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6"/>
  </p:notesMasterIdLst>
  <p:sldIdLst>
    <p:sldId id="256" r:id="rId4"/>
    <p:sldId id="257" r:id="rId5"/>
    <p:sldId id="258" r:id="rId6"/>
    <p:sldId id="881" r:id="rId7"/>
    <p:sldId id="880" r:id="rId8"/>
    <p:sldId id="882" r:id="rId9"/>
    <p:sldId id="879" r:id="rId10"/>
    <p:sldId id="883" r:id="rId11"/>
    <p:sldId id="884" r:id="rId12"/>
    <p:sldId id="885" r:id="rId13"/>
    <p:sldId id="886" r:id="rId14"/>
    <p:sldId id="887" r:id="rId15"/>
    <p:sldId id="888" r:id="rId16"/>
    <p:sldId id="890" r:id="rId17"/>
    <p:sldId id="892" r:id="rId18"/>
    <p:sldId id="891" r:id="rId19"/>
    <p:sldId id="889" r:id="rId20"/>
    <p:sldId id="259" r:id="rId21"/>
    <p:sldId id="782" r:id="rId22"/>
    <p:sldId id="894" r:id="rId23"/>
    <p:sldId id="390" r:id="rId24"/>
    <p:sldId id="387" r:id="rId25"/>
    <p:sldId id="388" r:id="rId26"/>
    <p:sldId id="389" r:id="rId27"/>
    <p:sldId id="391" r:id="rId28"/>
    <p:sldId id="392" r:id="rId29"/>
    <p:sldId id="393" r:id="rId30"/>
    <p:sldId id="395" r:id="rId31"/>
    <p:sldId id="567" r:id="rId32"/>
    <p:sldId id="397" r:id="rId33"/>
    <p:sldId id="398" r:id="rId34"/>
    <p:sldId id="421" r:id="rId35"/>
    <p:sldId id="793" r:id="rId36"/>
    <p:sldId id="794" r:id="rId37"/>
    <p:sldId id="381" r:id="rId38"/>
    <p:sldId id="396" r:id="rId39"/>
    <p:sldId id="566" r:id="rId40"/>
    <p:sldId id="795" r:id="rId41"/>
    <p:sldId id="797" r:id="rId42"/>
    <p:sldId id="798" r:id="rId43"/>
    <p:sldId id="800" r:id="rId44"/>
    <p:sldId id="803" r:id="rId45"/>
    <p:sldId id="877" r:id="rId46"/>
    <p:sldId id="878" r:id="rId47"/>
    <p:sldId id="770" r:id="rId48"/>
    <p:sldId id="808" r:id="rId49"/>
    <p:sldId id="809" r:id="rId50"/>
    <p:sldId id="862" r:id="rId51"/>
    <p:sldId id="863" r:id="rId52"/>
    <p:sldId id="426" r:id="rId53"/>
    <p:sldId id="850" r:id="rId54"/>
    <p:sldId id="419" r:id="rId55"/>
    <p:sldId id="860" r:id="rId56"/>
    <p:sldId id="869" r:id="rId57"/>
    <p:sldId id="870" r:id="rId58"/>
    <p:sldId id="872" r:id="rId59"/>
    <p:sldId id="871" r:id="rId60"/>
    <p:sldId id="873" r:id="rId61"/>
    <p:sldId id="810" r:id="rId62"/>
    <p:sldId id="781" r:id="rId63"/>
    <p:sldId id="874" r:id="rId64"/>
    <p:sldId id="812" r:id="rId65"/>
    <p:sldId id="875" r:id="rId66"/>
    <p:sldId id="806" r:id="rId67"/>
    <p:sldId id="801" r:id="rId68"/>
    <p:sldId id="787" r:id="rId69"/>
    <p:sldId id="788" r:id="rId70"/>
    <p:sldId id="790" r:id="rId71"/>
    <p:sldId id="791" r:id="rId72"/>
    <p:sldId id="792" r:id="rId73"/>
    <p:sldId id="811" r:id="rId74"/>
    <p:sldId id="89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9" d="100"/>
          <a:sy n="69" d="100"/>
        </p:scale>
        <p:origin x="5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DF497-2086-414A-AAEE-F5C7B9055ADF}"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9FC0D-5459-4E95-A084-1FD85308035D}" type="slidenum">
              <a:rPr lang="en-US" smtClean="0"/>
              <a:t>‹#›</a:t>
            </a:fld>
            <a:endParaRPr lang="en-US"/>
          </a:p>
        </p:txBody>
      </p:sp>
    </p:spTree>
    <p:extLst>
      <p:ext uri="{BB962C8B-B14F-4D97-AF65-F5344CB8AC3E}">
        <p14:creationId xmlns:p14="http://schemas.microsoft.com/office/powerpoint/2010/main" val="299915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B5D5E7-7ECC-C547-B760-70A49FF3CCB1}"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1A37D4-2F67-9A41-B61D-68722A521FD4}"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51B35A-A25C-A94E-9FD5-654338FF1842}"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DA7D60-81B6-1445-80B8-DE5A6AFB51DE}"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1DC5F2-6B6E-FD48-8039-2DB790B32523}"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3120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1DC5F2-6B6E-FD48-8039-2DB790B32523}"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776275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Logistic regression is an instance of supervised classification in which we know the correct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(either 0 or 1) for each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But what the system produces is an estimate, ^y. We want to learn parameters (meaning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that make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for each training observation as close as possible to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52</a:t>
            </a:fld>
            <a:endParaRPr lang="en-US"/>
          </a:p>
        </p:txBody>
      </p:sp>
    </p:spTree>
    <p:extLst>
      <p:ext uri="{BB962C8B-B14F-4D97-AF65-F5344CB8AC3E}">
        <p14:creationId xmlns:p14="http://schemas.microsoft.com/office/powerpoint/2010/main" val="3819065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This requires two components. The first is a metric for how close the current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is to the true gold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Rather than measure similarity, we usually talk about the opposite of this: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distance </a:t>
            </a:r>
            <a:r>
              <a:rPr kumimoji="1" lang="en-US" sz="1200" kern="1200" dirty="0">
                <a:solidFill>
                  <a:schemeClr val="tx1"/>
                </a:solidFill>
                <a:effectLst/>
                <a:latin typeface="Arial" pitchFamily="-65" charset="0"/>
                <a:ea typeface="ＭＳ Ｐゴシック" pitchFamily="-65" charset="-128"/>
                <a:cs typeface="ＭＳ Ｐゴシック" pitchFamily="-65" charset="-128"/>
              </a:rPr>
              <a:t>between the system output and the gold output, and we call this distance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loss</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function or 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cost</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function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we’ll introduce the loss function that is commonly used for logistic regression and also for neural networks,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br>
              <a:rPr kumimoji="1" lang="en-US" sz="1200" kern="1200" dirty="0">
                <a:solidFill>
                  <a:schemeClr val="tx1"/>
                </a:solidFill>
                <a:effectLst/>
                <a:latin typeface="Arial" pitchFamily="-65" charset="0"/>
                <a:ea typeface="ＭＳ Ｐゴシック" pitchFamily="-65" charset="-128"/>
                <a:cs typeface="ＭＳ Ｐゴシック" pitchFamily="-65" charset="-128"/>
              </a:rPr>
            </a:br>
            <a:r>
              <a:rPr kumimoji="1" lang="en-US" sz="1200" kern="1200" dirty="0">
                <a:solidFill>
                  <a:schemeClr val="tx1"/>
                </a:solidFill>
                <a:effectLst/>
                <a:latin typeface="Arial" pitchFamily="-65" charset="0"/>
                <a:ea typeface="ＭＳ Ｐゴシック" pitchFamily="-65" charset="-128"/>
                <a:cs typeface="ＭＳ Ｐゴシック" pitchFamily="-65" charset="-128"/>
              </a:rPr>
              <a:t>The second thing we need is an optimization algorithm for iteratively updating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weights so as to minimize this loss function. The standard algorithm for this is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descent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introduce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stochastic gradient descent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algorithm in the following section.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53</a:t>
            </a:fld>
            <a:endParaRPr lang="en-US"/>
          </a:p>
        </p:txBody>
      </p:sp>
    </p:spTree>
    <p:extLst>
      <p:ext uri="{BB962C8B-B14F-4D97-AF65-F5344CB8AC3E}">
        <p14:creationId xmlns:p14="http://schemas.microsoft.com/office/powerpoint/2010/main" val="2727729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need a loss function that expresses, for an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how close the classifier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 </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is to the correct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which is 0 or 1).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54</a:t>
            </a:fld>
            <a:endParaRPr lang="en-US"/>
          </a:p>
        </p:txBody>
      </p:sp>
    </p:spTree>
    <p:extLst>
      <p:ext uri="{BB962C8B-B14F-4D97-AF65-F5344CB8AC3E}">
        <p14:creationId xmlns:p14="http://schemas.microsoft.com/office/powerpoint/2010/main" val="2211493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do this via a loss function that prefers the correct class labels of the training examples to be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more likely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This is called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conditional maximum likelihood estimation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choose the parameters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b</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that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maximize the log probability of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labels in the training data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the observations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resulting loss function is the negative log likelihood loss, generally called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55</a:t>
            </a:fld>
            <a:endParaRPr lang="en-US"/>
          </a:p>
        </p:txBody>
      </p:sp>
    </p:spTree>
    <p:extLst>
      <p:ext uri="{BB962C8B-B14F-4D97-AF65-F5344CB8AC3E}">
        <p14:creationId xmlns:p14="http://schemas.microsoft.com/office/powerpoint/2010/main" val="597391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derive this loss function, applied to a single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We’d like to learn weights that maximize the probability of the correct label, that's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56</a:t>
            </a:fld>
            <a:endParaRPr lang="en-US"/>
          </a:p>
        </p:txBody>
      </p:sp>
    </p:spTree>
    <p:extLst>
      <p:ext uri="{BB962C8B-B14F-4D97-AF65-F5344CB8AC3E}">
        <p14:creationId xmlns:p14="http://schemas.microsoft.com/office/powerpoint/2010/main" val="153470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223D22-0F96-2447-8062-54A2324D8AD1}"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AAF750-AC54-8649-86DE-2549480B55BA}"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D5933-64A4-6347-B6F5-7474C2DA1EC7}"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C90346-8C42-B949-9ED1-59E585D457E3}"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C90346-8C42-B949-9ED1-59E585D457E3}"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1DC5F2-6B6E-FD48-8039-2DB790B32523}"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1DC5F2-6B6E-FD48-8039-2DB790B32523}"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DD14ED-9F17-3C4B-92FE-F8C6D73CA7E0}"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9712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E865-B813-4ACF-32D8-83BF23F601AB}"/>
              </a:ext>
            </a:extLst>
          </p:cNvPr>
          <p:cNvSpPr>
            <a:spLocks noGrp="1"/>
          </p:cNvSpPr>
          <p:nvPr>
            <p:ph type="ctrTitle"/>
          </p:nvPr>
        </p:nvSpPr>
        <p:spPr>
          <a:xfrm>
            <a:off x="1524000" y="1122363"/>
            <a:ext cx="9144000" cy="2387600"/>
          </a:xfrm>
        </p:spPr>
        <p:txBody>
          <a:bodyPr anchor="b"/>
          <a:lstStyle>
            <a:lvl1pPr algn="ctr">
              <a:defRPr sz="6000">
                <a:latin typeface="Cambria" panose="02040503050406030204" pitchFamily="18" charset="0"/>
                <a:ea typeface="Cambria" panose="02040503050406030204" pitchFamily="18"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5A50B25-1F25-D8F6-3A0F-020A8AE80E5B}"/>
              </a:ext>
            </a:extLst>
          </p:cNvPr>
          <p:cNvSpPr>
            <a:spLocks noGrp="1"/>
          </p:cNvSpPr>
          <p:nvPr>
            <p:ph type="subTitle" idx="1"/>
          </p:nvPr>
        </p:nvSpPr>
        <p:spPr>
          <a:xfrm>
            <a:off x="1524000" y="3602038"/>
            <a:ext cx="9144000" cy="1655762"/>
          </a:xfrm>
        </p:spPr>
        <p:txBody>
          <a:bodyPr/>
          <a:lstStyle>
            <a:lvl1pPr marL="0" indent="0" algn="ctr">
              <a:buNone/>
              <a:defRPr sz="2400">
                <a:latin typeface="Cambria" panose="02040503050406030204" pitchFamily="18" charset="0"/>
                <a:ea typeface="Cambria" panose="02040503050406030204" pitchFamily="18"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DCB0D1-750B-37A0-CE62-407DEF66B717}"/>
              </a:ext>
            </a:extLst>
          </p:cNvPr>
          <p:cNvSpPr>
            <a:spLocks noGrp="1"/>
          </p:cNvSpPr>
          <p:nvPr>
            <p:ph type="dt" sz="half" idx="10"/>
          </p:nvPr>
        </p:nvSpPr>
        <p:spPr/>
        <p:txBody>
          <a:bodyPr/>
          <a:lstStyle>
            <a:lvl1pPr>
              <a:defRPr>
                <a:latin typeface="Cambria" panose="02040503050406030204" pitchFamily="18" charset="0"/>
                <a:ea typeface="Cambria" panose="02040503050406030204" pitchFamily="18" charset="0"/>
                <a:cs typeface="Calibri" panose="020F0502020204030204" pitchFamily="34" charset="0"/>
              </a:defRPr>
            </a:lvl1pPr>
          </a:lstStyle>
          <a:p>
            <a:fld id="{A6529919-A596-4E3A-8142-6087C52352DA}" type="datetimeFigureOut">
              <a:rPr lang="en-US" smtClean="0"/>
              <a:pPr/>
              <a:t>1/29/2025</a:t>
            </a:fld>
            <a:endParaRPr lang="en-US"/>
          </a:p>
        </p:txBody>
      </p:sp>
      <p:sp>
        <p:nvSpPr>
          <p:cNvPr id="5" name="Footer Placeholder 4">
            <a:extLst>
              <a:ext uri="{FF2B5EF4-FFF2-40B4-BE49-F238E27FC236}">
                <a16:creationId xmlns:a16="http://schemas.microsoft.com/office/drawing/2014/main" id="{8A0E3810-D6FB-2701-E247-BED80DC6BEEB}"/>
              </a:ext>
            </a:extLst>
          </p:cNvPr>
          <p:cNvSpPr>
            <a:spLocks noGrp="1"/>
          </p:cNvSpPr>
          <p:nvPr>
            <p:ph type="ftr" sz="quarter" idx="11"/>
          </p:nvPr>
        </p:nvSpPr>
        <p:spPr/>
        <p:txBody>
          <a:bodyPr/>
          <a:lstStyle>
            <a:lvl1pPr>
              <a:defRPr>
                <a:latin typeface="Cambria" panose="02040503050406030204" pitchFamily="18" charset="0"/>
                <a:ea typeface="Cambria" panose="02040503050406030204" pitchFamily="18" charset="0"/>
                <a:cs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09D4FE66-0792-9AD1-19B4-21FFE633AE6C}"/>
              </a:ext>
            </a:extLst>
          </p:cNvPr>
          <p:cNvSpPr>
            <a:spLocks noGrp="1"/>
          </p:cNvSpPr>
          <p:nvPr>
            <p:ph type="sldNum" sz="quarter" idx="12"/>
          </p:nvPr>
        </p:nvSpPr>
        <p:spPr/>
        <p:txBody>
          <a:bodyPr/>
          <a:lstStyle>
            <a:lvl1pPr>
              <a:defRPr>
                <a:latin typeface="Cambria" panose="02040503050406030204" pitchFamily="18" charset="0"/>
                <a:ea typeface="Cambria" panose="02040503050406030204" pitchFamily="18" charset="0"/>
                <a:cs typeface="Calibri" panose="020F0502020204030204" pitchFamily="34" charset="0"/>
              </a:defRPr>
            </a:lvl1pPr>
          </a:lstStyle>
          <a:p>
            <a:fld id="{86B9B352-F442-42FC-AA3E-0FEA416A7D25}" type="slidenum">
              <a:rPr lang="en-US" smtClean="0"/>
              <a:pPr/>
              <a:t>‹#›</a:t>
            </a:fld>
            <a:endParaRPr lang="en-US"/>
          </a:p>
        </p:txBody>
      </p:sp>
    </p:spTree>
    <p:extLst>
      <p:ext uri="{BB962C8B-B14F-4D97-AF65-F5344CB8AC3E}">
        <p14:creationId xmlns:p14="http://schemas.microsoft.com/office/powerpoint/2010/main" val="3801311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26AA-7A4C-7D69-979E-94F4D3D7F3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A1480E-6C61-2EA4-5895-A640493D2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152A-758E-519B-816E-41755E1BAF66}"/>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5" name="Footer Placeholder 4">
            <a:extLst>
              <a:ext uri="{FF2B5EF4-FFF2-40B4-BE49-F238E27FC236}">
                <a16:creationId xmlns:a16="http://schemas.microsoft.com/office/drawing/2014/main" id="{2280197E-8507-CB70-BB02-AA0B58EE9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69F07-1D23-D4C8-3507-945C556FCB9F}"/>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23123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69473-53D5-B285-EAF1-937B988857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F69AEE-11BD-985D-7D71-D18B6D3271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27EFF-A1EF-906F-378D-5A288DEC4B90}"/>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5" name="Footer Placeholder 4">
            <a:extLst>
              <a:ext uri="{FF2B5EF4-FFF2-40B4-BE49-F238E27FC236}">
                <a16:creationId xmlns:a16="http://schemas.microsoft.com/office/drawing/2014/main" id="{C3908508-6119-B7AA-18AF-5A02EEE04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34BEF-204F-9C8D-4C88-E3FCA5858B50}"/>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265215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A287-384C-5FB5-DA58-50BE11EF8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1A60F-82BB-EB5D-CA45-8D08FC5F25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BEBB66-2CF0-7586-3C89-6801CB474881}"/>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5" name="Footer Placeholder 4">
            <a:extLst>
              <a:ext uri="{FF2B5EF4-FFF2-40B4-BE49-F238E27FC236}">
                <a16:creationId xmlns:a16="http://schemas.microsoft.com/office/drawing/2014/main" id="{B84739A2-9E12-6FAB-CA87-872CF0FBA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E01B3-3525-F91D-9B25-DE2555C8D099}"/>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3852501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F545-46CB-1612-853D-C78BFE53F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48E291-2EF0-1B55-292F-D507C7C5B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C64C6-AB57-A2BB-4F0E-570624D4E8B9}"/>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5" name="Footer Placeholder 4">
            <a:extLst>
              <a:ext uri="{FF2B5EF4-FFF2-40B4-BE49-F238E27FC236}">
                <a16:creationId xmlns:a16="http://schemas.microsoft.com/office/drawing/2014/main" id="{F3414709-21E3-5AFA-FFBB-9083BF200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306D2-1A99-96D0-1E57-B79EFE3C35BD}"/>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3506907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7646-217A-87FE-ADB9-1258FED78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9BC665-A199-A882-3739-7C2D50BB8E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9719DF-4C2C-BD5D-2FF0-30CA96607AAE}"/>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5" name="Footer Placeholder 4">
            <a:extLst>
              <a:ext uri="{FF2B5EF4-FFF2-40B4-BE49-F238E27FC236}">
                <a16:creationId xmlns:a16="http://schemas.microsoft.com/office/drawing/2014/main" id="{E137DEEE-894B-5C9B-015A-1C2A5A6CB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7E6EB-D464-895D-7D06-0A5964726BCF}"/>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2433005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93C5-2296-E1B1-97B7-595E1A3586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78374-9E74-9FE6-AE44-26F4692896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6A1971-9D6D-5396-0C34-92BA5BC80C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6A000-5CF9-D3AB-5D3F-E56BE505A10C}"/>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6" name="Footer Placeholder 5">
            <a:extLst>
              <a:ext uri="{FF2B5EF4-FFF2-40B4-BE49-F238E27FC236}">
                <a16:creationId xmlns:a16="http://schemas.microsoft.com/office/drawing/2014/main" id="{B779AE05-DFBB-6172-2147-B9E25B153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B0CC0-BB71-2154-59F1-780AB198E594}"/>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3239436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5B8D5-4F07-17EA-2C6D-A873926D06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F471FF-F8DB-A721-A9C7-0682846C0F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529FDC-5176-AE12-9748-5AAFCCD045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D8B16-28A8-AEAC-FBF0-44BCC9119F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C75C31-910C-1FA4-DFB8-D3C7BE98F1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248FD5-630A-0AAC-DAFE-991B73FF0618}"/>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8" name="Footer Placeholder 7">
            <a:extLst>
              <a:ext uri="{FF2B5EF4-FFF2-40B4-BE49-F238E27FC236}">
                <a16:creationId xmlns:a16="http://schemas.microsoft.com/office/drawing/2014/main" id="{2C68EB28-6380-4A7E-E27D-8219605B90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C4371D-DB3D-2C48-B78D-7F53F2363FEE}"/>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209568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0561-9CE5-5E21-6678-E1CDACF64D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8642D1-49A1-BA12-F72F-51E9492E8EFE}"/>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4" name="Footer Placeholder 3">
            <a:extLst>
              <a:ext uri="{FF2B5EF4-FFF2-40B4-BE49-F238E27FC236}">
                <a16:creationId xmlns:a16="http://schemas.microsoft.com/office/drawing/2014/main" id="{05C08DE1-8D7B-8C97-C045-A80D54B0BF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B073A1-7FBF-0448-DB59-5FEA434C5D86}"/>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4265438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D7D7F-2586-ADBE-1650-769F74F6090E}"/>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3" name="Footer Placeholder 2">
            <a:extLst>
              <a:ext uri="{FF2B5EF4-FFF2-40B4-BE49-F238E27FC236}">
                <a16:creationId xmlns:a16="http://schemas.microsoft.com/office/drawing/2014/main" id="{2D7FC92D-BE20-CF26-472B-539D7E2BBA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35A3A-B385-2D81-8714-64099594C5F3}"/>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85045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448C-19B7-6AEB-77C5-8883EFAA2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C1DD89-1D12-E6B4-781D-71319FAD7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91305C-9EAF-0491-1941-43AA099BC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804E2-BCB2-7C65-09D2-15722522F516}"/>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6" name="Footer Placeholder 5">
            <a:extLst>
              <a:ext uri="{FF2B5EF4-FFF2-40B4-BE49-F238E27FC236}">
                <a16:creationId xmlns:a16="http://schemas.microsoft.com/office/drawing/2014/main" id="{7CFEFED7-FF3B-844D-6858-2A783540E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3B1A3-E45D-F375-6188-A8F4FB6D58E0}"/>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2787620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E3F2-8BF1-BC93-1D0D-CF80D7D7AC82}"/>
              </a:ext>
            </a:extLst>
          </p:cNvPr>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6105147-D32B-6F74-05FA-BF73EF540810}"/>
              </a:ext>
            </a:extLst>
          </p:cNvPr>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F0FB8-5051-3D04-9B5D-C929143A9871}"/>
              </a:ext>
            </a:extLst>
          </p:cNvPr>
          <p:cNvSpPr>
            <a:spLocks noGrp="1"/>
          </p:cNvSpPr>
          <p:nvPr>
            <p:ph type="dt" sz="half" idx="10"/>
          </p:nvPr>
        </p:nvSpPr>
        <p:spPr/>
        <p:txBody>
          <a:bodyPr/>
          <a:lstStyle>
            <a:lvl1pPr>
              <a:defRPr>
                <a:latin typeface="Cambria" panose="02040503050406030204" pitchFamily="18" charset="0"/>
                <a:ea typeface="Cambria" panose="02040503050406030204" pitchFamily="18" charset="0"/>
              </a:defRPr>
            </a:lvl1pPr>
          </a:lstStyle>
          <a:p>
            <a:fld id="{A6529919-A596-4E3A-8142-6087C52352DA}" type="datetimeFigureOut">
              <a:rPr lang="en-US" smtClean="0"/>
              <a:pPr/>
              <a:t>1/29/2025</a:t>
            </a:fld>
            <a:endParaRPr lang="en-US"/>
          </a:p>
        </p:txBody>
      </p:sp>
      <p:sp>
        <p:nvSpPr>
          <p:cNvPr id="5" name="Footer Placeholder 4">
            <a:extLst>
              <a:ext uri="{FF2B5EF4-FFF2-40B4-BE49-F238E27FC236}">
                <a16:creationId xmlns:a16="http://schemas.microsoft.com/office/drawing/2014/main" id="{5DE5E404-82A3-CAC0-B542-5DC5BA53159B}"/>
              </a:ext>
            </a:extLst>
          </p:cNvPr>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DD9FF38C-13DB-B9CD-98AF-3F7C52DBF26B}"/>
              </a:ext>
            </a:extLst>
          </p:cNvPr>
          <p:cNvSpPr>
            <a:spLocks noGrp="1"/>
          </p:cNvSpPr>
          <p:nvPr>
            <p:ph type="sldNum" sz="quarter" idx="12"/>
          </p:nvPr>
        </p:nvSpPr>
        <p:spPr/>
        <p:txBody>
          <a:bodyPr/>
          <a:lstStyle>
            <a:lvl1pPr>
              <a:defRPr>
                <a:latin typeface="Cambria" panose="02040503050406030204" pitchFamily="18" charset="0"/>
                <a:ea typeface="Cambria" panose="02040503050406030204" pitchFamily="18" charset="0"/>
              </a:defRPr>
            </a:lvl1pPr>
          </a:lstStyle>
          <a:p>
            <a:fld id="{86B9B352-F442-42FC-AA3E-0FEA416A7D25}" type="slidenum">
              <a:rPr lang="en-US" smtClean="0"/>
              <a:pPr/>
              <a:t>‹#›</a:t>
            </a:fld>
            <a:endParaRPr lang="en-US"/>
          </a:p>
        </p:txBody>
      </p:sp>
    </p:spTree>
    <p:extLst>
      <p:ext uri="{BB962C8B-B14F-4D97-AF65-F5344CB8AC3E}">
        <p14:creationId xmlns:p14="http://schemas.microsoft.com/office/powerpoint/2010/main" val="3079702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FEFE-F419-08CC-9741-B57F02784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D2F785-CE96-DCA3-37F2-086BB1B37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BF00C-590A-9BA5-E0DC-E67DE8EC9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73658-E87F-DFBD-4DF0-2EFCE40DB87C}"/>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6" name="Footer Placeholder 5">
            <a:extLst>
              <a:ext uri="{FF2B5EF4-FFF2-40B4-BE49-F238E27FC236}">
                <a16:creationId xmlns:a16="http://schemas.microsoft.com/office/drawing/2014/main" id="{676129A6-ACC0-5D04-68CB-796E1F08C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0F041-B34A-5555-2016-ABD3D9AA8F53}"/>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2342941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530A-0EB5-F8DF-7A19-48F2FCBA32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C78F02-B656-0107-7222-24D824A9B1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9D3EE-2EC1-A60B-EA63-6BD3E6671EAA}"/>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5" name="Footer Placeholder 4">
            <a:extLst>
              <a:ext uri="{FF2B5EF4-FFF2-40B4-BE49-F238E27FC236}">
                <a16:creationId xmlns:a16="http://schemas.microsoft.com/office/drawing/2014/main" id="{CE1E66E2-81B5-60DF-8172-D289D57C4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2A47E-8548-CB29-167A-EB85094C3B52}"/>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1027599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7B0988-3E7C-1D8B-10B0-E9173F942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2A57BE-FD71-2E3C-4162-9DA3AF379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E3C26-16BD-46AE-58F1-268A5FADEC03}"/>
              </a:ext>
            </a:extLst>
          </p:cNvPr>
          <p:cNvSpPr>
            <a:spLocks noGrp="1"/>
          </p:cNvSpPr>
          <p:nvPr>
            <p:ph type="dt" sz="half" idx="10"/>
          </p:nvPr>
        </p:nvSpPr>
        <p:spPr/>
        <p:txBody>
          <a:bodyPr/>
          <a:lstStyle/>
          <a:p>
            <a:fld id="{BC75169D-8D8D-411B-A12B-61A22539516B}" type="datetimeFigureOut">
              <a:rPr lang="en-US" smtClean="0"/>
              <a:t>1/29/2025</a:t>
            </a:fld>
            <a:endParaRPr lang="en-US"/>
          </a:p>
        </p:txBody>
      </p:sp>
      <p:sp>
        <p:nvSpPr>
          <p:cNvPr id="5" name="Footer Placeholder 4">
            <a:extLst>
              <a:ext uri="{FF2B5EF4-FFF2-40B4-BE49-F238E27FC236}">
                <a16:creationId xmlns:a16="http://schemas.microsoft.com/office/drawing/2014/main" id="{354AB6FA-F1C2-D361-376B-397055312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C5620-BB36-ED01-BA87-2C901708C8A1}"/>
              </a:ext>
            </a:extLst>
          </p:cNvPr>
          <p:cNvSpPr>
            <a:spLocks noGrp="1"/>
          </p:cNvSpPr>
          <p:nvPr>
            <p:ph type="sldNum" sz="quarter" idx="12"/>
          </p:nvPr>
        </p:nvSpPr>
        <p:spPr/>
        <p:txBody>
          <a:bodyPr/>
          <a:lstStyle/>
          <a:p>
            <a:fld id="{6DAFCC67-E18C-4576-B6B7-CEB59EE58D6D}" type="slidenum">
              <a:rPr lang="en-US" smtClean="0"/>
              <a:t>‹#›</a:t>
            </a:fld>
            <a:endParaRPr lang="en-US"/>
          </a:p>
        </p:txBody>
      </p:sp>
    </p:spTree>
    <p:extLst>
      <p:ext uri="{BB962C8B-B14F-4D97-AF65-F5344CB8AC3E}">
        <p14:creationId xmlns:p14="http://schemas.microsoft.com/office/powerpoint/2010/main" val="67456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0CDC23-E565-C848-9AF6-12BD09C53D91}"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
        <p:nvSpPr>
          <p:cNvPr id="11" name="Rectangle 10"/>
          <p:cNvSpPr/>
          <p:nvPr userDrawn="1"/>
        </p:nvSpPr>
        <p:spPr>
          <a:xfrm rot="16200000">
            <a:off x="-3399019" y="3299086"/>
            <a:ext cx="6858003" cy="259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rot="16200000" flipV="1">
            <a:off x="-3256806" y="3413510"/>
            <a:ext cx="6858003"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8938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59603"/>
            <a:ext cx="10058400" cy="907196"/>
          </a:xfrm>
        </p:spPr>
        <p:txBody>
          <a:bodyPr/>
          <a:lstStyle/>
          <a:p>
            <a:r>
              <a:rPr lang="en-US" dirty="0"/>
              <a:t>Click to edit Master title style</a:t>
            </a:r>
          </a:p>
        </p:txBody>
      </p:sp>
      <p:sp>
        <p:nvSpPr>
          <p:cNvPr id="3" name="Content Placeholder 2"/>
          <p:cNvSpPr>
            <a:spLocks noGrp="1"/>
          </p:cNvSpPr>
          <p:nvPr>
            <p:ph idx="1"/>
          </p:nvPr>
        </p:nvSpPr>
        <p:spPr>
          <a:xfrm>
            <a:off x="1097281" y="1600200"/>
            <a:ext cx="10058401" cy="4572000"/>
          </a:xfrm>
        </p:spPr>
        <p:txBody>
          <a:bodyPr/>
          <a:lstStyle>
            <a:lvl1pPr marL="10584" indent="-10584">
              <a:tabLst/>
              <a:defRPr sz="3733" baseline="0"/>
            </a:lvl1pPr>
            <a:lvl2pPr marL="539737" indent="-338658">
              <a:tabLst/>
              <a:defRPr sz="3200" baseline="0"/>
            </a:lvl2pPr>
            <a:lvl3pPr marL="687900" indent="-304792">
              <a:tabLst/>
              <a:defRPr sz="2667" baseline="0"/>
            </a:lvl3pPr>
            <a:lvl4pPr marL="920728" indent="-353475">
              <a:tabLst/>
              <a:defRPr sz="2133" baseline="0"/>
            </a:lvl4pPr>
            <a:lvl5pPr marL="1068891" indent="-319609">
              <a:tabLst/>
              <a:defRPr sz="1867"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1/29/2025</a:t>
            </a:fld>
            <a:endParaRPr lang="en-US"/>
          </a:p>
        </p:txBody>
      </p:sp>
      <p:sp>
        <p:nvSpPr>
          <p:cNvPr id="5" name="Footer Placeholder 4"/>
          <p:cNvSpPr>
            <a:spLocks noGrp="1"/>
          </p:cNvSpPr>
          <p:nvPr>
            <p:ph type="ftr" sz="quarter" idx="11"/>
          </p:nvPr>
        </p:nvSpPr>
        <p:spPr>
          <a:xfrm>
            <a:off x="3686187" y="6705602"/>
            <a:ext cx="4822804" cy="119311"/>
          </a:xfrm>
        </p:spPr>
        <p:txBody>
          <a:bodyPr/>
          <a:lstStyle>
            <a:lvl1pPr>
              <a:defRPr sz="800">
                <a:solidFill>
                  <a:schemeClr val="tx1"/>
                </a:solidFill>
              </a:defRPr>
            </a:lvl1pPr>
          </a:lstStyle>
          <a:p>
            <a:r>
              <a:rPr lang="en-US" dirty="0"/>
              <a:t>Slides adapted from Jure </a:t>
            </a:r>
            <a:r>
              <a:rPr lang="en-US" dirty="0" err="1"/>
              <a:t>Leskovec</a:t>
            </a:r>
            <a:endParaRPr lang="en-US" sz="700"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9693675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CDC23-E565-C848-9AF6-12BD09C53D91}" type="datetimeFigureOut">
              <a:rPr lang="en-US" smtClean="0"/>
              <a:t>1/29/2025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rot="16200000">
            <a:off x="-3409012" y="3309080"/>
            <a:ext cx="6858003" cy="23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rot="16200000" flipV="1">
            <a:off x="-3296779" y="3398519"/>
            <a:ext cx="6858003"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7840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8"/>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0CDC23-E565-C848-9AF6-12BD09C53D91}"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1786488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0CDC23-E565-C848-9AF6-12BD09C53D91}"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1878463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5"/>
            <a:ext cx="10058400" cy="80559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0CDC23-E565-C848-9AF6-12BD09C53D91}"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1767901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1"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4" y="6459787"/>
            <a:ext cx="2618511" cy="365125"/>
          </a:xfrm>
        </p:spPr>
        <p:txBody>
          <a:bodyPr/>
          <a:lstStyle>
            <a:lvl1pPr algn="l">
              <a:defRPr/>
            </a:lvl1pPr>
          </a:lstStyle>
          <a:p>
            <a:fld id="{240CDC23-E565-C848-9AF6-12BD09C53D91}" type="datetimeFigureOut">
              <a:rPr lang="en-US" smtClean="0"/>
              <a:t>1/29/2025</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245715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0302-5B87-830D-F6A0-3195F95A29EB}"/>
              </a:ext>
            </a:extLst>
          </p:cNvPr>
          <p:cNvSpPr>
            <a:spLocks noGrp="1"/>
          </p:cNvSpPr>
          <p:nvPr>
            <p:ph type="title"/>
          </p:nvPr>
        </p:nvSpPr>
        <p:spPr>
          <a:xfrm>
            <a:off x="831850" y="1709738"/>
            <a:ext cx="10515600" cy="2852737"/>
          </a:xfrm>
        </p:spPr>
        <p:txBody>
          <a:bodyPr anchor="b"/>
          <a:lstStyle>
            <a:lvl1pPr>
              <a:defRPr sz="6000">
                <a:latin typeface="Cambria" panose="02040503050406030204" pitchFamily="18" charset="0"/>
                <a:ea typeface="Cambria" panose="020405030504060302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104BB31E-6E1C-86F1-790B-B0EF43F097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Cambria" panose="02040503050406030204" pitchFamily="18" charset="0"/>
                <a:ea typeface="Cambria" panose="02040503050406030204" pitchFamily="18"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84B59-1088-AC64-CF8E-AAADFF343BC2}"/>
              </a:ext>
            </a:extLst>
          </p:cNvPr>
          <p:cNvSpPr>
            <a:spLocks noGrp="1"/>
          </p:cNvSpPr>
          <p:nvPr>
            <p:ph type="dt" sz="half" idx="10"/>
          </p:nvPr>
        </p:nvSpPr>
        <p:spPr/>
        <p:txBody>
          <a:bodyPr/>
          <a:lstStyle>
            <a:lvl1pPr>
              <a:defRPr>
                <a:latin typeface="Cambria" panose="02040503050406030204" pitchFamily="18" charset="0"/>
                <a:ea typeface="Cambria" panose="02040503050406030204" pitchFamily="18" charset="0"/>
              </a:defRPr>
            </a:lvl1pPr>
          </a:lstStyle>
          <a:p>
            <a:fld id="{A6529919-A596-4E3A-8142-6087C52352DA}" type="datetimeFigureOut">
              <a:rPr lang="en-US" smtClean="0"/>
              <a:pPr/>
              <a:t>1/29/2025</a:t>
            </a:fld>
            <a:endParaRPr lang="en-US"/>
          </a:p>
        </p:txBody>
      </p:sp>
      <p:sp>
        <p:nvSpPr>
          <p:cNvPr id="5" name="Footer Placeholder 4">
            <a:extLst>
              <a:ext uri="{FF2B5EF4-FFF2-40B4-BE49-F238E27FC236}">
                <a16:creationId xmlns:a16="http://schemas.microsoft.com/office/drawing/2014/main" id="{9F5F34DF-B628-8147-9311-1DE8F5A371CF}"/>
              </a:ext>
            </a:extLst>
          </p:cNvPr>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808E4DFF-9634-474C-742D-7AA5C3BC611B}"/>
              </a:ext>
            </a:extLst>
          </p:cNvPr>
          <p:cNvSpPr>
            <a:spLocks noGrp="1"/>
          </p:cNvSpPr>
          <p:nvPr>
            <p:ph type="sldNum" sz="quarter" idx="12"/>
          </p:nvPr>
        </p:nvSpPr>
        <p:spPr/>
        <p:txBody>
          <a:bodyPr/>
          <a:lstStyle>
            <a:lvl1pPr>
              <a:defRPr>
                <a:latin typeface="Cambria" panose="02040503050406030204" pitchFamily="18" charset="0"/>
                <a:ea typeface="Cambria" panose="02040503050406030204" pitchFamily="18" charset="0"/>
              </a:defRPr>
            </a:lvl1pPr>
          </a:lstStyle>
          <a:p>
            <a:fld id="{86B9B352-F442-42FC-AA3E-0FEA416A7D25}" type="slidenum">
              <a:rPr lang="en-US" smtClean="0"/>
              <a:pPr/>
              <a:t>‹#›</a:t>
            </a:fld>
            <a:endParaRPr lang="en-US"/>
          </a:p>
        </p:txBody>
      </p:sp>
    </p:spTree>
    <p:extLst>
      <p:ext uri="{BB962C8B-B14F-4D97-AF65-F5344CB8AC3E}">
        <p14:creationId xmlns:p14="http://schemas.microsoft.com/office/powerpoint/2010/main" val="3731339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CDC23-E565-C848-9AF6-12BD09C53D91}" type="datetimeFigureOut">
              <a:rPr lang="en-US" smtClean="0"/>
              <a:t>1/29/2025</a:t>
            </a:fld>
            <a:r>
              <a:rPr lang="en-US" dirty="0" err="1"/>
              <a:t>sss</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Slides adapted from Jure </a:t>
            </a:r>
            <a:r>
              <a:rPr lang="en-US" dirty="0" err="1"/>
              <a:t>Leskovec</a:t>
            </a:r>
            <a:endParaRPr lang="en-US" sz="800"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116927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096000" y="681037"/>
            <a:ext cx="5187952" cy="1731963"/>
          </a:xfrm>
        </p:spPr>
        <p:txBody>
          <a:bodyPr/>
          <a:lstStyle>
            <a:lvl1pPr algn="ctr">
              <a:defRPr sz="3200" b="1"/>
            </a:lvl1pPr>
          </a:lstStyle>
          <a:p>
            <a:r>
              <a:rPr lang="en-US"/>
              <a:t>Click to edit Master title style</a:t>
            </a:r>
            <a:endParaRPr lang="en-US" dirty="0"/>
          </a:p>
        </p:txBody>
      </p:sp>
      <p:sp>
        <p:nvSpPr>
          <p:cNvPr id="205827" name="Rectangle 3"/>
          <p:cNvSpPr>
            <a:spLocks noGrp="1" noChangeArrowheads="1"/>
          </p:cNvSpPr>
          <p:nvPr>
            <p:ph type="subTitle" idx="1"/>
          </p:nvPr>
        </p:nvSpPr>
        <p:spPr>
          <a:xfrm>
            <a:off x="6096000" y="3835400"/>
            <a:ext cx="5181600" cy="2235200"/>
          </a:xfrm>
        </p:spPr>
        <p:txBody>
          <a:bodyPr/>
          <a:lstStyle>
            <a:lvl1pPr marL="0" indent="0" algn="ctr">
              <a:spcBef>
                <a:spcPts val="900"/>
              </a:spcBef>
              <a:buFont typeface="Times" pitchFamily="-65" charset="0"/>
              <a:buNone/>
              <a:defRPr/>
            </a:lvl1pPr>
          </a:lstStyle>
          <a:p>
            <a:r>
              <a:rPr lang="en-US"/>
              <a:t>Click to edit Master subtitle style</a:t>
            </a:r>
            <a:endParaRPr lang="en-US" dirty="0"/>
          </a:p>
        </p:txBody>
      </p:sp>
      <p:sp>
        <p:nvSpPr>
          <p:cNvPr id="5" name="Rectangle 4"/>
          <p:cNvSpPr>
            <a:spLocks noGrp="1" noChangeArrowheads="1"/>
          </p:cNvSpPr>
          <p:nvPr>
            <p:ph type="dt" sz="half" idx="10"/>
          </p:nvPr>
        </p:nvSpPr>
        <p:spPr>
          <a:xfrm>
            <a:off x="9652000" y="6273800"/>
            <a:ext cx="1625600" cy="457200"/>
          </a:xfrm>
        </p:spPr>
        <p:txBody>
          <a:bodyPr anchor="b"/>
          <a:lstStyle>
            <a:lvl1pPr>
              <a:defRPr>
                <a:solidFill>
                  <a:schemeClr val="bg2"/>
                </a:solidFill>
              </a:defRPr>
            </a:lvl1pPr>
          </a:lstStyle>
          <a:p>
            <a:pPr>
              <a:defRPr/>
            </a:pPr>
            <a:endParaRPr lang="en-US" dirty="0"/>
          </a:p>
        </p:txBody>
      </p:sp>
      <p:sp>
        <p:nvSpPr>
          <p:cNvPr id="6" name="Rectangle 5"/>
          <p:cNvSpPr>
            <a:spLocks noGrp="1" noChangeArrowheads="1"/>
          </p:cNvSpPr>
          <p:nvPr>
            <p:ph type="ftr" sz="quarter" idx="11"/>
          </p:nvPr>
        </p:nvSpPr>
        <p:spPr>
          <a:xfrm>
            <a:off x="7112000" y="6273800"/>
            <a:ext cx="2540000" cy="457200"/>
          </a:xfrm>
        </p:spPr>
        <p:txBody>
          <a:bodyPr anchor="b"/>
          <a:lstStyle>
            <a:lvl1pPr>
              <a:defRPr>
                <a:solidFill>
                  <a:schemeClr val="bg2"/>
                </a:solidFill>
              </a:defRPr>
            </a:lvl1pPr>
          </a:lstStyle>
          <a:p>
            <a:pPr>
              <a:defRPr/>
            </a:pPr>
            <a:endParaRPr lang="en-US" dirty="0"/>
          </a:p>
        </p:txBody>
      </p:sp>
      <p:sp>
        <p:nvSpPr>
          <p:cNvPr id="11" name="Rectangle 6"/>
          <p:cNvSpPr>
            <a:spLocks noGrp="1" noChangeArrowheads="1"/>
          </p:cNvSpPr>
          <p:nvPr>
            <p:ph type="sldNum" sz="quarter" idx="12"/>
          </p:nvPr>
        </p:nvSpPr>
        <p:spPr>
          <a:xfrm>
            <a:off x="6096000" y="6273800"/>
            <a:ext cx="1020232" cy="457200"/>
          </a:xfrm>
        </p:spPr>
        <p:txBody>
          <a:bodyPr anchor="b"/>
          <a:lstStyle>
            <a:lvl1pPr>
              <a:defRPr>
                <a:solidFill>
                  <a:schemeClr val="bg2"/>
                </a:solidFill>
              </a:defRPr>
            </a:lvl1pPr>
          </a:lstStyle>
          <a:p>
            <a:fld id="{E74C7FEE-6B48-4643-BCFB-F13B0E13E171}" type="slidenum">
              <a:rPr lang="en-US"/>
              <a:pPr/>
              <a:t>‹#›</a:t>
            </a:fld>
            <a:endParaRPr lang="en-US" dirty="0"/>
          </a:p>
        </p:txBody>
      </p:sp>
    </p:spTree>
    <p:extLst>
      <p:ext uri="{BB962C8B-B14F-4D97-AF65-F5344CB8AC3E}">
        <p14:creationId xmlns:p14="http://schemas.microsoft.com/office/powerpoint/2010/main" val="378984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400" y="167163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06400" y="2311400"/>
            <a:ext cx="5386917" cy="3962400"/>
          </a:xfrm>
        </p:spPr>
        <p:txBody>
          <a:bodyPr/>
          <a:lstStyle>
            <a:lvl1pPr>
              <a:defRPr sz="3200"/>
            </a:lvl1pPr>
            <a:lvl2pPr>
              <a:defRPr sz="2667"/>
            </a:lvl2pPr>
            <a:lvl3pPr>
              <a:defRPr sz="2667"/>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169" y="167163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5990169" y="2311400"/>
            <a:ext cx="5389033" cy="3962400"/>
          </a:xfrm>
        </p:spPr>
        <p:txBody>
          <a:bodyPr/>
          <a:lstStyle>
            <a:lvl1pPr>
              <a:defRPr sz="3200"/>
            </a:lvl1pPr>
            <a:lvl2pPr>
              <a:defRPr sz="2667"/>
            </a:lvl2pPr>
            <a:lvl3pPr>
              <a:defRPr sz="2667"/>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xfrm>
            <a:off x="8331200" y="6273800"/>
            <a:ext cx="2641600" cy="4572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759200" y="6273800"/>
            <a:ext cx="3860800" cy="4572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3398523" y="3398522"/>
            <a:ext cx="6858001" cy="6095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sz="2400">
              <a:solidFill>
                <a:srgbClr val="A50021"/>
              </a:solidFill>
              <a:ea typeface="+mn-ea"/>
              <a:cs typeface="+mn-cs"/>
            </a:endParaRPr>
          </a:p>
        </p:txBody>
      </p:sp>
      <p:sp>
        <p:nvSpPr>
          <p:cNvPr id="11" name="Title 1"/>
          <p:cNvSpPr>
            <a:spLocks noGrp="1"/>
          </p:cNvSpPr>
          <p:nvPr>
            <p:ph type="title"/>
          </p:nvPr>
        </p:nvSpPr>
        <p:spPr>
          <a:xfrm>
            <a:off x="1828800" y="508000"/>
            <a:ext cx="99568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1454111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752601"/>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400" y="4076701"/>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3398523" y="3398522"/>
            <a:ext cx="6858001" cy="6095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sz="2400">
              <a:solidFill>
                <a:srgbClr val="A50021"/>
              </a:solidFill>
              <a:ea typeface="+mn-ea"/>
              <a:cs typeface="+mn-cs"/>
            </a:endParaRPr>
          </a:p>
        </p:txBody>
      </p:sp>
      <p:sp>
        <p:nvSpPr>
          <p:cNvPr id="10" name="Title 1"/>
          <p:cNvSpPr>
            <a:spLocks noGrp="1"/>
          </p:cNvSpPr>
          <p:nvPr>
            <p:ph type="title"/>
          </p:nvPr>
        </p:nvSpPr>
        <p:spPr>
          <a:xfrm>
            <a:off x="1828800" y="508000"/>
            <a:ext cx="99568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2165353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2C52-0712-1531-8800-6FF06A373F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A562B2-8F37-E101-945D-26889ADAC8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DC7801-0B12-9BA1-F3C1-15E2D77B0E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9ADE89-9C79-4485-468C-3D96EC550CFA}"/>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6" name="Footer Placeholder 5">
            <a:extLst>
              <a:ext uri="{FF2B5EF4-FFF2-40B4-BE49-F238E27FC236}">
                <a16:creationId xmlns:a16="http://schemas.microsoft.com/office/drawing/2014/main" id="{E7BD3D74-3940-56BD-1EEC-08F77746D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17365-3672-DF49-B18F-F34969D42D8F}"/>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81308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E85D-7C67-2D3C-362E-FE6B08D6C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413254-40AE-7040-5914-3A04CA1457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44C36E-34DB-53BE-57BE-ECA53F37EA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A4DBE-99B9-0F1B-D4E4-D54E2AE787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3C5A-A299-0EC2-07FA-2B66743794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72F4E4-EF5E-98D3-13EC-A60560894632}"/>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8" name="Footer Placeholder 7">
            <a:extLst>
              <a:ext uri="{FF2B5EF4-FFF2-40B4-BE49-F238E27FC236}">
                <a16:creationId xmlns:a16="http://schemas.microsoft.com/office/drawing/2014/main" id="{B8EC2F7C-F43D-0F22-C7A0-834ED84B4F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C18410-A64F-B25E-C7BB-7619F6E8C24A}"/>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358536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CF0E-1FFC-AFC4-1415-8DE08C6F4C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E46849-4DEE-D626-B125-CBC4A63406D0}"/>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4" name="Footer Placeholder 3">
            <a:extLst>
              <a:ext uri="{FF2B5EF4-FFF2-40B4-BE49-F238E27FC236}">
                <a16:creationId xmlns:a16="http://schemas.microsoft.com/office/drawing/2014/main" id="{B382CAA1-1E5A-9AE8-40A3-8E210D89E6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361504-AFBD-02AF-3DB1-85D86B7F15E3}"/>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56083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879DB-6B2F-F366-D897-F07F44F45617}"/>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3" name="Footer Placeholder 2">
            <a:extLst>
              <a:ext uri="{FF2B5EF4-FFF2-40B4-BE49-F238E27FC236}">
                <a16:creationId xmlns:a16="http://schemas.microsoft.com/office/drawing/2014/main" id="{4A7BE3FB-97BC-044B-5E00-69A9D71D2E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E536CE-B279-35ED-1657-4BEF628499FE}"/>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380416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041A-1A8A-638B-E0D5-DADACA925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5E810B-2D34-0408-453A-9B3B7D591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1E62F-307C-AA13-24BD-C20B55823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1817C-F42B-80D7-4694-CC37DEF85ED2}"/>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6" name="Footer Placeholder 5">
            <a:extLst>
              <a:ext uri="{FF2B5EF4-FFF2-40B4-BE49-F238E27FC236}">
                <a16:creationId xmlns:a16="http://schemas.microsoft.com/office/drawing/2014/main" id="{7FD8DE60-1BA4-89B1-DDBB-B89877B0A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F7483-0722-2C1B-8BD9-D0B0EB882F71}"/>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365298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A48DC-046E-4BE1-4F7D-2F75128E9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0B75C-238A-1436-9228-C9E7AF3EB2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3AF5E7-700E-0007-3BDF-90717B63C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6AD2D-7DFC-09F8-CDCF-CA5FDDC89BD5}"/>
              </a:ext>
            </a:extLst>
          </p:cNvPr>
          <p:cNvSpPr>
            <a:spLocks noGrp="1"/>
          </p:cNvSpPr>
          <p:nvPr>
            <p:ph type="dt" sz="half" idx="10"/>
          </p:nvPr>
        </p:nvSpPr>
        <p:spPr/>
        <p:txBody>
          <a:bodyPr/>
          <a:lstStyle/>
          <a:p>
            <a:fld id="{A6529919-A596-4E3A-8142-6087C52352DA}" type="datetimeFigureOut">
              <a:rPr lang="en-US" smtClean="0"/>
              <a:t>1/29/2025</a:t>
            </a:fld>
            <a:endParaRPr lang="en-US"/>
          </a:p>
        </p:txBody>
      </p:sp>
      <p:sp>
        <p:nvSpPr>
          <p:cNvPr id="6" name="Footer Placeholder 5">
            <a:extLst>
              <a:ext uri="{FF2B5EF4-FFF2-40B4-BE49-F238E27FC236}">
                <a16:creationId xmlns:a16="http://schemas.microsoft.com/office/drawing/2014/main" id="{E9BBE09D-5A8D-9681-331A-78683AD0A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D9D357-DFBB-25F6-72B8-6D152576E8AF}"/>
              </a:ext>
            </a:extLst>
          </p:cNvPr>
          <p:cNvSpPr>
            <a:spLocks noGrp="1"/>
          </p:cNvSpPr>
          <p:nvPr>
            <p:ph type="sldNum" sz="quarter" idx="12"/>
          </p:nvPr>
        </p:nvSpPr>
        <p:spPr/>
        <p:txBody>
          <a:bodyPr/>
          <a:lstStyle/>
          <a:p>
            <a:fld id="{86B9B352-F442-42FC-AA3E-0FEA416A7D25}" type="slidenum">
              <a:rPr lang="en-US" smtClean="0"/>
              <a:t>‹#›</a:t>
            </a:fld>
            <a:endParaRPr lang="en-US"/>
          </a:p>
        </p:txBody>
      </p:sp>
    </p:spTree>
    <p:extLst>
      <p:ext uri="{BB962C8B-B14F-4D97-AF65-F5344CB8AC3E}">
        <p14:creationId xmlns:p14="http://schemas.microsoft.com/office/powerpoint/2010/main" val="52730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882A8-11C0-EBD3-4CC8-62FDDFF69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3DBFD56-BDD7-6E21-F944-BFD6A62E3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4325E-D997-EE70-1F65-339BEDA70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mbria" panose="02040503050406030204" pitchFamily="18" charset="0"/>
                <a:ea typeface="Cambria" panose="02040503050406030204" pitchFamily="18" charset="0"/>
                <a:cs typeface="Calibri" panose="020F0502020204030204" pitchFamily="34" charset="0"/>
              </a:defRPr>
            </a:lvl1pPr>
          </a:lstStyle>
          <a:p>
            <a:fld id="{A6529919-A596-4E3A-8142-6087C52352DA}" type="datetimeFigureOut">
              <a:rPr lang="en-US" smtClean="0"/>
              <a:pPr/>
              <a:t>1/29/2025</a:t>
            </a:fld>
            <a:endParaRPr lang="en-US"/>
          </a:p>
        </p:txBody>
      </p:sp>
      <p:sp>
        <p:nvSpPr>
          <p:cNvPr id="5" name="Footer Placeholder 4">
            <a:extLst>
              <a:ext uri="{FF2B5EF4-FFF2-40B4-BE49-F238E27FC236}">
                <a16:creationId xmlns:a16="http://schemas.microsoft.com/office/drawing/2014/main" id="{F8E3969F-4D6F-5627-549D-56020045EE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mbria" panose="02040503050406030204" pitchFamily="18" charset="0"/>
                <a:ea typeface="Cambria" panose="02040503050406030204" pitchFamily="18" charset="0"/>
                <a:cs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863FE430-2243-FBC9-D2F9-BA9842A7F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mbria" panose="02040503050406030204" pitchFamily="18" charset="0"/>
                <a:ea typeface="Cambria" panose="02040503050406030204" pitchFamily="18" charset="0"/>
                <a:cs typeface="Calibri" panose="020F0502020204030204" pitchFamily="34" charset="0"/>
              </a:defRPr>
            </a:lvl1pPr>
          </a:lstStyle>
          <a:p>
            <a:fld id="{86B9B352-F442-42FC-AA3E-0FEA416A7D25}" type="slidenum">
              <a:rPr lang="en-US" smtClean="0"/>
              <a:pPr/>
              <a:t>‹#›</a:t>
            </a:fld>
            <a:endParaRPr lang="en-US"/>
          </a:p>
        </p:txBody>
      </p:sp>
    </p:spTree>
    <p:extLst>
      <p:ext uri="{BB962C8B-B14F-4D97-AF65-F5344CB8AC3E}">
        <p14:creationId xmlns:p14="http://schemas.microsoft.com/office/powerpoint/2010/main" val="11628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90090B-E881-3176-62AC-86AF3FB83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920957-417B-56D6-D5B3-02F61C7F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5B8EB-4A7B-3BEF-F0E1-02BF5889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ea typeface="Cambria" panose="02040503050406030204" pitchFamily="18" charset="0"/>
              </a:defRPr>
            </a:lvl1pPr>
          </a:lstStyle>
          <a:p>
            <a:fld id="{BC75169D-8D8D-411B-A12B-61A22539516B}" type="datetimeFigureOut">
              <a:rPr lang="en-US" smtClean="0"/>
              <a:pPr/>
              <a:t>1/29/2025</a:t>
            </a:fld>
            <a:endParaRPr lang="en-US"/>
          </a:p>
        </p:txBody>
      </p:sp>
      <p:sp>
        <p:nvSpPr>
          <p:cNvPr id="5" name="Footer Placeholder 4">
            <a:extLst>
              <a:ext uri="{FF2B5EF4-FFF2-40B4-BE49-F238E27FC236}">
                <a16:creationId xmlns:a16="http://schemas.microsoft.com/office/drawing/2014/main" id="{12EF1B31-286F-2503-A99D-5AA2DB8A5D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ea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E05D2C1C-B65F-65C8-6833-A7F3FCA16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ea typeface="Cambria" panose="02040503050406030204" pitchFamily="18" charset="0"/>
              </a:defRPr>
            </a:lvl1pPr>
          </a:lstStyle>
          <a:p>
            <a:fld id="{6DAFCC67-E18C-4576-B6B7-CEB59EE58D6D}" type="slidenum">
              <a:rPr lang="en-US" smtClean="0"/>
              <a:pPr/>
              <a:t>‹#›</a:t>
            </a:fld>
            <a:endParaRPr lang="en-US"/>
          </a:p>
        </p:txBody>
      </p:sp>
    </p:spTree>
    <p:extLst>
      <p:ext uri="{BB962C8B-B14F-4D97-AF65-F5344CB8AC3E}">
        <p14:creationId xmlns:p14="http://schemas.microsoft.com/office/powerpoint/2010/main" val="2770646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6200000">
            <a:off x="-3358142" y="3298181"/>
            <a:ext cx="6858003" cy="2616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16200000" flipV="1">
            <a:off x="-3256806" y="3413510"/>
            <a:ext cx="6858003"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5"/>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240CDC23-E565-C848-9AF6-12BD09C53D91}" type="datetimeFigureOut">
              <a:rPr lang="en-US" smtClean="0"/>
              <a:t>1/29/2025</a:t>
            </a:fld>
            <a:endParaRPr lang="en-US"/>
          </a:p>
        </p:txBody>
      </p:sp>
      <p:sp>
        <p:nvSpPr>
          <p:cNvPr id="5" name="Footer Placeholder 4"/>
          <p:cNvSpPr>
            <a:spLocks noGrp="1"/>
          </p:cNvSpPr>
          <p:nvPr>
            <p:ph type="ftr" sz="quarter" idx="3"/>
          </p:nvPr>
        </p:nvSpPr>
        <p:spPr>
          <a:xfrm>
            <a:off x="3686187"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1" y="6459787"/>
            <a:ext cx="1312025" cy="365125"/>
          </a:xfrm>
          <a:prstGeom prst="rect">
            <a:avLst/>
          </a:prstGeom>
        </p:spPr>
        <p:txBody>
          <a:bodyPr vert="horz" lIns="91440" tIns="45720" rIns="91440" bIns="45720" rtlCol="0" anchor="ctr"/>
          <a:lstStyle>
            <a:lvl1pPr algn="r">
              <a:defRPr sz="1051">
                <a:solidFill>
                  <a:srgbClr val="FFFFFF"/>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34893603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erpai.umd.edu/" TargetMode="External"/><Relationship Id="rId2" Type="http://schemas.openxmlformats.org/officeDocument/2006/relationships/hyperlink" Target="https://jupyter.umd.ed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zjelveh.github.io/teaching/inst_808_syllabu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8.emf"/><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3.emf"/></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7.emf"/><Relationship Id="rId4" Type="http://schemas.openxmlformats.org/officeDocument/2006/relationships/image" Target="../media/image26.emf"/></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2.emf"/></Relationships>
</file>

<file path=ppt/slides/_rels/slide5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image" Target="../media/image45.emf"/></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3.xml"/><Relationship Id="rId4" Type="http://schemas.openxmlformats.org/officeDocument/2006/relationships/image" Target="../media/image50.emf"/></Relationships>
</file>

<file path=ppt/slides/_rels/slide6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3.xml"/><Relationship Id="rId4" Type="http://schemas.openxmlformats.org/officeDocument/2006/relationships/image" Target="../media/image49.emf"/></Relationships>
</file>

<file path=ppt/slides/_rels/slide6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189D-93A9-BFEE-21B0-33F0FB7E8C2B}"/>
              </a:ext>
            </a:extLst>
          </p:cNvPr>
          <p:cNvSpPr>
            <a:spLocks noGrp="1"/>
          </p:cNvSpPr>
          <p:nvPr>
            <p:ph type="ctrTitle"/>
          </p:nvPr>
        </p:nvSpPr>
        <p:spPr/>
        <p:txBody>
          <a:bodyPr>
            <a:normAutofit fontScale="90000"/>
          </a:bodyPr>
          <a:lstStyle/>
          <a:p>
            <a:r>
              <a:rPr lang="en-US" dirty="0">
                <a:latin typeface="Cambria" panose="02040503050406030204" pitchFamily="18" charset="0"/>
                <a:ea typeface="Cambria" panose="02040503050406030204" pitchFamily="18" charset="0"/>
              </a:rPr>
              <a:t>INST 798/808:</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A.I.-Powered Research Assistants</a:t>
            </a:r>
          </a:p>
        </p:txBody>
      </p:sp>
      <p:sp>
        <p:nvSpPr>
          <p:cNvPr id="3" name="Subtitle 2">
            <a:extLst>
              <a:ext uri="{FF2B5EF4-FFF2-40B4-BE49-F238E27FC236}">
                <a16:creationId xmlns:a16="http://schemas.microsoft.com/office/drawing/2014/main" id="{4DED0844-DC5F-6FD4-8453-605F05C8D5AB}"/>
              </a:ext>
            </a:extLst>
          </p:cNvPr>
          <p:cNvSpPr>
            <a:spLocks noGrp="1"/>
          </p:cNvSpPr>
          <p:nvPr>
            <p:ph type="subTitle" idx="1"/>
          </p:nvPr>
        </p:nvSpPr>
        <p:spPr/>
        <p:txBody>
          <a:bodyPr>
            <a:normAutofit fontScale="40000" lnSpcReduction="20000"/>
          </a:bodyPr>
          <a:lstStyle/>
          <a:p>
            <a:endParaRPr lang="en-US" sz="6500" dirty="0"/>
          </a:p>
          <a:p>
            <a:r>
              <a:rPr lang="en-US" sz="8000" dirty="0"/>
              <a:t>Today: Introduction and/to Language Models</a:t>
            </a:r>
          </a:p>
          <a:p>
            <a:endParaRPr lang="en-US" dirty="0"/>
          </a:p>
          <a:p>
            <a:endParaRPr lang="en-US" dirty="0"/>
          </a:p>
          <a:p>
            <a:r>
              <a:rPr lang="en-US" sz="4200" dirty="0"/>
              <a:t>(Some slides borrowed/adopted from </a:t>
            </a:r>
            <a:r>
              <a:rPr lang="en-US" sz="4200" dirty="0" err="1"/>
              <a:t>Jurafsky</a:t>
            </a:r>
            <a:r>
              <a:rPr lang="en-US" sz="4200" dirty="0"/>
              <a:t> &amp; Martin (2025))</a:t>
            </a:r>
          </a:p>
        </p:txBody>
      </p:sp>
    </p:spTree>
    <p:extLst>
      <p:ext uri="{BB962C8B-B14F-4D97-AF65-F5344CB8AC3E}">
        <p14:creationId xmlns:p14="http://schemas.microsoft.com/office/powerpoint/2010/main" val="3093458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977F5-D576-4B51-3BD8-53410D399114}"/>
              </a:ext>
            </a:extLst>
          </p:cNvPr>
          <p:cNvSpPr>
            <a:spLocks noGrp="1"/>
          </p:cNvSpPr>
          <p:nvPr>
            <p:ph type="title"/>
          </p:nvPr>
        </p:nvSpPr>
        <p:spPr/>
        <p:txBody>
          <a:bodyPr/>
          <a:lstStyle/>
          <a:p>
            <a:r>
              <a:rPr lang="en-US" dirty="0"/>
              <a:t>LLMs in the Research Pipeline</a:t>
            </a:r>
          </a:p>
        </p:txBody>
      </p:sp>
      <p:sp>
        <p:nvSpPr>
          <p:cNvPr id="3" name="Content Placeholder 2">
            <a:extLst>
              <a:ext uri="{FF2B5EF4-FFF2-40B4-BE49-F238E27FC236}">
                <a16:creationId xmlns:a16="http://schemas.microsoft.com/office/drawing/2014/main" id="{E82A6870-E845-E646-3754-ED7BEB8A9E97}"/>
              </a:ext>
            </a:extLst>
          </p:cNvPr>
          <p:cNvSpPr>
            <a:spLocks noGrp="1"/>
          </p:cNvSpPr>
          <p:nvPr>
            <p:ph idx="1"/>
          </p:nvPr>
        </p:nvSpPr>
        <p:spPr/>
        <p:txBody>
          <a:bodyPr/>
          <a:lstStyle/>
          <a:p>
            <a:r>
              <a:rPr lang="en-US" dirty="0"/>
              <a:t>Traditional research:</a:t>
            </a:r>
          </a:p>
          <a:p>
            <a:pPr lvl="1"/>
            <a:r>
              <a:rPr lang="en-US" dirty="0"/>
              <a:t>R/Stata/Python/Excel for stats</a:t>
            </a:r>
          </a:p>
          <a:p>
            <a:pPr lvl="1"/>
            <a:r>
              <a:rPr lang="en-US" dirty="0" err="1"/>
              <a:t>Nvivo</a:t>
            </a:r>
            <a:r>
              <a:rPr lang="en-US" dirty="0"/>
              <a:t> for qualitative coding</a:t>
            </a:r>
          </a:p>
          <a:p>
            <a:pPr lvl="1"/>
            <a:endParaRPr lang="en-US" dirty="0"/>
          </a:p>
          <a:p>
            <a:r>
              <a:rPr lang="en-US" dirty="0"/>
              <a:t>LLMs are different:</a:t>
            </a:r>
          </a:p>
          <a:p>
            <a:pPr lvl="1"/>
            <a:r>
              <a:rPr lang="en-US" dirty="0"/>
              <a:t>Understand natural language</a:t>
            </a:r>
          </a:p>
          <a:p>
            <a:pPr lvl="1"/>
            <a:r>
              <a:rPr lang="en-US" dirty="0"/>
              <a:t>Handle both structured and unstructured data</a:t>
            </a:r>
          </a:p>
          <a:p>
            <a:pPr lvl="1"/>
            <a:r>
              <a:rPr lang="en-US" dirty="0"/>
              <a:t>Generate output that is both structured and unstructured</a:t>
            </a:r>
          </a:p>
        </p:txBody>
      </p:sp>
    </p:spTree>
    <p:extLst>
      <p:ext uri="{BB962C8B-B14F-4D97-AF65-F5344CB8AC3E}">
        <p14:creationId xmlns:p14="http://schemas.microsoft.com/office/powerpoint/2010/main" val="18154050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2CBA-69D9-FDA1-7D45-E2B293D5C166}"/>
              </a:ext>
            </a:extLst>
          </p:cNvPr>
          <p:cNvSpPr>
            <a:spLocks noGrp="1"/>
          </p:cNvSpPr>
          <p:nvPr>
            <p:ph type="title"/>
          </p:nvPr>
        </p:nvSpPr>
        <p:spPr/>
        <p:txBody>
          <a:bodyPr/>
          <a:lstStyle/>
          <a:p>
            <a:r>
              <a:rPr lang="en-US" dirty="0"/>
              <a:t>(Some) Places that LLMs Could Assist</a:t>
            </a:r>
          </a:p>
        </p:txBody>
      </p:sp>
      <p:sp>
        <p:nvSpPr>
          <p:cNvPr id="3" name="Content Placeholder 2">
            <a:extLst>
              <a:ext uri="{FF2B5EF4-FFF2-40B4-BE49-F238E27FC236}">
                <a16:creationId xmlns:a16="http://schemas.microsoft.com/office/drawing/2014/main" id="{872D71A5-5425-A99D-EC51-9EE2A8882257}"/>
              </a:ext>
            </a:extLst>
          </p:cNvPr>
          <p:cNvSpPr>
            <a:spLocks noGrp="1"/>
          </p:cNvSpPr>
          <p:nvPr>
            <p:ph idx="1"/>
          </p:nvPr>
        </p:nvSpPr>
        <p:spPr>
          <a:xfrm>
            <a:off x="838200" y="1825625"/>
            <a:ext cx="4121727" cy="4351338"/>
          </a:xfrm>
        </p:spPr>
        <p:txBody>
          <a:bodyPr>
            <a:normAutofit/>
          </a:bodyPr>
          <a:lstStyle/>
          <a:p>
            <a:pPr marL="0" indent="0">
              <a:buNone/>
            </a:pPr>
            <a:r>
              <a:rPr lang="en-US" dirty="0"/>
              <a:t>Research Design:</a:t>
            </a:r>
          </a:p>
          <a:p>
            <a:r>
              <a:rPr lang="en-US" dirty="0"/>
              <a:t>Help formulate hypotheses</a:t>
            </a:r>
          </a:p>
          <a:p>
            <a:pPr>
              <a:buFont typeface="Arial" panose="020B0604020202020204" pitchFamily="34" charset="0"/>
              <a:buChar char="•"/>
            </a:pPr>
            <a:r>
              <a:rPr lang="en-US" dirty="0"/>
              <a:t>Generate potential control variables</a:t>
            </a:r>
          </a:p>
          <a:p>
            <a:pPr>
              <a:buFont typeface="Arial" panose="020B0604020202020204" pitchFamily="34" charset="0"/>
              <a:buChar char="•"/>
            </a:pPr>
            <a:r>
              <a:rPr lang="en-US" dirty="0"/>
              <a:t>Identify methodological challenges</a:t>
            </a:r>
          </a:p>
          <a:p>
            <a:pPr>
              <a:buFont typeface="Arial" panose="020B0604020202020204" pitchFamily="34" charset="0"/>
              <a:buChar char="•"/>
            </a:pPr>
            <a:r>
              <a:rPr lang="en-US" dirty="0"/>
              <a:t>Suggest robustness checks</a:t>
            </a:r>
          </a:p>
          <a:p>
            <a:endParaRPr lang="en-US" dirty="0"/>
          </a:p>
        </p:txBody>
      </p:sp>
      <p:sp>
        <p:nvSpPr>
          <p:cNvPr id="4" name="Content Placeholder 2">
            <a:extLst>
              <a:ext uri="{FF2B5EF4-FFF2-40B4-BE49-F238E27FC236}">
                <a16:creationId xmlns:a16="http://schemas.microsoft.com/office/drawing/2014/main" id="{F64C9F79-7EE6-D87E-4933-52AA4C640062}"/>
              </a:ext>
            </a:extLst>
          </p:cNvPr>
          <p:cNvSpPr txBox="1">
            <a:spLocks/>
          </p:cNvSpPr>
          <p:nvPr/>
        </p:nvSpPr>
        <p:spPr>
          <a:xfrm>
            <a:off x="6096000" y="1825625"/>
            <a:ext cx="50984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Data Analysis:</a:t>
            </a:r>
          </a:p>
          <a:p>
            <a:r>
              <a:rPr lang="en-US" dirty="0"/>
              <a:t>Code qualitative data at scale</a:t>
            </a:r>
          </a:p>
          <a:p>
            <a:r>
              <a:rPr lang="en-US" dirty="0"/>
              <a:t>Extract features from text</a:t>
            </a:r>
          </a:p>
          <a:p>
            <a:r>
              <a:rPr lang="en-US" dirty="0"/>
              <a:t>Identify patterns in large datasets</a:t>
            </a:r>
          </a:p>
          <a:p>
            <a:r>
              <a:rPr lang="en-US" dirty="0"/>
              <a:t>Help interpret statistical results</a:t>
            </a:r>
          </a:p>
          <a:p>
            <a:r>
              <a:rPr lang="en-US" dirty="0"/>
              <a:t>Help write code</a:t>
            </a:r>
          </a:p>
        </p:txBody>
      </p:sp>
    </p:spTree>
    <p:extLst>
      <p:ext uri="{BB962C8B-B14F-4D97-AF65-F5344CB8AC3E}">
        <p14:creationId xmlns:p14="http://schemas.microsoft.com/office/powerpoint/2010/main" val="4273217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0AD2-70D1-41B3-64AF-98375B042303}"/>
              </a:ext>
            </a:extLst>
          </p:cNvPr>
          <p:cNvSpPr>
            <a:spLocks noGrp="1"/>
          </p:cNvSpPr>
          <p:nvPr>
            <p:ph type="title"/>
          </p:nvPr>
        </p:nvSpPr>
        <p:spPr/>
        <p:txBody>
          <a:bodyPr/>
          <a:lstStyle/>
          <a:p>
            <a:r>
              <a:rPr lang="en-US" dirty="0"/>
              <a:t>In this class</a:t>
            </a:r>
          </a:p>
        </p:txBody>
      </p:sp>
      <p:sp>
        <p:nvSpPr>
          <p:cNvPr id="3" name="Content Placeholder 2">
            <a:extLst>
              <a:ext uri="{FF2B5EF4-FFF2-40B4-BE49-F238E27FC236}">
                <a16:creationId xmlns:a16="http://schemas.microsoft.com/office/drawing/2014/main" id="{9E65F8DB-E0E4-BB73-36AE-1AFB03EE78E2}"/>
              </a:ext>
            </a:extLst>
          </p:cNvPr>
          <p:cNvSpPr>
            <a:spLocks noGrp="1"/>
          </p:cNvSpPr>
          <p:nvPr>
            <p:ph idx="1"/>
          </p:nvPr>
        </p:nvSpPr>
        <p:spPr>
          <a:xfrm>
            <a:off x="182420" y="1585481"/>
            <a:ext cx="10439400" cy="4833504"/>
          </a:xfrm>
        </p:spPr>
        <p:txBody>
          <a:bodyPr>
            <a:normAutofit/>
          </a:bodyPr>
          <a:lstStyle/>
          <a:p>
            <a:r>
              <a:rPr lang="en-US" dirty="0"/>
              <a:t>Particular focus on tradeoffs/synergies between using</a:t>
            </a:r>
          </a:p>
          <a:p>
            <a:pPr lvl="1"/>
            <a:endParaRPr lang="en-US" dirty="0"/>
          </a:p>
          <a:p>
            <a:pPr lvl="1"/>
            <a:r>
              <a:rPr lang="en-US" dirty="0"/>
              <a:t>Embeddings (traditionally quantitative)</a:t>
            </a:r>
          </a:p>
          <a:p>
            <a:pPr marL="457200" lvl="1" indent="0">
              <a:buNone/>
            </a:pPr>
            <a:endParaRPr lang="en-US" dirty="0"/>
          </a:p>
          <a:p>
            <a:pPr marL="457200" lvl="1" indent="0">
              <a:buNone/>
            </a:pPr>
            <a:r>
              <a:rPr lang="en-US" dirty="0"/>
              <a:t>Vs</a:t>
            </a:r>
          </a:p>
          <a:p>
            <a:pPr marL="457200" lvl="1" indent="0">
              <a:buNone/>
            </a:pPr>
            <a:endParaRPr lang="en-US" dirty="0"/>
          </a:p>
          <a:p>
            <a:pPr lvl="1"/>
            <a:endParaRPr lang="en-US" dirty="0"/>
          </a:p>
          <a:p>
            <a:pPr lvl="1"/>
            <a:r>
              <a:rPr lang="en-US" dirty="0"/>
              <a:t>Natural language output (traditionally qualitative)</a:t>
            </a:r>
          </a:p>
        </p:txBody>
      </p:sp>
      <p:pic>
        <p:nvPicPr>
          <p:cNvPr id="4" name="Picture 3">
            <a:extLst>
              <a:ext uri="{FF2B5EF4-FFF2-40B4-BE49-F238E27FC236}">
                <a16:creationId xmlns:a16="http://schemas.microsoft.com/office/drawing/2014/main" id="{B02DD3B9-2025-92C4-0468-732E20B1EED5}"/>
              </a:ext>
            </a:extLst>
          </p:cNvPr>
          <p:cNvPicPr>
            <a:picLocks noChangeAspect="1"/>
          </p:cNvPicPr>
          <p:nvPr/>
        </p:nvPicPr>
        <p:blipFill>
          <a:blip r:embed="rId2"/>
          <a:stretch>
            <a:fillRect/>
          </a:stretch>
        </p:blipFill>
        <p:spPr>
          <a:xfrm>
            <a:off x="6049819" y="2024368"/>
            <a:ext cx="5777350" cy="2202615"/>
          </a:xfrm>
          <a:prstGeom prst="rect">
            <a:avLst/>
          </a:prstGeom>
        </p:spPr>
      </p:pic>
      <p:pic>
        <p:nvPicPr>
          <p:cNvPr id="8" name="Picture 7">
            <a:extLst>
              <a:ext uri="{FF2B5EF4-FFF2-40B4-BE49-F238E27FC236}">
                <a16:creationId xmlns:a16="http://schemas.microsoft.com/office/drawing/2014/main" id="{C84EA3FF-BFC8-183F-CED8-AAA58309A983}"/>
              </a:ext>
            </a:extLst>
          </p:cNvPr>
          <p:cNvPicPr>
            <a:picLocks noChangeAspect="1"/>
          </p:cNvPicPr>
          <p:nvPr/>
        </p:nvPicPr>
        <p:blipFill>
          <a:blip r:embed="rId3"/>
          <a:stretch>
            <a:fillRect/>
          </a:stretch>
        </p:blipFill>
        <p:spPr>
          <a:xfrm>
            <a:off x="3187856" y="4994177"/>
            <a:ext cx="5291125" cy="1716041"/>
          </a:xfrm>
          <a:prstGeom prst="rect">
            <a:avLst/>
          </a:prstGeom>
        </p:spPr>
      </p:pic>
    </p:spTree>
    <p:extLst>
      <p:ext uri="{BB962C8B-B14F-4D97-AF65-F5344CB8AC3E}">
        <p14:creationId xmlns:p14="http://schemas.microsoft.com/office/powerpoint/2010/main" val="79981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2C14-D163-4696-F93C-0122FE01F09F}"/>
              </a:ext>
            </a:extLst>
          </p:cNvPr>
          <p:cNvSpPr>
            <a:spLocks noGrp="1"/>
          </p:cNvSpPr>
          <p:nvPr>
            <p:ph type="title"/>
          </p:nvPr>
        </p:nvSpPr>
        <p:spPr/>
        <p:txBody>
          <a:bodyPr/>
          <a:lstStyle/>
          <a:p>
            <a:r>
              <a:rPr lang="en-US" dirty="0"/>
              <a:t>Course Roadmap</a:t>
            </a:r>
          </a:p>
        </p:txBody>
      </p:sp>
      <p:sp>
        <p:nvSpPr>
          <p:cNvPr id="3" name="Content Placeholder 2">
            <a:extLst>
              <a:ext uri="{FF2B5EF4-FFF2-40B4-BE49-F238E27FC236}">
                <a16:creationId xmlns:a16="http://schemas.microsoft.com/office/drawing/2014/main" id="{0DC06B80-F227-0713-1E7B-5AAC0CB3855D}"/>
              </a:ext>
            </a:extLst>
          </p:cNvPr>
          <p:cNvSpPr>
            <a:spLocks noGrp="1"/>
          </p:cNvSpPr>
          <p:nvPr>
            <p:ph idx="1"/>
          </p:nvPr>
        </p:nvSpPr>
        <p:spPr/>
        <p:txBody>
          <a:bodyPr>
            <a:normAutofit fontScale="92500" lnSpcReduction="20000"/>
          </a:bodyPr>
          <a:lstStyle/>
          <a:p>
            <a:r>
              <a:rPr lang="en-US" dirty="0"/>
              <a:t>Background (5 to 6 weeks):</a:t>
            </a:r>
          </a:p>
          <a:p>
            <a:pPr lvl="1"/>
            <a:r>
              <a:rPr lang="en-US" dirty="0"/>
              <a:t>Language Models</a:t>
            </a:r>
          </a:p>
          <a:p>
            <a:pPr lvl="1"/>
            <a:r>
              <a:rPr lang="en-US" dirty="0"/>
              <a:t>(Static) Embeddings</a:t>
            </a:r>
          </a:p>
          <a:p>
            <a:pPr lvl="1"/>
            <a:r>
              <a:rPr lang="en-US" dirty="0"/>
              <a:t>Neural Networks Basics</a:t>
            </a:r>
          </a:p>
          <a:p>
            <a:pPr lvl="1"/>
            <a:r>
              <a:rPr lang="en-US" dirty="0"/>
              <a:t>Attention / Transformers</a:t>
            </a:r>
          </a:p>
          <a:p>
            <a:pPr lvl="1"/>
            <a:r>
              <a:rPr lang="en-US" dirty="0"/>
              <a:t>Mechanistic Interpretability</a:t>
            </a:r>
          </a:p>
          <a:p>
            <a:r>
              <a:rPr lang="en-US" dirty="0"/>
              <a:t>Applications to Concept Tracing (6 weeks):</a:t>
            </a:r>
          </a:p>
          <a:p>
            <a:pPr lvl="1"/>
            <a:r>
              <a:rPr lang="en-US" dirty="0"/>
              <a:t>Topic Modeling</a:t>
            </a:r>
          </a:p>
          <a:p>
            <a:pPr lvl="1"/>
            <a:r>
              <a:rPr lang="en-US" dirty="0"/>
              <a:t>Concept Tracing</a:t>
            </a:r>
          </a:p>
          <a:p>
            <a:pPr lvl="1"/>
            <a:r>
              <a:rPr lang="en-US" dirty="0"/>
              <a:t>Qualitative Coding with LLMs</a:t>
            </a:r>
          </a:p>
          <a:p>
            <a:r>
              <a:rPr lang="en-US" dirty="0"/>
              <a:t>Other Topics (2 weeks):</a:t>
            </a:r>
          </a:p>
          <a:p>
            <a:pPr lvl="1"/>
            <a:r>
              <a:rPr lang="en-US" dirty="0"/>
              <a:t>Fine-tuning</a:t>
            </a:r>
          </a:p>
          <a:p>
            <a:pPr lvl="1"/>
            <a:r>
              <a:rPr lang="en-US" dirty="0"/>
              <a:t>TBD </a:t>
            </a:r>
          </a:p>
          <a:p>
            <a:pPr marL="457200" lvl="1" indent="0">
              <a:buNone/>
            </a:pPr>
            <a:endParaRPr lang="en-US" dirty="0"/>
          </a:p>
        </p:txBody>
      </p:sp>
    </p:spTree>
    <p:extLst>
      <p:ext uri="{BB962C8B-B14F-4D97-AF65-F5344CB8AC3E}">
        <p14:creationId xmlns:p14="http://schemas.microsoft.com/office/powerpoint/2010/main" val="3181573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EFA3-5376-5999-E6E5-482628DFC9B8}"/>
              </a:ext>
            </a:extLst>
          </p:cNvPr>
          <p:cNvSpPr>
            <a:spLocks noGrp="1"/>
          </p:cNvSpPr>
          <p:nvPr>
            <p:ph type="title"/>
          </p:nvPr>
        </p:nvSpPr>
        <p:spPr/>
        <p:txBody>
          <a:bodyPr/>
          <a:lstStyle/>
          <a:p>
            <a:r>
              <a:rPr lang="en-US" dirty="0"/>
              <a:t>Prerequisites</a:t>
            </a:r>
          </a:p>
        </p:txBody>
      </p:sp>
      <p:sp>
        <p:nvSpPr>
          <p:cNvPr id="3" name="Content Placeholder 2">
            <a:extLst>
              <a:ext uri="{FF2B5EF4-FFF2-40B4-BE49-F238E27FC236}">
                <a16:creationId xmlns:a16="http://schemas.microsoft.com/office/drawing/2014/main" id="{B1B75A04-4C45-72EC-1032-2CE3D6DB596D}"/>
              </a:ext>
            </a:extLst>
          </p:cNvPr>
          <p:cNvSpPr>
            <a:spLocks noGrp="1"/>
          </p:cNvSpPr>
          <p:nvPr>
            <p:ph idx="1"/>
          </p:nvPr>
        </p:nvSpPr>
        <p:spPr/>
        <p:txBody>
          <a:bodyPr/>
          <a:lstStyle/>
          <a:p>
            <a:r>
              <a:rPr lang="en-US" dirty="0"/>
              <a:t>Ideally:</a:t>
            </a:r>
          </a:p>
          <a:p>
            <a:pPr lvl="1"/>
            <a:r>
              <a:rPr lang="en-US" dirty="0"/>
              <a:t>Intermediate/Advanced Python </a:t>
            </a:r>
          </a:p>
          <a:p>
            <a:pPr lvl="1"/>
            <a:r>
              <a:rPr lang="en-US" dirty="0"/>
              <a:t>Basic/Intermediate Probability</a:t>
            </a:r>
          </a:p>
          <a:p>
            <a:pPr lvl="1"/>
            <a:r>
              <a:rPr lang="en-US" dirty="0"/>
              <a:t>Basic/Intermediate Linear Algebra</a:t>
            </a:r>
          </a:p>
          <a:p>
            <a:pPr lvl="1"/>
            <a:r>
              <a:rPr lang="en-US" dirty="0"/>
              <a:t>Intermediate knowledge of Machine Learning/Data Science</a:t>
            </a:r>
          </a:p>
          <a:p>
            <a:pPr marL="457200" lvl="1" indent="0">
              <a:buNone/>
            </a:pPr>
            <a:endParaRPr lang="en-US" dirty="0"/>
          </a:p>
        </p:txBody>
      </p:sp>
    </p:spTree>
    <p:extLst>
      <p:ext uri="{BB962C8B-B14F-4D97-AF65-F5344CB8AC3E}">
        <p14:creationId xmlns:p14="http://schemas.microsoft.com/office/powerpoint/2010/main" val="25236424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0F44-48CE-32C7-3401-71EF0B1DE291}"/>
              </a:ext>
            </a:extLst>
          </p:cNvPr>
          <p:cNvSpPr>
            <a:spLocks noGrp="1"/>
          </p:cNvSpPr>
          <p:nvPr>
            <p:ph type="title"/>
          </p:nvPr>
        </p:nvSpPr>
        <p:spPr/>
        <p:txBody>
          <a:bodyPr/>
          <a:lstStyle/>
          <a:p>
            <a:r>
              <a:rPr lang="en-US" dirty="0"/>
              <a:t>Technical Requirements</a:t>
            </a:r>
          </a:p>
        </p:txBody>
      </p:sp>
      <p:sp>
        <p:nvSpPr>
          <p:cNvPr id="3" name="Content Placeholder 2">
            <a:extLst>
              <a:ext uri="{FF2B5EF4-FFF2-40B4-BE49-F238E27FC236}">
                <a16:creationId xmlns:a16="http://schemas.microsoft.com/office/drawing/2014/main" id="{1F9CD43B-5C4F-3DC2-3C3A-B223717779F3}"/>
              </a:ext>
            </a:extLst>
          </p:cNvPr>
          <p:cNvSpPr>
            <a:spLocks noGrp="1"/>
          </p:cNvSpPr>
          <p:nvPr>
            <p:ph idx="1"/>
          </p:nvPr>
        </p:nvSpPr>
        <p:spPr/>
        <p:txBody>
          <a:bodyPr/>
          <a:lstStyle/>
          <a:p>
            <a:r>
              <a:rPr lang="en-US" dirty="0"/>
              <a:t>A work in progress. I expect we will use some combination of the following:</a:t>
            </a:r>
          </a:p>
          <a:p>
            <a:pPr lvl="1"/>
            <a:r>
              <a:rPr lang="en-US" dirty="0">
                <a:hlinkClick r:id="rId2"/>
              </a:rPr>
              <a:t>https://jupyter.umd.edu</a:t>
            </a:r>
            <a:r>
              <a:rPr lang="en-US" dirty="0"/>
              <a:t> (</a:t>
            </a:r>
            <a:r>
              <a:rPr lang="en-US" dirty="0" err="1"/>
              <a:t>jupyterhub</a:t>
            </a:r>
            <a:r>
              <a:rPr lang="en-US" dirty="0"/>
              <a:t> server, for low-resource labs)</a:t>
            </a:r>
          </a:p>
          <a:p>
            <a:pPr lvl="2"/>
            <a:r>
              <a:rPr lang="en-US" dirty="0"/>
              <a:t>Feel free to use other versions (local </a:t>
            </a:r>
            <a:r>
              <a:rPr lang="en-US" dirty="0" err="1"/>
              <a:t>jupyter</a:t>
            </a:r>
            <a:r>
              <a:rPr lang="en-US" dirty="0"/>
              <a:t>, google collab, </a:t>
            </a:r>
            <a:r>
              <a:rPr lang="en-US" dirty="0" err="1"/>
              <a:t>etc</a:t>
            </a:r>
            <a:r>
              <a:rPr lang="en-US" dirty="0"/>
              <a:t>)</a:t>
            </a:r>
          </a:p>
          <a:p>
            <a:pPr lvl="1"/>
            <a:r>
              <a:rPr lang="en-US" dirty="0"/>
              <a:t>Local LLMs </a:t>
            </a:r>
          </a:p>
          <a:p>
            <a:pPr lvl="2"/>
            <a:r>
              <a:rPr lang="en-US" dirty="0"/>
              <a:t>Later in semester. Lightweight (and not state of the art) LLMs that can be run locally on your own machine</a:t>
            </a:r>
          </a:p>
          <a:p>
            <a:pPr lvl="1"/>
            <a:r>
              <a:rPr lang="en-US" dirty="0" err="1"/>
              <a:t>TerpAI</a:t>
            </a:r>
            <a:r>
              <a:rPr lang="en-US" dirty="0"/>
              <a:t> (gives access to gpt-4o)</a:t>
            </a:r>
          </a:p>
          <a:p>
            <a:pPr lvl="2"/>
            <a:r>
              <a:rPr lang="en-US" dirty="0">
                <a:hlinkClick r:id="rId3"/>
              </a:rPr>
              <a:t>https://terpai.umd.edu</a:t>
            </a:r>
            <a:endParaRPr lang="en-US" dirty="0"/>
          </a:p>
          <a:p>
            <a:pPr lvl="1"/>
            <a:r>
              <a:rPr lang="en-US" dirty="0"/>
              <a:t>Exploring options for more advanced models (</a:t>
            </a:r>
            <a:r>
              <a:rPr lang="en-US" dirty="0" err="1"/>
              <a:t>DeepSeek</a:t>
            </a:r>
            <a:r>
              <a:rPr lang="en-US" dirty="0"/>
              <a:t>, o1, </a:t>
            </a:r>
            <a:r>
              <a:rPr lang="en-US" dirty="0" err="1"/>
              <a:t>etc</a:t>
            </a:r>
            <a:r>
              <a:rPr lang="en-US" dirty="0"/>
              <a:t>)</a:t>
            </a:r>
          </a:p>
          <a:p>
            <a:pPr lvl="1"/>
            <a:endParaRPr lang="en-US" dirty="0"/>
          </a:p>
        </p:txBody>
      </p:sp>
    </p:spTree>
    <p:extLst>
      <p:ext uri="{BB962C8B-B14F-4D97-AF65-F5344CB8AC3E}">
        <p14:creationId xmlns:p14="http://schemas.microsoft.com/office/powerpoint/2010/main" val="1147708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3FB0-D1EF-5C40-2956-B13D5C83588E}"/>
              </a:ext>
            </a:extLst>
          </p:cNvPr>
          <p:cNvSpPr>
            <a:spLocks noGrp="1"/>
          </p:cNvSpPr>
          <p:nvPr>
            <p:ph type="title"/>
          </p:nvPr>
        </p:nvSpPr>
        <p:spPr/>
        <p:txBody>
          <a:bodyPr/>
          <a:lstStyle/>
          <a:p>
            <a:r>
              <a:rPr lang="en-US" dirty="0"/>
              <a:t>Assessments</a:t>
            </a:r>
          </a:p>
        </p:txBody>
      </p:sp>
      <p:sp>
        <p:nvSpPr>
          <p:cNvPr id="3" name="Content Placeholder 2">
            <a:extLst>
              <a:ext uri="{FF2B5EF4-FFF2-40B4-BE49-F238E27FC236}">
                <a16:creationId xmlns:a16="http://schemas.microsoft.com/office/drawing/2014/main" id="{B0349382-C3CC-BFA6-767C-F083196EAEEE}"/>
              </a:ext>
            </a:extLst>
          </p:cNvPr>
          <p:cNvSpPr>
            <a:spLocks noGrp="1"/>
          </p:cNvSpPr>
          <p:nvPr>
            <p:ph idx="1"/>
          </p:nvPr>
        </p:nvSpPr>
        <p:spPr/>
        <p:txBody>
          <a:bodyPr>
            <a:normAutofit lnSpcReduction="10000"/>
          </a:bodyPr>
          <a:lstStyle/>
          <a:p>
            <a:r>
              <a:rPr lang="en-US" dirty="0"/>
              <a:t>Weekly question/reflections (20%)</a:t>
            </a:r>
          </a:p>
          <a:p>
            <a:pPr lvl="1"/>
            <a:r>
              <a:rPr lang="en-US" dirty="0"/>
              <a:t>Due </a:t>
            </a:r>
            <a:r>
              <a:rPr lang="en-US" b="1" dirty="0">
                <a:solidFill>
                  <a:srgbClr val="C00000"/>
                </a:solidFill>
              </a:rPr>
              <a:t>Tuesdays at 5pm</a:t>
            </a:r>
            <a:r>
              <a:rPr lang="en-US" dirty="0"/>
              <a:t> for that week</a:t>
            </a:r>
          </a:p>
          <a:p>
            <a:pPr lvl="1"/>
            <a:r>
              <a:rPr lang="en-US" dirty="0"/>
              <a:t>First one will be due </a:t>
            </a:r>
            <a:r>
              <a:rPr lang="en-US" b="1" dirty="0">
                <a:solidFill>
                  <a:srgbClr val="C00000"/>
                </a:solidFill>
              </a:rPr>
              <a:t>2/11</a:t>
            </a:r>
            <a:endParaRPr lang="en-US" dirty="0"/>
          </a:p>
          <a:p>
            <a:endParaRPr lang="en-US" dirty="0"/>
          </a:p>
          <a:p>
            <a:r>
              <a:rPr lang="en-US" dirty="0"/>
              <a:t>Presentations (20%)</a:t>
            </a:r>
          </a:p>
          <a:p>
            <a:pPr lvl="1"/>
            <a:r>
              <a:rPr lang="en-US" dirty="0"/>
              <a:t>Aiming to start these Week 4 or 5, more info to follow</a:t>
            </a:r>
          </a:p>
          <a:p>
            <a:endParaRPr lang="en-US" dirty="0"/>
          </a:p>
          <a:p>
            <a:r>
              <a:rPr lang="en-US" dirty="0"/>
              <a:t>Research Project Proposal (20%) </a:t>
            </a:r>
            <a:r>
              <a:rPr lang="en-US" b="1" dirty="0">
                <a:solidFill>
                  <a:srgbClr val="C00000"/>
                </a:solidFill>
              </a:rPr>
              <a:t>(Due 3/20)</a:t>
            </a:r>
          </a:p>
          <a:p>
            <a:endParaRPr lang="en-US" dirty="0"/>
          </a:p>
          <a:p>
            <a:r>
              <a:rPr lang="en-US" dirty="0"/>
              <a:t>Final Paper </a:t>
            </a:r>
            <a:r>
              <a:rPr lang="en-US" b="1" dirty="0">
                <a:solidFill>
                  <a:srgbClr val="C00000"/>
                </a:solidFill>
              </a:rPr>
              <a:t>(Due 5/15)</a:t>
            </a:r>
          </a:p>
        </p:txBody>
      </p:sp>
    </p:spTree>
    <p:extLst>
      <p:ext uri="{BB962C8B-B14F-4D97-AF65-F5344CB8AC3E}">
        <p14:creationId xmlns:p14="http://schemas.microsoft.com/office/powerpoint/2010/main" val="6843474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F976-B958-CDE4-5A02-7AA375A31D4A}"/>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F43F5823-AE2E-B77B-BE67-5AB94CF9D4B8}"/>
              </a:ext>
            </a:extLst>
          </p:cNvPr>
          <p:cNvSpPr>
            <a:spLocks noGrp="1"/>
          </p:cNvSpPr>
          <p:nvPr>
            <p:ph idx="1"/>
          </p:nvPr>
        </p:nvSpPr>
        <p:spPr/>
        <p:txBody>
          <a:bodyPr>
            <a:normAutofit lnSpcReduction="10000"/>
          </a:bodyPr>
          <a:lstStyle/>
          <a:p>
            <a:r>
              <a:rPr lang="en-US" dirty="0"/>
              <a:t>Most course content will be here:</a:t>
            </a:r>
          </a:p>
          <a:p>
            <a:pPr lvl="1"/>
            <a:r>
              <a:rPr lang="en-US" dirty="0">
                <a:hlinkClick r:id="rId2"/>
              </a:rPr>
              <a:t>https://zjelveh.github.io/teaching/inst_808_syllabus</a:t>
            </a:r>
            <a:endParaRPr lang="en-US" dirty="0"/>
          </a:p>
          <a:p>
            <a:pPr lvl="1"/>
            <a:endParaRPr lang="en-US" dirty="0"/>
          </a:p>
          <a:p>
            <a:r>
              <a:rPr lang="en-US" dirty="0"/>
              <a:t>On ELMS:</a:t>
            </a:r>
          </a:p>
          <a:p>
            <a:pPr lvl="1"/>
            <a:r>
              <a:rPr lang="en-US" dirty="0"/>
              <a:t>Announcements</a:t>
            </a:r>
          </a:p>
          <a:p>
            <a:pPr lvl="1"/>
            <a:r>
              <a:rPr lang="en-US" dirty="0"/>
              <a:t>Submissions </a:t>
            </a:r>
          </a:p>
          <a:p>
            <a:pPr lvl="1"/>
            <a:r>
              <a:rPr lang="en-US" dirty="0"/>
              <a:t>Class videos (probably)</a:t>
            </a:r>
          </a:p>
          <a:p>
            <a:endParaRPr lang="en-US" dirty="0"/>
          </a:p>
          <a:p>
            <a:r>
              <a:rPr lang="en-US" dirty="0"/>
              <a:t>Office Hours (TBD, by appointment)</a:t>
            </a:r>
          </a:p>
          <a:p>
            <a:pPr lvl="1"/>
            <a:r>
              <a:rPr lang="en-US" dirty="0"/>
              <a:t>Must meet with me to go over research proposal idea</a:t>
            </a:r>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22665469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DE84A-D62E-3419-067F-DF4B381A7865}"/>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64D94556-3CB1-F405-1E9A-FFA4A51B9570}"/>
              </a:ext>
            </a:extLst>
          </p:cNvPr>
          <p:cNvSpPr>
            <a:spLocks noGrp="1"/>
          </p:cNvSpPr>
          <p:nvPr>
            <p:ph idx="1"/>
          </p:nvPr>
        </p:nvSpPr>
        <p:spPr/>
        <p:txBody>
          <a:bodyPr/>
          <a:lstStyle/>
          <a:p>
            <a:r>
              <a:rPr lang="en-US" dirty="0"/>
              <a:t>Language Model</a:t>
            </a:r>
          </a:p>
          <a:p>
            <a:r>
              <a:rPr lang="en-US" dirty="0"/>
              <a:t>N-gram Language Model</a:t>
            </a:r>
          </a:p>
          <a:p>
            <a:r>
              <a:rPr lang="en-US" dirty="0"/>
              <a:t>Evaluating Language Models w/ Perplexity</a:t>
            </a:r>
          </a:p>
          <a:p>
            <a:r>
              <a:rPr lang="en-US" dirty="0"/>
              <a:t>Objective Function</a:t>
            </a:r>
          </a:p>
          <a:p>
            <a:r>
              <a:rPr lang="en-US" dirty="0"/>
              <a:t>Logistic Regression</a:t>
            </a:r>
          </a:p>
          <a:p>
            <a:r>
              <a:rPr lang="en-US" dirty="0"/>
              <a:t>Multinomial Logistic Regression</a:t>
            </a:r>
          </a:p>
        </p:txBody>
      </p:sp>
    </p:spTree>
    <p:extLst>
      <p:ext uri="{BB962C8B-B14F-4D97-AF65-F5344CB8AC3E}">
        <p14:creationId xmlns:p14="http://schemas.microsoft.com/office/powerpoint/2010/main" val="3301186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C18FC3-F8B8-F05A-27EA-E2BB73932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39117-EAE5-82BE-E564-4CB34268A947}"/>
              </a:ext>
            </a:extLst>
          </p:cNvPr>
          <p:cNvSpPr>
            <a:spLocks noGrp="1"/>
          </p:cNvSpPr>
          <p:nvPr>
            <p:ph type="title"/>
          </p:nvPr>
        </p:nvSpPr>
        <p:spPr>
          <a:xfrm>
            <a:off x="838200" y="2766218"/>
            <a:ext cx="10515600" cy="1325563"/>
          </a:xfrm>
        </p:spPr>
        <p:txBody>
          <a:bodyPr/>
          <a:lstStyle/>
          <a:p>
            <a:r>
              <a:rPr lang="en-US" dirty="0">
                <a:solidFill>
                  <a:schemeClr val="bg1"/>
                </a:solidFill>
              </a:rPr>
              <a:t>Language Models</a:t>
            </a:r>
          </a:p>
        </p:txBody>
      </p:sp>
    </p:spTree>
    <p:extLst>
      <p:ext uri="{BB962C8B-B14F-4D97-AF65-F5344CB8AC3E}">
        <p14:creationId xmlns:p14="http://schemas.microsoft.com/office/powerpoint/2010/main" val="1556828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12A7-EEBF-2116-C895-99DC56F0885F}"/>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2A9BE8E9-6568-0954-22CB-C7E9BA8308B6}"/>
              </a:ext>
            </a:extLst>
          </p:cNvPr>
          <p:cNvSpPr>
            <a:spLocks noGrp="1"/>
          </p:cNvSpPr>
          <p:nvPr>
            <p:ph idx="1"/>
          </p:nvPr>
        </p:nvSpPr>
        <p:spPr/>
        <p:txBody>
          <a:bodyPr/>
          <a:lstStyle/>
          <a:p>
            <a:endParaRPr lang="en-US" dirty="0"/>
          </a:p>
        </p:txBody>
      </p:sp>
      <p:sp>
        <p:nvSpPr>
          <p:cNvPr id="4" name="AutoShape 2" descr="Image of ">
            <a:extLst>
              <a:ext uri="{FF2B5EF4-FFF2-40B4-BE49-F238E27FC236}">
                <a16:creationId xmlns:a16="http://schemas.microsoft.com/office/drawing/2014/main" id="{E7F79E4A-B548-0904-F8A5-B203A2D687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5D46A2FE-0092-80C5-4678-6F4776BA3620}"/>
              </a:ext>
            </a:extLst>
          </p:cNvPr>
          <p:cNvPicPr>
            <a:picLocks noChangeAspect="1"/>
          </p:cNvPicPr>
          <p:nvPr/>
        </p:nvPicPr>
        <p:blipFill>
          <a:blip r:embed="rId2"/>
          <a:stretch>
            <a:fillRect/>
          </a:stretch>
        </p:blipFill>
        <p:spPr>
          <a:xfrm>
            <a:off x="3657600" y="1664853"/>
            <a:ext cx="4876800" cy="4876800"/>
          </a:xfrm>
          <a:prstGeom prst="rect">
            <a:avLst/>
          </a:prstGeom>
        </p:spPr>
      </p:pic>
    </p:spTree>
    <p:extLst>
      <p:ext uri="{BB962C8B-B14F-4D97-AF65-F5344CB8AC3E}">
        <p14:creationId xmlns:p14="http://schemas.microsoft.com/office/powerpoint/2010/main" val="2040349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5B1D3-0D3F-D644-4965-13922946A1F2}"/>
              </a:ext>
            </a:extLst>
          </p:cNvPr>
          <p:cNvSpPr>
            <a:spLocks noGrp="1"/>
          </p:cNvSpPr>
          <p:nvPr>
            <p:ph type="title"/>
          </p:nvPr>
        </p:nvSpPr>
        <p:spPr/>
        <p:txBody>
          <a:bodyPr/>
          <a:lstStyle/>
          <a:p>
            <a:r>
              <a:rPr lang="en-US" dirty="0"/>
              <a:t>Language Models</a:t>
            </a:r>
          </a:p>
        </p:txBody>
      </p:sp>
      <p:sp>
        <p:nvSpPr>
          <p:cNvPr id="3" name="Content Placeholder 2">
            <a:extLst>
              <a:ext uri="{FF2B5EF4-FFF2-40B4-BE49-F238E27FC236}">
                <a16:creationId xmlns:a16="http://schemas.microsoft.com/office/drawing/2014/main" id="{CD3198D0-AC46-7E19-83E1-2EC047922D2F}"/>
              </a:ext>
            </a:extLst>
          </p:cNvPr>
          <p:cNvSpPr>
            <a:spLocks noGrp="1"/>
          </p:cNvSpPr>
          <p:nvPr>
            <p:ph idx="1"/>
          </p:nvPr>
        </p:nvSpPr>
        <p:spPr/>
        <p:txBody>
          <a:bodyPr/>
          <a:lstStyle/>
          <a:p>
            <a:r>
              <a:rPr lang="en-US" dirty="0"/>
              <a:t>Goal: Use the statistics derived from language usage to help with tasks in natural language processing (machine translation, spelling correction, document classification, etc.)</a:t>
            </a:r>
          </a:p>
          <a:p>
            <a:endParaRPr lang="en-US" dirty="0"/>
          </a:p>
          <a:p>
            <a:r>
              <a:rPr lang="en-US" dirty="0"/>
              <a:t>Trace earliest statistical approaches to Claude Shannon’s work and Markov chains in the 1950s. </a:t>
            </a:r>
          </a:p>
          <a:p>
            <a:endParaRPr lang="en-US" dirty="0"/>
          </a:p>
        </p:txBody>
      </p:sp>
    </p:spTree>
    <p:extLst>
      <p:ext uri="{BB962C8B-B14F-4D97-AF65-F5344CB8AC3E}">
        <p14:creationId xmlns:p14="http://schemas.microsoft.com/office/powerpoint/2010/main" val="11976368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t>How to estimate these probabilities</a:t>
            </a:r>
          </a:p>
        </p:txBody>
      </p:sp>
      <p:sp>
        <p:nvSpPr>
          <p:cNvPr id="71683" name="Rectangle 3"/>
          <p:cNvSpPr>
            <a:spLocks noGrp="1" noChangeArrowheads="1"/>
          </p:cNvSpPr>
          <p:nvPr>
            <p:ph idx="1"/>
          </p:nvPr>
        </p:nvSpPr>
        <p:spPr/>
        <p:txBody>
          <a:bodyPr>
            <a:normAutofit fontScale="92500" lnSpcReduction="20000"/>
          </a:bodyPr>
          <a:lstStyle/>
          <a:p>
            <a:pPr eaLnBrk="1" hangingPunct="1"/>
            <a:r>
              <a:rPr lang="en-US" dirty="0">
                <a:latin typeface="Calibri" charset="0"/>
              </a:rPr>
              <a:t>Could we just count and divide?</a:t>
            </a:r>
          </a:p>
          <a:p>
            <a:pPr eaLnBrk="1" hangingPunct="1"/>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a:p>
            <a:pPr eaLnBrk="1" hangingPunct="1"/>
            <a:r>
              <a:rPr lang="en-US" sz="3200" dirty="0">
                <a:latin typeface="Calibri" charset="0"/>
              </a:rPr>
              <a:t>No!  Too many possible sentences!</a:t>
            </a:r>
          </a:p>
          <a:p>
            <a:pPr eaLnBrk="1" hangingPunct="1"/>
            <a:r>
              <a:rPr lang="en-US" sz="3200" dirty="0">
                <a:latin typeface="Calibri" charset="0"/>
              </a:rPr>
              <a:t>We’ll never see enough data for estimating these</a:t>
            </a:r>
          </a:p>
          <a:p>
            <a:pPr eaLnBrk="1" hangingPunct="1"/>
            <a:endParaRPr lang="en-US" dirty="0">
              <a:latin typeface="Calibri" charset="0"/>
            </a:endParaRPr>
          </a:p>
          <a:p>
            <a:pPr lvl="1" eaLnBrk="1" hangingPunct="1"/>
            <a:endParaRPr lang="en-US" dirty="0">
              <a:latin typeface="Calibri" charset="0"/>
            </a:endParaRPr>
          </a:p>
        </p:txBody>
      </p:sp>
      <p:pic>
        <p:nvPicPr>
          <p:cNvPr id="7" name="Picture 6">
            <a:extLst>
              <a:ext uri="{FF2B5EF4-FFF2-40B4-BE49-F238E27FC236}">
                <a16:creationId xmlns:a16="http://schemas.microsoft.com/office/drawing/2014/main" id="{7781CED9-A1A3-F6EE-73BF-634B09B4F484}"/>
              </a:ext>
            </a:extLst>
          </p:cNvPr>
          <p:cNvPicPr>
            <a:picLocks noChangeAspect="1"/>
          </p:cNvPicPr>
          <p:nvPr/>
        </p:nvPicPr>
        <p:blipFill>
          <a:blip r:embed="rId3"/>
          <a:stretch>
            <a:fillRect/>
          </a:stretch>
        </p:blipFill>
        <p:spPr>
          <a:xfrm>
            <a:off x="812800" y="3420533"/>
            <a:ext cx="10058400" cy="1024819"/>
          </a:xfrm>
          <a:prstGeom prst="rect">
            <a:avLst/>
          </a:prstGeom>
        </p:spPr>
      </p:pic>
      <p:pic>
        <p:nvPicPr>
          <p:cNvPr id="9" name="Picture 8">
            <a:extLst>
              <a:ext uri="{FF2B5EF4-FFF2-40B4-BE49-F238E27FC236}">
                <a16:creationId xmlns:a16="http://schemas.microsoft.com/office/drawing/2014/main" id="{961AFFEA-B479-437F-6557-CC44573432B1}"/>
              </a:ext>
            </a:extLst>
          </p:cNvPr>
          <p:cNvPicPr>
            <a:picLocks noChangeAspect="1"/>
          </p:cNvPicPr>
          <p:nvPr/>
        </p:nvPicPr>
        <p:blipFill>
          <a:blip r:embed="rId4"/>
          <a:stretch>
            <a:fillRect/>
          </a:stretch>
        </p:blipFill>
        <p:spPr>
          <a:xfrm>
            <a:off x="609601" y="2584489"/>
            <a:ext cx="9792705" cy="569344"/>
          </a:xfrm>
          <a:prstGeom prst="rect">
            <a:avLst/>
          </a:prstGeom>
        </p:spPr>
      </p:pic>
      <p:sp>
        <p:nvSpPr>
          <p:cNvPr id="10" name="TextBox 9">
            <a:extLst>
              <a:ext uri="{FF2B5EF4-FFF2-40B4-BE49-F238E27FC236}">
                <a16:creationId xmlns:a16="http://schemas.microsoft.com/office/drawing/2014/main" id="{31A76FB0-9822-61BC-4B8B-C4C4A89B8AD0}"/>
              </a:ext>
            </a:extLst>
          </p:cNvPr>
          <p:cNvSpPr txBox="1"/>
          <p:nvPr/>
        </p:nvSpPr>
        <p:spPr>
          <a:xfrm>
            <a:off x="10668000" y="2610247"/>
            <a:ext cx="444352" cy="584775"/>
          </a:xfrm>
          <a:prstGeom prst="rect">
            <a:avLst/>
          </a:prstGeom>
          <a:noFill/>
        </p:spPr>
        <p:txBody>
          <a:bodyPr wrap="none" rtlCol="0">
            <a:spAutoFit/>
          </a:bodyPr>
          <a:lstStyle/>
          <a:p>
            <a:pPr defTabSz="1219170" fontAlgn="base">
              <a:spcBef>
                <a:spcPct val="0"/>
              </a:spcBef>
              <a:spcAft>
                <a:spcPct val="0"/>
              </a:spcAft>
            </a:pPr>
            <a:r>
              <a:rPr lang="en-US" sz="3200" dirty="0">
                <a:solidFill>
                  <a:srgbClr val="000000"/>
                </a:solidFill>
                <a:latin typeface="Lucida Sans" charset="0"/>
                <a:ea typeface="ＭＳ Ｐゴシック" charset="0"/>
              </a:rPr>
              <a:t>=</a:t>
            </a:r>
          </a:p>
        </p:txBody>
      </p:sp>
    </p:spTree>
    <p:extLst>
      <p:ext uri="{BB962C8B-B14F-4D97-AF65-F5344CB8AC3E}">
        <p14:creationId xmlns:p14="http://schemas.microsoft.com/office/powerpoint/2010/main" val="22111414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6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r>
              <a:rPr lang="en-US" dirty="0"/>
              <a:t>How to compute P(W)  or P(w</a:t>
            </a:r>
            <a:r>
              <a:rPr lang="en-US" baseline="-25000" dirty="0"/>
              <a:t>n</a:t>
            </a:r>
            <a:r>
              <a:rPr lang="en-US" dirty="0"/>
              <a:t>|w</a:t>
            </a:r>
            <a:r>
              <a:rPr lang="en-US" baseline="-25000" dirty="0"/>
              <a:t>1</a:t>
            </a:r>
            <a:r>
              <a:rPr lang="en-US" dirty="0"/>
              <a:t>, …w</a:t>
            </a:r>
            <a:r>
              <a:rPr lang="en-US" baseline="-25000" dirty="0"/>
              <a:t>n-1</a:t>
            </a:r>
            <a:r>
              <a:rPr lang="en-US" dirty="0"/>
              <a:t>)</a:t>
            </a:r>
          </a:p>
        </p:txBody>
      </p:sp>
      <p:sp>
        <p:nvSpPr>
          <p:cNvPr id="65539" name="Rectangle 3"/>
          <p:cNvSpPr>
            <a:spLocks noGrp="1" noChangeArrowheads="1"/>
          </p:cNvSpPr>
          <p:nvPr>
            <p:ph idx="1"/>
          </p:nvPr>
        </p:nvSpPr>
        <p:spPr>
          <a:xfrm>
            <a:off x="1097280" y="1600200"/>
            <a:ext cx="10688320" cy="4572000"/>
          </a:xfrm>
        </p:spPr>
        <p:txBody>
          <a:bodyPr/>
          <a:lstStyle/>
          <a:p>
            <a:pPr eaLnBrk="1" hangingPunct="1"/>
            <a:r>
              <a:rPr lang="en-US" dirty="0">
                <a:latin typeface="Calibri" charset="0"/>
              </a:rPr>
              <a:t>How to compute the joint probability P(W):</a:t>
            </a:r>
          </a:p>
          <a:p>
            <a:pPr eaLnBrk="1" hangingPunct="1"/>
            <a:endParaRPr lang="en-US" dirty="0">
              <a:latin typeface="Calibri" charset="0"/>
            </a:endParaRPr>
          </a:p>
          <a:p>
            <a:pPr marL="201079" lvl="1" indent="0">
              <a:buNone/>
            </a:pPr>
            <a:r>
              <a:rPr lang="en-US" dirty="0">
                <a:latin typeface="Calibri" charset="0"/>
              </a:rPr>
              <a:t>P(The, water, of, Walden, Pond, is, so, beautifully, blue)</a:t>
            </a:r>
          </a:p>
          <a:p>
            <a:pPr lvl="1" eaLnBrk="1" hangingPunct="1"/>
            <a:endParaRPr lang="en-US" dirty="0">
              <a:latin typeface="Calibri" charset="0"/>
            </a:endParaRPr>
          </a:p>
          <a:p>
            <a:pPr eaLnBrk="1" hangingPunct="1"/>
            <a:r>
              <a:rPr lang="en-US" dirty="0">
                <a:latin typeface="Calibri" charset="0"/>
              </a:rPr>
              <a:t>Intuition: let’s rely on the Chain Rule of Probability</a:t>
            </a:r>
          </a:p>
        </p:txBody>
      </p:sp>
    </p:spTree>
    <p:extLst>
      <p:ext uri="{BB962C8B-B14F-4D97-AF65-F5344CB8AC3E}">
        <p14:creationId xmlns:p14="http://schemas.microsoft.com/office/powerpoint/2010/main" val="39062533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p:txBody>
          <a:bodyPr/>
          <a:lstStyle/>
          <a:p>
            <a:pPr eaLnBrk="1" hangingPunct="1"/>
            <a:r>
              <a:rPr lang="en-US" dirty="0"/>
              <a:t>Reminder: The Chain Rule</a:t>
            </a:r>
          </a:p>
        </p:txBody>
      </p:sp>
      <p:sp>
        <p:nvSpPr>
          <p:cNvPr id="67589" name="Rectangle 3"/>
          <p:cNvSpPr>
            <a:spLocks noGrp="1" noChangeArrowheads="1"/>
          </p:cNvSpPr>
          <p:nvPr>
            <p:ph idx="1"/>
          </p:nvPr>
        </p:nvSpPr>
        <p:spPr>
          <a:xfrm>
            <a:off x="1097280" y="1600200"/>
            <a:ext cx="10891520" cy="4572000"/>
          </a:xfrm>
        </p:spPr>
        <p:txBody>
          <a:bodyPr>
            <a:normAutofit lnSpcReduction="10000"/>
          </a:bodyPr>
          <a:lstStyle/>
          <a:p>
            <a:pPr eaLnBrk="1" hangingPunct="1"/>
            <a:r>
              <a:rPr lang="en-US" dirty="0">
                <a:latin typeface="Calibri" charset="0"/>
              </a:rPr>
              <a:t>Recall the definition of conditional probabilities</a:t>
            </a:r>
            <a:endParaRPr lang="en-US" sz="4800" dirty="0">
              <a:latin typeface="Calibri" charset="0"/>
            </a:endParaRPr>
          </a:p>
          <a:p>
            <a:pPr marL="609585" lvl="1" indent="0">
              <a:buNone/>
            </a:pPr>
            <a:r>
              <a:rPr lang="en-US" dirty="0">
                <a:latin typeface="Times New Roman" panose="02020603050405020304" pitchFamily="18" charset="0"/>
                <a:cs typeface="Times New Roman" panose="02020603050405020304" pitchFamily="18" charset="0"/>
              </a:rPr>
              <a:t>P(B|A) = P(A,B)/P(A)</a:t>
            </a:r>
            <a:r>
              <a:rPr lang="en-US" sz="4800" dirty="0">
                <a:latin typeface="Calibri" charset="0"/>
              </a:rPr>
              <a:t>	</a:t>
            </a:r>
            <a:r>
              <a:rPr lang="en-US" dirty="0">
                <a:latin typeface="Calibri" charset="0"/>
              </a:rPr>
              <a:t>Rewriting:   </a:t>
            </a:r>
            <a:r>
              <a:rPr lang="en-US" dirty="0">
                <a:latin typeface="Times New Roman" panose="02020603050405020304" pitchFamily="18" charset="0"/>
                <a:cs typeface="Times New Roman" panose="02020603050405020304" pitchFamily="18" charset="0"/>
              </a:rPr>
              <a:t>P(A,B) = P(A) P(B|A)</a:t>
            </a:r>
          </a:p>
          <a:p>
            <a:pPr marL="609585" lvl="1" indent="0">
              <a:buNone/>
            </a:pPr>
            <a:endParaRPr lang="en-US" dirty="0">
              <a:latin typeface="Calibri" charset="0"/>
            </a:endParaRPr>
          </a:p>
          <a:p>
            <a:r>
              <a:rPr lang="en-US" dirty="0">
                <a:latin typeface="Calibri" charset="0"/>
              </a:rPr>
              <a:t>More variables:</a:t>
            </a:r>
          </a:p>
          <a:p>
            <a:pPr marL="609585" lvl="1" indent="0">
              <a:buNone/>
            </a:pPr>
            <a:r>
              <a:rPr lang="en-US" dirty="0">
                <a:latin typeface="Times New Roman" panose="02020603050405020304" pitchFamily="18" charset="0"/>
                <a:cs typeface="Times New Roman" panose="02020603050405020304" pitchFamily="18" charset="0"/>
              </a:rPr>
              <a:t> P(A,B,C,D) = P(A) P(B|A) P(C|A,B) P(D|A,B,C)</a:t>
            </a:r>
            <a:endParaRPr lang="en-US" sz="4267" dirty="0">
              <a:latin typeface="Times New Roman" panose="02020603050405020304" pitchFamily="18" charset="0"/>
              <a:cs typeface="Times New Roman" panose="02020603050405020304" pitchFamily="18" charset="0"/>
            </a:endParaRPr>
          </a:p>
          <a:p>
            <a:pPr eaLnBrk="1" hangingPunct="1"/>
            <a:r>
              <a:rPr lang="en-US" dirty="0">
                <a:latin typeface="Calibri" charset="0"/>
              </a:rPr>
              <a:t>The Chain Rule in General</a:t>
            </a:r>
          </a:p>
          <a:p>
            <a:pPr eaLnBrk="1" hangingPunct="1">
              <a:buNone/>
            </a:pPr>
            <a:r>
              <a:rPr lang="en-US" dirty="0">
                <a:latin typeface="Times New Roman" panose="02020603050405020304" pitchFamily="18" charset="0"/>
                <a:cs typeface="Times New Roman" panose="02020603050405020304" pitchFamily="18" charset="0"/>
              </a:rPr>
              <a:t>  P(x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P(x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)P(x</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)P(x</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)…P(x</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n-1</a:t>
            </a:r>
            <a:r>
              <a:rPr lang="en-US" dirty="0">
                <a:latin typeface="Times New Roman" panose="02020603050405020304" pitchFamily="18" charset="0"/>
                <a:cs typeface="Times New Roman" panose="02020603050405020304" pitchFamily="18" charset="0"/>
              </a:rPr>
              <a:t>)</a:t>
            </a:r>
          </a:p>
          <a:p>
            <a:pPr eaLnBrk="1" hangingPunct="1">
              <a:buFont typeface="Wingdings" charset="2"/>
              <a:buNone/>
            </a:pPr>
            <a:endParaRPr lang="en-US" dirty="0">
              <a:latin typeface="Calibri" charset="0"/>
              <a:sym typeface="Symbol" charset="2"/>
            </a:endParaRPr>
          </a:p>
        </p:txBody>
      </p:sp>
    </p:spTree>
    <p:extLst>
      <p:ext uri="{BB962C8B-B14F-4D97-AF65-F5344CB8AC3E}">
        <p14:creationId xmlns:p14="http://schemas.microsoft.com/office/powerpoint/2010/main" val="9211402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58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58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5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645807"/>
            <a:ext cx="10058400" cy="907196"/>
          </a:xfrm>
        </p:spPr>
        <p:txBody>
          <a:bodyPr>
            <a:normAutofit fontScale="90000"/>
          </a:bodyPr>
          <a:lstStyle/>
          <a:p>
            <a:pPr eaLnBrk="1" hangingPunct="1"/>
            <a:r>
              <a:rPr lang="en-US" dirty="0"/>
              <a:t>The Chain Rule applied to compute joint probability of words in sentence</a:t>
            </a:r>
          </a:p>
        </p:txBody>
      </p:sp>
      <p:sp>
        <p:nvSpPr>
          <p:cNvPr id="69635" name="Rectangle 3"/>
          <p:cNvSpPr>
            <a:spLocks noGrp="1" noChangeArrowheads="1"/>
          </p:cNvSpPr>
          <p:nvPr>
            <p:ph idx="1"/>
          </p:nvPr>
        </p:nvSpPr>
        <p:spPr>
          <a:xfrm>
            <a:off x="1097280" y="1600200"/>
            <a:ext cx="11297920" cy="4572000"/>
          </a:xfrm>
        </p:spPr>
        <p:txBody>
          <a:bodyPr>
            <a:normAutofit fontScale="92500" lnSpcReduction="20000"/>
          </a:bodyPr>
          <a:lstStyle/>
          <a:p>
            <a:pPr eaLnBrk="1" hangingPunct="1"/>
            <a:endParaRPr lang="en-US" dirty="0">
              <a:latin typeface="Calibri" charset="0"/>
            </a:endParaRPr>
          </a:p>
          <a:p>
            <a:pPr eaLnBrk="1" hangingPunct="1">
              <a:buNone/>
            </a:pPr>
            <a:endParaRPr lang="en-US" dirty="0">
              <a:latin typeface="Calibri" charset="0"/>
            </a:endParaRPr>
          </a:p>
          <a:p>
            <a:pPr eaLnBrk="1" hangingPunct="1">
              <a:buNone/>
            </a:pPr>
            <a:endParaRPr lang="en-US" dirty="0">
              <a:latin typeface="Calibri" charset="0"/>
            </a:endParaRPr>
          </a:p>
          <a:p>
            <a:pPr eaLnBrk="1" hangingPunct="1">
              <a:buNone/>
            </a:pPr>
            <a:endParaRPr lang="en-US" dirty="0">
              <a:latin typeface="Calibri" charset="0"/>
            </a:endParaRPr>
          </a:p>
          <a:p>
            <a:pPr eaLnBrk="1" hangingPunct="1">
              <a:buNone/>
            </a:pPr>
            <a:r>
              <a:rPr lang="en-US" dirty="0">
                <a:latin typeface="Calibri" charset="0"/>
              </a:rPr>
              <a:t>P(“The water of Walden Pond”) =</a:t>
            </a:r>
          </a:p>
          <a:p>
            <a:pPr eaLnBrk="1" hangingPunct="1">
              <a:buFont typeface="Times" charset="0"/>
              <a:buNone/>
            </a:pPr>
            <a:r>
              <a:rPr lang="en-US" dirty="0">
                <a:solidFill>
                  <a:srgbClr val="404040"/>
                </a:solidFill>
                <a:latin typeface="Calibri" charset="0"/>
              </a:rPr>
              <a:t>P(The) × P(</a:t>
            </a:r>
            <a:r>
              <a:rPr lang="en-US" dirty="0" err="1">
                <a:solidFill>
                  <a:srgbClr val="404040"/>
                </a:solidFill>
                <a:latin typeface="Calibri" charset="0"/>
              </a:rPr>
              <a:t>water|The</a:t>
            </a:r>
            <a:r>
              <a:rPr lang="en-US" dirty="0">
                <a:solidFill>
                  <a:srgbClr val="404040"/>
                </a:solidFill>
                <a:latin typeface="Calibri" charset="0"/>
              </a:rPr>
              <a:t>) ×  P(</a:t>
            </a:r>
            <a:r>
              <a:rPr lang="en-US" dirty="0" err="1">
                <a:solidFill>
                  <a:srgbClr val="404040"/>
                </a:solidFill>
                <a:latin typeface="Calibri" charset="0"/>
              </a:rPr>
              <a:t>of|The</a:t>
            </a:r>
            <a:r>
              <a:rPr lang="en-US" dirty="0">
                <a:solidFill>
                  <a:srgbClr val="404040"/>
                </a:solidFill>
                <a:latin typeface="Calibri" charset="0"/>
              </a:rPr>
              <a:t> water) </a:t>
            </a:r>
          </a:p>
          <a:p>
            <a:pPr eaLnBrk="1" hangingPunct="1">
              <a:buFont typeface="Times" charset="0"/>
              <a:buNone/>
            </a:pPr>
            <a:r>
              <a:rPr lang="en-US" dirty="0">
                <a:solidFill>
                  <a:srgbClr val="404040"/>
                </a:solidFill>
                <a:latin typeface="Calibri" charset="0"/>
              </a:rPr>
              <a:t>      ×  P(</a:t>
            </a:r>
            <a:r>
              <a:rPr lang="en-US" dirty="0" err="1">
                <a:solidFill>
                  <a:srgbClr val="404040"/>
                </a:solidFill>
                <a:latin typeface="Calibri" charset="0"/>
              </a:rPr>
              <a:t>Walden|The</a:t>
            </a:r>
            <a:r>
              <a:rPr lang="en-US" dirty="0">
                <a:solidFill>
                  <a:srgbClr val="404040"/>
                </a:solidFill>
                <a:latin typeface="Calibri" charset="0"/>
              </a:rPr>
              <a:t> water of) ×  P(</a:t>
            </a:r>
            <a:r>
              <a:rPr lang="en-US" dirty="0" err="1">
                <a:solidFill>
                  <a:srgbClr val="404040"/>
                </a:solidFill>
                <a:latin typeface="Calibri" charset="0"/>
              </a:rPr>
              <a:t>Pond|The</a:t>
            </a:r>
            <a:r>
              <a:rPr lang="en-US" dirty="0">
                <a:solidFill>
                  <a:srgbClr val="404040"/>
                </a:solidFill>
                <a:latin typeface="Calibri" charset="0"/>
              </a:rPr>
              <a:t> water of Walden)</a:t>
            </a:r>
          </a:p>
        </p:txBody>
      </p:sp>
      <p:pic>
        <p:nvPicPr>
          <p:cNvPr id="3" name="Picture 2">
            <a:extLst>
              <a:ext uri="{FF2B5EF4-FFF2-40B4-BE49-F238E27FC236}">
                <a16:creationId xmlns:a16="http://schemas.microsoft.com/office/drawing/2014/main" id="{908B985C-BA86-16D2-AA52-11661078BD12}"/>
              </a:ext>
            </a:extLst>
          </p:cNvPr>
          <p:cNvPicPr>
            <a:picLocks noChangeAspect="1"/>
          </p:cNvPicPr>
          <p:nvPr/>
        </p:nvPicPr>
        <p:blipFill>
          <a:blip r:embed="rId3"/>
          <a:stretch>
            <a:fillRect/>
          </a:stretch>
        </p:blipFill>
        <p:spPr>
          <a:xfrm>
            <a:off x="1434254" y="1896533"/>
            <a:ext cx="9694333" cy="2032000"/>
          </a:xfrm>
          <a:prstGeom prst="rect">
            <a:avLst/>
          </a:prstGeom>
        </p:spPr>
      </p:pic>
    </p:spTree>
    <p:extLst>
      <p:ext uri="{BB962C8B-B14F-4D97-AF65-F5344CB8AC3E}">
        <p14:creationId xmlns:p14="http://schemas.microsoft.com/office/powerpoint/2010/main" val="4109627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t>Markov Assumption</a:t>
            </a:r>
          </a:p>
        </p:txBody>
      </p:sp>
      <p:sp>
        <p:nvSpPr>
          <p:cNvPr id="75779" name="Rectangle 3"/>
          <p:cNvSpPr>
            <a:spLocks noGrp="1" noChangeArrowheads="1"/>
          </p:cNvSpPr>
          <p:nvPr>
            <p:ph idx="1"/>
          </p:nvPr>
        </p:nvSpPr>
        <p:spPr/>
        <p:txBody>
          <a:bodyPr>
            <a:normAutofit/>
          </a:bodyPr>
          <a:lstStyle/>
          <a:p>
            <a:pPr eaLnBrk="1" hangingPunct="1"/>
            <a:r>
              <a:rPr lang="en-US" sz="4800" dirty="0">
                <a:latin typeface="Calibri" charset="0"/>
              </a:rPr>
              <a:t>Simplifying assumption:</a:t>
            </a:r>
          </a:p>
          <a:p>
            <a:pPr marL="609585" lvl="1" indent="0">
              <a:buNone/>
            </a:pPr>
            <a:endParaRPr lang="en-US" sz="4800" dirty="0">
              <a:latin typeface="Calibri" charset="0"/>
            </a:endParaRPr>
          </a:p>
          <a:p>
            <a:pPr marL="609585" lvl="1" indent="0">
              <a:buNone/>
            </a:pPr>
            <a:endParaRPr lang="en-US" sz="4267" dirty="0">
              <a:solidFill>
                <a:srgbClr val="A50021"/>
              </a:solidFill>
              <a:latin typeface="Calibri" charset="0"/>
            </a:endParaRPr>
          </a:p>
          <a:p>
            <a:pPr marL="0" indent="0">
              <a:buNone/>
            </a:pPr>
            <a:endParaRPr lang="en-US" sz="4800" dirty="0">
              <a:latin typeface="Calibri" charset="0"/>
            </a:endParaRPr>
          </a:p>
          <a:p>
            <a:pPr eaLnBrk="1" hangingPunct="1"/>
            <a:endParaRPr lang="en-US" dirty="0">
              <a:latin typeface="Calibri" charset="0"/>
            </a:endParaRPr>
          </a:p>
          <a:p>
            <a:pPr eaLnBrk="1" hangingPunct="1">
              <a:buFont typeface="Wingdings" charset="2"/>
              <a:buNone/>
            </a:pPr>
            <a:endParaRPr lang="en-US" dirty="0">
              <a:latin typeface="Calibri" charset="0"/>
            </a:endParaRPr>
          </a:p>
        </p:txBody>
      </p:sp>
      <p:pic>
        <p:nvPicPr>
          <p:cNvPr id="2" name="Picture 1"/>
          <p:cNvPicPr>
            <a:picLocks noChangeAspect="1"/>
          </p:cNvPicPr>
          <p:nvPr/>
        </p:nvPicPr>
        <p:blipFill>
          <a:blip r:embed="rId3"/>
          <a:srcRect/>
          <a:stretch/>
        </p:blipFill>
        <p:spPr>
          <a:xfrm>
            <a:off x="9829923" y="200434"/>
            <a:ext cx="1790599" cy="2561167"/>
          </a:xfrm>
          <a:prstGeom prst="rect">
            <a:avLst/>
          </a:prstGeom>
        </p:spPr>
      </p:pic>
      <p:sp>
        <p:nvSpPr>
          <p:cNvPr id="3" name="TextBox 2"/>
          <p:cNvSpPr txBox="1"/>
          <p:nvPr/>
        </p:nvSpPr>
        <p:spPr>
          <a:xfrm>
            <a:off x="9536884" y="2696633"/>
            <a:ext cx="1826526" cy="420564"/>
          </a:xfrm>
          <a:prstGeom prst="rect">
            <a:avLst/>
          </a:prstGeom>
          <a:noFill/>
        </p:spPr>
        <p:txBody>
          <a:bodyPr wrap="none" rtlCol="0">
            <a:spAutoFit/>
          </a:bodyPr>
          <a:lstStyle/>
          <a:p>
            <a:pPr defTabSz="1219170" fontAlgn="base">
              <a:spcBef>
                <a:spcPct val="0"/>
              </a:spcBef>
              <a:spcAft>
                <a:spcPct val="0"/>
              </a:spcAft>
              <a:defRPr/>
            </a:pPr>
            <a:r>
              <a:rPr lang="en-US" sz="2133" dirty="0">
                <a:solidFill>
                  <a:prstClr val="black"/>
                </a:solidFill>
                <a:latin typeface="Calibri"/>
                <a:ea typeface="ＭＳ Ｐゴシック" charset="0"/>
                <a:cs typeface="Calibri"/>
              </a:rPr>
              <a:t>Andrei Markov</a:t>
            </a:r>
          </a:p>
        </p:txBody>
      </p:sp>
      <p:pic>
        <p:nvPicPr>
          <p:cNvPr id="4" name="Picture 3">
            <a:extLst>
              <a:ext uri="{FF2B5EF4-FFF2-40B4-BE49-F238E27FC236}">
                <a16:creationId xmlns:a16="http://schemas.microsoft.com/office/drawing/2014/main" id="{C08095C5-E72E-7ADB-F0DA-DF1185E7442B}"/>
              </a:ext>
            </a:extLst>
          </p:cNvPr>
          <p:cNvPicPr>
            <a:picLocks noChangeAspect="1"/>
          </p:cNvPicPr>
          <p:nvPr/>
        </p:nvPicPr>
        <p:blipFill>
          <a:blip r:embed="rId4"/>
          <a:stretch>
            <a:fillRect/>
          </a:stretch>
        </p:blipFill>
        <p:spPr>
          <a:xfrm>
            <a:off x="63832" y="3331382"/>
            <a:ext cx="12145101" cy="785044"/>
          </a:xfrm>
          <a:prstGeom prst="rect">
            <a:avLst/>
          </a:prstGeom>
        </p:spPr>
      </p:pic>
      <p:pic>
        <p:nvPicPr>
          <p:cNvPr id="5" name="Picture 4">
            <a:extLst>
              <a:ext uri="{FF2B5EF4-FFF2-40B4-BE49-F238E27FC236}">
                <a16:creationId xmlns:a16="http://schemas.microsoft.com/office/drawing/2014/main" id="{16C961D7-8C9B-37B1-A9ED-D19574356D86}"/>
              </a:ext>
            </a:extLst>
          </p:cNvPr>
          <p:cNvPicPr>
            <a:picLocks noChangeAspect="1"/>
          </p:cNvPicPr>
          <p:nvPr/>
        </p:nvPicPr>
        <p:blipFill>
          <a:blip r:embed="rId5"/>
          <a:stretch>
            <a:fillRect/>
          </a:stretch>
        </p:blipFill>
        <p:spPr>
          <a:xfrm>
            <a:off x="2946400" y="4436534"/>
            <a:ext cx="4571728" cy="738865"/>
          </a:xfrm>
          <a:prstGeom prst="rect">
            <a:avLst/>
          </a:prstGeom>
        </p:spPr>
      </p:pic>
      <p:sp>
        <p:nvSpPr>
          <p:cNvPr id="8" name="TextBox 7">
            <a:extLst>
              <a:ext uri="{FF2B5EF4-FFF2-40B4-BE49-F238E27FC236}">
                <a16:creationId xmlns:a16="http://schemas.microsoft.com/office/drawing/2014/main" id="{C8CDAAAE-D487-AB64-FF32-666990EB6053}"/>
              </a:ext>
            </a:extLst>
          </p:cNvPr>
          <p:cNvSpPr txBox="1"/>
          <p:nvPr/>
        </p:nvSpPr>
        <p:spPr>
          <a:xfrm>
            <a:off x="2235200" y="4439047"/>
            <a:ext cx="609600" cy="584775"/>
          </a:xfrm>
          <a:prstGeom prst="rect">
            <a:avLst/>
          </a:prstGeom>
          <a:noFill/>
        </p:spPr>
        <p:txBody>
          <a:bodyPr wrap="square" rtlCol="0">
            <a:spAutoFit/>
          </a:bodyPr>
          <a:lstStyle/>
          <a:p>
            <a:pPr defTabSz="1219170" fontAlgn="base">
              <a:spcBef>
                <a:spcPct val="0"/>
              </a:spcBef>
              <a:spcAft>
                <a:spcPct val="0"/>
              </a:spcAft>
            </a:pPr>
            <a:r>
              <a:rPr lang="en-US" sz="3200" dirty="0">
                <a:solidFill>
                  <a:srgbClr val="000000"/>
                </a:solidFill>
                <a:latin typeface="Lucida Sans" charset="0"/>
                <a:ea typeface="ＭＳ Ｐゴシック" charset="0"/>
              </a:rPr>
              <a:t>≈</a:t>
            </a:r>
          </a:p>
        </p:txBody>
      </p:sp>
      <p:pic>
        <p:nvPicPr>
          <p:cNvPr id="6" name="Picture 5">
            <a:extLst>
              <a:ext uri="{FF2B5EF4-FFF2-40B4-BE49-F238E27FC236}">
                <a16:creationId xmlns:a16="http://schemas.microsoft.com/office/drawing/2014/main" id="{E86DB7EA-1F61-36D7-57BB-58D5F9673629}"/>
              </a:ext>
            </a:extLst>
          </p:cNvPr>
          <p:cNvPicPr>
            <a:picLocks noChangeAspect="1"/>
          </p:cNvPicPr>
          <p:nvPr/>
        </p:nvPicPr>
        <p:blipFill>
          <a:blip r:embed="rId6"/>
          <a:stretch>
            <a:fillRect/>
          </a:stretch>
        </p:blipFill>
        <p:spPr>
          <a:xfrm>
            <a:off x="1930402" y="5497790"/>
            <a:ext cx="6400799" cy="1005084"/>
          </a:xfrm>
          <a:prstGeom prst="rect">
            <a:avLst/>
          </a:prstGeom>
        </p:spPr>
      </p:pic>
      <p:sp>
        <p:nvSpPr>
          <p:cNvPr id="7" name="TextBox 6">
            <a:extLst>
              <a:ext uri="{FF2B5EF4-FFF2-40B4-BE49-F238E27FC236}">
                <a16:creationId xmlns:a16="http://schemas.microsoft.com/office/drawing/2014/main" id="{90DF0462-7C1F-01CD-CFE4-6F9622FF03E3}"/>
              </a:ext>
            </a:extLst>
          </p:cNvPr>
          <p:cNvSpPr txBox="1"/>
          <p:nvPr/>
        </p:nvSpPr>
        <p:spPr>
          <a:xfrm>
            <a:off x="10153910" y="6472900"/>
            <a:ext cx="1935017" cy="338554"/>
          </a:xfrm>
          <a:prstGeom prst="rect">
            <a:avLst/>
          </a:prstGeom>
          <a:noFill/>
        </p:spPr>
        <p:txBody>
          <a:bodyPr wrap="none" rtlCol="0">
            <a:spAutoFit/>
          </a:bodyPr>
          <a:lstStyle/>
          <a:p>
            <a:pPr defTabSz="1219170" fontAlgn="base">
              <a:spcBef>
                <a:spcPct val="0"/>
              </a:spcBef>
              <a:spcAft>
                <a:spcPct val="0"/>
              </a:spcAft>
            </a:pPr>
            <a:r>
              <a:rPr lang="en-US" sz="1600" dirty="0">
                <a:solidFill>
                  <a:prstClr val="white">
                    <a:lumMod val="50000"/>
                  </a:prstClr>
                </a:solidFill>
                <a:latin typeface="Calibri" panose="020F0502020204030204" pitchFamily="34" charset="0"/>
                <a:ea typeface="ＭＳ Ｐゴシック" charset="0"/>
                <a:cs typeface="Calibri" panose="020F0502020204030204" pitchFamily="34" charset="0"/>
              </a:rPr>
              <a:t>Wikimedia commons</a:t>
            </a:r>
          </a:p>
        </p:txBody>
      </p:sp>
    </p:spTree>
    <p:extLst>
      <p:ext uri="{BB962C8B-B14F-4D97-AF65-F5344CB8AC3E}">
        <p14:creationId xmlns:p14="http://schemas.microsoft.com/office/powerpoint/2010/main" val="1043660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dirty="0"/>
              <a:t>Bigram Markov Assumption</a:t>
            </a:r>
          </a:p>
        </p:txBody>
      </p:sp>
      <p:sp>
        <p:nvSpPr>
          <p:cNvPr id="75779" name="Rectangle 3"/>
          <p:cNvSpPr>
            <a:spLocks noGrp="1" noChangeArrowheads="1"/>
          </p:cNvSpPr>
          <p:nvPr>
            <p:ph idx="1"/>
          </p:nvPr>
        </p:nvSpPr>
        <p:spPr>
          <a:xfrm>
            <a:off x="1097280" y="1210733"/>
            <a:ext cx="10586720" cy="4961467"/>
          </a:xfrm>
        </p:spPr>
        <p:txBody>
          <a:bodyPr>
            <a:normAutofit/>
          </a:bodyPr>
          <a:lstStyle/>
          <a:p>
            <a:endParaRPr lang="en-US" sz="4800" dirty="0"/>
          </a:p>
          <a:p>
            <a:endParaRPr lang="en-US" sz="4267" dirty="0"/>
          </a:p>
          <a:p>
            <a:endParaRPr lang="en-US" sz="4267" dirty="0"/>
          </a:p>
          <a:p>
            <a:r>
              <a:rPr lang="en-US" sz="4267" dirty="0"/>
              <a:t>Instead of:</a:t>
            </a:r>
          </a:p>
          <a:p>
            <a:pPr marL="0" indent="0">
              <a:buNone/>
            </a:pPr>
            <a:r>
              <a:rPr lang="en-US" sz="4267" dirty="0"/>
              <a:t>More generally, we approximate each component in the product</a:t>
            </a:r>
            <a:endParaRPr lang="en-US" sz="4267" dirty="0">
              <a:latin typeface="Calibri" charset="0"/>
            </a:endParaRPr>
          </a:p>
          <a:p>
            <a:pPr eaLnBrk="1" hangingPunct="1"/>
            <a:endParaRPr lang="en-US" sz="4800" dirty="0">
              <a:latin typeface="Calibri" charset="0"/>
            </a:endParaRPr>
          </a:p>
          <a:p>
            <a:pPr lvl="1" eaLnBrk="1" hangingPunct="1"/>
            <a:endParaRPr lang="en-US" sz="4800" dirty="0">
              <a:solidFill>
                <a:srgbClr val="A50021"/>
              </a:solidFill>
              <a:latin typeface="Calibri" charset="0"/>
            </a:endParaRPr>
          </a:p>
          <a:p>
            <a:pPr eaLnBrk="1" hangingPunct="1"/>
            <a:endParaRPr lang="en-US" dirty="0">
              <a:latin typeface="Calibri" charset="0"/>
            </a:endParaRPr>
          </a:p>
          <a:p>
            <a:pPr eaLnBrk="1" hangingPunct="1">
              <a:buFont typeface="Wingdings" charset="2"/>
              <a:buNone/>
            </a:pPr>
            <a:endParaRPr lang="en-US" dirty="0">
              <a:latin typeface="Calibri" charset="0"/>
            </a:endParaRPr>
          </a:p>
        </p:txBody>
      </p:sp>
      <p:pic>
        <p:nvPicPr>
          <p:cNvPr id="3" name="Picture 2">
            <a:extLst>
              <a:ext uri="{FF2B5EF4-FFF2-40B4-BE49-F238E27FC236}">
                <a16:creationId xmlns:a16="http://schemas.microsoft.com/office/drawing/2014/main" id="{786059B1-115A-9693-7253-55D672502115}"/>
              </a:ext>
            </a:extLst>
          </p:cNvPr>
          <p:cNvPicPr>
            <a:picLocks noChangeAspect="1"/>
          </p:cNvPicPr>
          <p:nvPr/>
        </p:nvPicPr>
        <p:blipFill>
          <a:blip r:embed="rId3"/>
          <a:stretch>
            <a:fillRect/>
          </a:stretch>
        </p:blipFill>
        <p:spPr>
          <a:xfrm>
            <a:off x="1828800" y="1210733"/>
            <a:ext cx="6785784" cy="2116667"/>
          </a:xfrm>
          <a:prstGeom prst="rect">
            <a:avLst/>
          </a:prstGeom>
        </p:spPr>
      </p:pic>
      <p:pic>
        <p:nvPicPr>
          <p:cNvPr id="5" name="Picture 4">
            <a:extLst>
              <a:ext uri="{FF2B5EF4-FFF2-40B4-BE49-F238E27FC236}">
                <a16:creationId xmlns:a16="http://schemas.microsoft.com/office/drawing/2014/main" id="{03684171-304C-7AA4-018D-3C8C7C1EE56F}"/>
              </a:ext>
            </a:extLst>
          </p:cNvPr>
          <p:cNvPicPr>
            <a:picLocks noChangeAspect="1"/>
          </p:cNvPicPr>
          <p:nvPr/>
        </p:nvPicPr>
        <p:blipFill>
          <a:blip r:embed="rId4"/>
          <a:stretch>
            <a:fillRect/>
          </a:stretch>
        </p:blipFill>
        <p:spPr>
          <a:xfrm>
            <a:off x="4732944" y="3078311"/>
            <a:ext cx="2787073" cy="1295400"/>
          </a:xfrm>
          <a:prstGeom prst="rect">
            <a:avLst/>
          </a:prstGeom>
        </p:spPr>
      </p:pic>
      <p:pic>
        <p:nvPicPr>
          <p:cNvPr id="8" name="Picture 7">
            <a:extLst>
              <a:ext uri="{FF2B5EF4-FFF2-40B4-BE49-F238E27FC236}">
                <a16:creationId xmlns:a16="http://schemas.microsoft.com/office/drawing/2014/main" id="{749903E1-4A85-21D0-CF86-0191910043E0}"/>
              </a:ext>
            </a:extLst>
          </p:cNvPr>
          <p:cNvPicPr>
            <a:picLocks noChangeAspect="1"/>
          </p:cNvPicPr>
          <p:nvPr/>
        </p:nvPicPr>
        <p:blipFill>
          <a:blip r:embed="rId5"/>
          <a:stretch>
            <a:fillRect/>
          </a:stretch>
        </p:blipFill>
        <p:spPr>
          <a:xfrm>
            <a:off x="1654629" y="5497393"/>
            <a:ext cx="8882743" cy="1295400"/>
          </a:xfrm>
          <a:prstGeom prst="rect">
            <a:avLst/>
          </a:prstGeom>
        </p:spPr>
      </p:pic>
    </p:spTree>
    <p:extLst>
      <p:ext uri="{BB962C8B-B14F-4D97-AF65-F5344CB8AC3E}">
        <p14:creationId xmlns:p14="http://schemas.microsoft.com/office/powerpoint/2010/main" val="29116890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914400" y="1981200"/>
            <a:ext cx="10363200" cy="4114800"/>
          </a:xfrm>
          <a:prstGeom prst="rect">
            <a:avLst/>
          </a:prstGeom>
          <a:noFill/>
          <a:ln w="9525">
            <a:noFill/>
            <a:miter lim="800000"/>
            <a:headEnd/>
            <a:tailEnd/>
          </a:ln>
        </p:spPr>
        <p:txBody>
          <a:bodyPr>
            <a:prstTxWarp prst="textNoShape">
              <a:avLst/>
            </a:prstTxWarp>
          </a:bodyPr>
          <a:lstStyle/>
          <a:p>
            <a:pPr marL="457189" indent="-457189" defTabSz="1219170" fontAlgn="base">
              <a:spcBef>
                <a:spcPct val="20000"/>
              </a:spcBef>
              <a:spcAft>
                <a:spcPct val="0"/>
              </a:spcAft>
              <a:buClr>
                <a:srgbClr val="605435"/>
              </a:buClr>
              <a:buBlip>
                <a:blip r:embed="rId3"/>
              </a:buBlip>
              <a:defRPr/>
            </a:pPr>
            <a:endParaRPr lang="en-US" sz="3200">
              <a:solidFill>
                <a:srgbClr val="5400A8"/>
              </a:solidFill>
              <a:latin typeface="Tahoma" charset="0"/>
              <a:ea typeface="ＭＳ Ｐゴシック" charset="0"/>
            </a:endParaRPr>
          </a:p>
          <a:p>
            <a:pPr marL="457189" indent="-457189" defTabSz="1219170" fontAlgn="base">
              <a:spcBef>
                <a:spcPct val="20000"/>
              </a:spcBef>
              <a:spcAft>
                <a:spcPct val="0"/>
              </a:spcAft>
              <a:buClr>
                <a:srgbClr val="605435"/>
              </a:buClr>
              <a:buBlip>
                <a:blip r:embed="rId3"/>
              </a:buBlip>
              <a:defRPr/>
            </a:pPr>
            <a:endParaRPr lang="en-US" sz="3200">
              <a:solidFill>
                <a:srgbClr val="5400A8"/>
              </a:solidFill>
              <a:latin typeface="Tahoma" charset="0"/>
              <a:ea typeface="ＭＳ Ｐゴシック" charset="0"/>
            </a:endParaRPr>
          </a:p>
          <a:p>
            <a:pPr marL="457189" indent="-457189" defTabSz="1219170" fontAlgn="base">
              <a:spcBef>
                <a:spcPct val="20000"/>
              </a:spcBef>
              <a:spcAft>
                <a:spcPct val="0"/>
              </a:spcAft>
              <a:buClr>
                <a:srgbClr val="605435"/>
              </a:buClr>
              <a:buBlip>
                <a:blip r:embed="rId3"/>
              </a:buBlip>
              <a:defRPr/>
            </a:pPr>
            <a:endParaRPr lang="en-US" sz="3200">
              <a:solidFill>
                <a:srgbClr val="5400A8"/>
              </a:solidFill>
              <a:latin typeface="Tahoma" charset="0"/>
              <a:ea typeface="ＭＳ Ｐゴシック" charset="0"/>
            </a:endParaRPr>
          </a:p>
          <a:p>
            <a:pPr marL="457189" indent="-457189" defTabSz="1219170" fontAlgn="base">
              <a:spcBef>
                <a:spcPct val="20000"/>
              </a:spcBef>
              <a:spcAft>
                <a:spcPct val="0"/>
              </a:spcAft>
              <a:buClr>
                <a:srgbClr val="605435"/>
              </a:buClr>
              <a:buBlip>
                <a:blip r:embed="rId3"/>
              </a:buBlip>
              <a:defRPr/>
            </a:pPr>
            <a:endParaRPr lang="en-US" sz="3200">
              <a:solidFill>
                <a:srgbClr val="5400A8"/>
              </a:solidFill>
              <a:latin typeface="Tahoma" charset="0"/>
              <a:ea typeface="ＭＳ Ｐゴシック" charset="0"/>
            </a:endParaRPr>
          </a:p>
        </p:txBody>
      </p:sp>
      <p:sp>
        <p:nvSpPr>
          <p:cNvPr id="77829" name="Rectangle 4"/>
          <p:cNvSpPr>
            <a:spLocks noGrp="1" noChangeArrowheads="1"/>
          </p:cNvSpPr>
          <p:nvPr>
            <p:ph type="title"/>
          </p:nvPr>
        </p:nvSpPr>
        <p:spPr/>
        <p:txBody>
          <a:bodyPr/>
          <a:lstStyle/>
          <a:p>
            <a:pPr eaLnBrk="1" hangingPunct="1"/>
            <a:r>
              <a:rPr lang="en-US" dirty="0"/>
              <a:t>Simplest case: Unigram model</a:t>
            </a:r>
          </a:p>
        </p:txBody>
      </p:sp>
      <p:sp>
        <p:nvSpPr>
          <p:cNvPr id="6" name="TextBox 5"/>
          <p:cNvSpPr txBox="1"/>
          <p:nvPr/>
        </p:nvSpPr>
        <p:spPr>
          <a:xfrm>
            <a:off x="914400" y="3723560"/>
            <a:ext cx="10769600" cy="3005503"/>
          </a:xfrm>
          <a:prstGeom prst="rect">
            <a:avLst/>
          </a:prstGeom>
          <a:noFill/>
        </p:spPr>
        <p:txBody>
          <a:bodyPr wrap="square" rtlCol="0">
            <a:spAutoFit/>
          </a:bodyPr>
          <a:lstStyle/>
          <a:p>
            <a:pPr defTabSz="1219170" fontAlgn="base">
              <a:spcBef>
                <a:spcPct val="0"/>
              </a:spcBef>
              <a:spcAft>
                <a:spcPct val="0"/>
              </a:spcAft>
            </a:pPr>
            <a:r>
              <a:rPr lang="en-US" sz="2133" dirty="0">
                <a:solidFill>
                  <a:srgbClr val="000000"/>
                </a:solidFill>
                <a:latin typeface="Courier New" panose="02070309020205020404" pitchFamily="49" charset="0"/>
                <a:ea typeface="ＭＳ Ｐゴシック" charset="0"/>
                <a:cs typeface="Courier New" panose="02070309020205020404" pitchFamily="49" charset="0"/>
              </a:rPr>
              <a:t>To him swallowed confess hear both . Which . Of save on trail for are ay device and rote life have</a:t>
            </a:r>
          </a:p>
          <a:p>
            <a:pPr defTabSz="1219170" fontAlgn="base">
              <a:spcBef>
                <a:spcPct val="0"/>
              </a:spcBef>
              <a:spcAft>
                <a:spcPct val="0"/>
              </a:spcAft>
            </a:pPr>
            <a:br>
              <a:rPr lang="en-US" sz="2133" dirty="0">
                <a:solidFill>
                  <a:srgbClr val="000000"/>
                </a:solidFill>
                <a:latin typeface="Courier New" panose="02070309020205020404" pitchFamily="49" charset="0"/>
                <a:ea typeface="ＭＳ Ｐゴシック" charset="0"/>
                <a:cs typeface="Courier New" panose="02070309020205020404" pitchFamily="49" charset="0"/>
              </a:rPr>
            </a:br>
            <a:r>
              <a:rPr lang="en-US" sz="2133" dirty="0">
                <a:solidFill>
                  <a:srgbClr val="000000"/>
                </a:solidFill>
                <a:latin typeface="Courier New" panose="02070309020205020404" pitchFamily="49" charset="0"/>
                <a:ea typeface="ＭＳ Ｐゴシック" charset="0"/>
                <a:cs typeface="Courier New" panose="02070309020205020404" pitchFamily="49" charset="0"/>
              </a:rPr>
              <a:t>Hill he late speaks ; or ! a more to leg less first you enter </a:t>
            </a:r>
          </a:p>
          <a:p>
            <a:pPr defTabSz="1219170" fontAlgn="base">
              <a:spcBef>
                <a:spcPct val="0"/>
              </a:spcBef>
              <a:spcAft>
                <a:spcPct val="0"/>
              </a:spcAft>
            </a:pPr>
            <a:endParaRPr lang="en-US" sz="2133" dirty="0">
              <a:solidFill>
                <a:srgbClr val="000000"/>
              </a:solidFill>
              <a:latin typeface="Courier New" panose="02070309020205020404" pitchFamily="49" charset="0"/>
              <a:ea typeface="ＭＳ Ｐゴシック" charset="0"/>
              <a:cs typeface="Courier New" panose="02070309020205020404" pitchFamily="49" charset="0"/>
            </a:endParaRPr>
          </a:p>
          <a:p>
            <a:pPr defTabSz="1219170" fontAlgn="base">
              <a:spcBef>
                <a:spcPct val="0"/>
              </a:spcBef>
              <a:spcAft>
                <a:spcPct val="0"/>
              </a:spcAft>
            </a:pPr>
            <a:r>
              <a:rPr lang="en-US" sz="2133" dirty="0">
                <a:solidFill>
                  <a:srgbClr val="000000"/>
                </a:solidFill>
                <a:latin typeface="Courier New" panose="02070309020205020404" pitchFamily="49" charset="0"/>
                <a:ea typeface="ＭＳ Ｐゴシック" charset="0"/>
                <a:cs typeface="Courier New" panose="02070309020205020404" pitchFamily="49" charset="0"/>
              </a:rPr>
              <a:t>Months the my and issue of year foreign new exchange’s September</a:t>
            </a:r>
          </a:p>
          <a:p>
            <a:pPr defTabSz="1219170" fontAlgn="base">
              <a:spcBef>
                <a:spcPct val="0"/>
              </a:spcBef>
              <a:spcAft>
                <a:spcPct val="0"/>
              </a:spcAft>
            </a:pPr>
            <a:r>
              <a:rPr lang="en-US" sz="2133" dirty="0">
                <a:solidFill>
                  <a:srgbClr val="000000"/>
                </a:solidFill>
                <a:latin typeface="Courier New" panose="02070309020205020404" pitchFamily="49" charset="0"/>
                <a:ea typeface="ＭＳ Ｐゴシック" charset="0"/>
                <a:cs typeface="Courier New" panose="02070309020205020404" pitchFamily="49" charset="0"/>
              </a:rPr>
              <a:t> </a:t>
            </a:r>
          </a:p>
          <a:p>
            <a:pPr defTabSz="1219170" fontAlgn="base">
              <a:spcBef>
                <a:spcPct val="0"/>
              </a:spcBef>
              <a:spcAft>
                <a:spcPct val="0"/>
              </a:spcAft>
            </a:pPr>
            <a:r>
              <a:rPr lang="en-US" sz="2133" dirty="0">
                <a:solidFill>
                  <a:srgbClr val="000000"/>
                </a:solidFill>
                <a:latin typeface="Courier New" panose="02070309020205020404" pitchFamily="49" charset="0"/>
                <a:ea typeface="ＭＳ Ｐゴシック" charset="0"/>
                <a:cs typeface="Courier New" panose="02070309020205020404" pitchFamily="49" charset="0"/>
              </a:rPr>
              <a:t>were recession exchange new endorsed a acquire to six executives </a:t>
            </a:r>
          </a:p>
          <a:p>
            <a:pPr defTabSz="1219170" fontAlgn="base">
              <a:spcBef>
                <a:spcPct val="0"/>
              </a:spcBef>
              <a:spcAft>
                <a:spcPct val="0"/>
              </a:spcAft>
            </a:pPr>
            <a:endParaRPr lang="en-US" sz="1867" dirty="0">
              <a:solidFill>
                <a:srgbClr val="000000"/>
              </a:solidFill>
              <a:latin typeface="Courier New" panose="02070309020205020404" pitchFamily="49" charset="0"/>
              <a:ea typeface="ＭＳ Ｐゴシック" charset="0"/>
              <a:cs typeface="Courier New" panose="02070309020205020404" pitchFamily="49" charset="0"/>
            </a:endParaRPr>
          </a:p>
        </p:txBody>
      </p:sp>
      <mc:AlternateContent xmlns:mc="http://schemas.openxmlformats.org/markup-compatibility/2006">
        <mc:Choice xmlns:a14="http://schemas.microsoft.com/office/drawing/2010/main" Requires="a14">
          <p:sp>
            <p:nvSpPr>
              <p:cNvPr id="7" name="TextBox 6"/>
              <p:cNvSpPr txBox="1"/>
              <p:nvPr/>
            </p:nvSpPr>
            <p:spPr>
              <a:xfrm>
                <a:off x="304800" y="1547012"/>
                <a:ext cx="10820078" cy="1847044"/>
              </a:xfrm>
              <a:prstGeom prst="rect">
                <a:avLst/>
              </a:prstGeom>
              <a:noFill/>
            </p:spPr>
            <p:txBody>
              <a:bodyPr wrap="none" rtlCol="0">
                <a:spAutoFit/>
              </a:bodyPr>
              <a:lstStyle/>
              <a:p>
                <a:pPr defTabSz="1219170"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n-US" sz="3600" b="0" i="1" smtClean="0">
                          <a:solidFill>
                            <a:prstClr val="black"/>
                          </a:solidFill>
                          <a:latin typeface="Cambria Math" panose="02040503050406030204" pitchFamily="18" charset="0"/>
                          <a:ea typeface="ＭＳ Ｐゴシック" charset="0"/>
                          <a:cs typeface="Calibri"/>
                        </a:rPr>
                        <m:t>𝑃</m:t>
                      </m:r>
                      <m:r>
                        <a:rPr lang="en-US" sz="3600" b="0" i="1" smtClean="0">
                          <a:solidFill>
                            <a:prstClr val="black"/>
                          </a:solidFill>
                          <a:latin typeface="Cambria Math" panose="02040503050406030204" pitchFamily="18" charset="0"/>
                          <a:ea typeface="ＭＳ Ｐゴシック" charset="0"/>
                          <a:cs typeface="Calibri"/>
                        </a:rPr>
                        <m:t>(</m:t>
                      </m:r>
                      <m:sSub>
                        <m:sSubPr>
                          <m:ctrlPr>
                            <a:rPr lang="en-US" sz="3600" b="0" i="1" smtClean="0">
                              <a:solidFill>
                                <a:prstClr val="black"/>
                              </a:solidFill>
                              <a:latin typeface="Cambria Math" panose="02040503050406030204" pitchFamily="18" charset="0"/>
                              <a:ea typeface="ＭＳ Ｐゴシック" charset="0"/>
                              <a:cs typeface="Calibri"/>
                            </a:rPr>
                          </m:ctrlPr>
                        </m:sSubPr>
                        <m:e>
                          <m:r>
                            <a:rPr lang="en-US" sz="3600" b="0" i="1" smtClean="0">
                              <a:solidFill>
                                <a:prstClr val="black"/>
                              </a:solidFill>
                              <a:latin typeface="Cambria Math" panose="02040503050406030204" pitchFamily="18" charset="0"/>
                              <a:ea typeface="ＭＳ Ｐゴシック" charset="0"/>
                              <a:cs typeface="Calibri"/>
                            </a:rPr>
                            <m:t>𝑤</m:t>
                          </m:r>
                        </m:e>
                        <m:sub>
                          <m:r>
                            <a:rPr lang="en-US" sz="3600" b="0" i="1" smtClean="0">
                              <a:solidFill>
                                <a:prstClr val="black"/>
                              </a:solidFill>
                              <a:latin typeface="Cambria Math" panose="02040503050406030204" pitchFamily="18" charset="0"/>
                              <a:ea typeface="ＭＳ Ｐゴシック" charset="0"/>
                              <a:cs typeface="Calibri"/>
                            </a:rPr>
                            <m:t>1</m:t>
                          </m:r>
                        </m:sub>
                      </m:sSub>
                      <m:sSub>
                        <m:sSubPr>
                          <m:ctrlPr>
                            <a:rPr lang="en-US" sz="3600" b="0" i="1" smtClean="0">
                              <a:solidFill>
                                <a:prstClr val="black"/>
                              </a:solidFill>
                              <a:latin typeface="Cambria Math" panose="02040503050406030204" pitchFamily="18" charset="0"/>
                              <a:ea typeface="ＭＳ Ｐゴシック" charset="0"/>
                              <a:cs typeface="Calibri"/>
                            </a:rPr>
                          </m:ctrlPr>
                        </m:sSubPr>
                        <m:e>
                          <m:r>
                            <a:rPr lang="en-US" sz="3600" b="0" i="1" smtClean="0">
                              <a:solidFill>
                                <a:prstClr val="black"/>
                              </a:solidFill>
                              <a:latin typeface="Cambria Math" panose="02040503050406030204" pitchFamily="18" charset="0"/>
                              <a:ea typeface="ＭＳ Ｐゴシック" charset="0"/>
                              <a:cs typeface="Calibri"/>
                            </a:rPr>
                            <m:t>𝑤</m:t>
                          </m:r>
                        </m:e>
                        <m:sub>
                          <m:r>
                            <a:rPr lang="en-US" sz="3600" b="0" i="1" smtClean="0">
                              <a:solidFill>
                                <a:prstClr val="black"/>
                              </a:solidFill>
                              <a:latin typeface="Cambria Math" panose="02040503050406030204" pitchFamily="18" charset="0"/>
                              <a:ea typeface="ＭＳ Ｐゴシック" charset="0"/>
                              <a:cs typeface="Calibri"/>
                            </a:rPr>
                            <m:t>2</m:t>
                          </m:r>
                        </m:sub>
                      </m:sSub>
                      <m:r>
                        <a:rPr lang="en-US" sz="3600" b="0" i="1" smtClean="0">
                          <a:solidFill>
                            <a:prstClr val="black"/>
                          </a:solidFill>
                          <a:latin typeface="Cambria Math" panose="02040503050406030204" pitchFamily="18" charset="0"/>
                          <a:ea typeface="ＭＳ Ｐゴシック" charset="0"/>
                          <a:cs typeface="Calibri"/>
                        </a:rPr>
                        <m:t>…</m:t>
                      </m:r>
                      <m:sSub>
                        <m:sSubPr>
                          <m:ctrlPr>
                            <a:rPr lang="en-US" sz="3600" b="0" i="1" smtClean="0">
                              <a:solidFill>
                                <a:prstClr val="black"/>
                              </a:solidFill>
                              <a:latin typeface="Cambria Math" panose="02040503050406030204" pitchFamily="18" charset="0"/>
                              <a:ea typeface="ＭＳ Ｐゴシック" charset="0"/>
                              <a:cs typeface="Calibri"/>
                            </a:rPr>
                          </m:ctrlPr>
                        </m:sSubPr>
                        <m:e>
                          <m:r>
                            <a:rPr lang="en-US" sz="3600" b="0" i="1" smtClean="0">
                              <a:solidFill>
                                <a:prstClr val="black"/>
                              </a:solidFill>
                              <a:latin typeface="Cambria Math" panose="02040503050406030204" pitchFamily="18" charset="0"/>
                              <a:ea typeface="ＭＳ Ｐゴシック" charset="0"/>
                              <a:cs typeface="Calibri"/>
                            </a:rPr>
                            <m:t>𝑤</m:t>
                          </m:r>
                        </m:e>
                        <m:sub>
                          <m:r>
                            <a:rPr lang="en-US" sz="3600" b="0" i="1" smtClean="0">
                              <a:solidFill>
                                <a:prstClr val="black"/>
                              </a:solidFill>
                              <a:latin typeface="Cambria Math" panose="02040503050406030204" pitchFamily="18" charset="0"/>
                              <a:ea typeface="ＭＳ Ｐゴシック" charset="0"/>
                              <a:cs typeface="Calibri"/>
                            </a:rPr>
                            <m:t>𝑛</m:t>
                          </m:r>
                        </m:sub>
                      </m:sSub>
                      <m:r>
                        <a:rPr lang="en-US" sz="3600" b="0" i="1" smtClean="0">
                          <a:solidFill>
                            <a:prstClr val="black"/>
                          </a:solidFill>
                          <a:latin typeface="Cambria Math" panose="02040503050406030204" pitchFamily="18" charset="0"/>
                          <a:ea typeface="ＭＳ Ｐゴシック" charset="0"/>
                          <a:cs typeface="Calibri"/>
                        </a:rPr>
                        <m:t>)</m:t>
                      </m:r>
                      <m:r>
                        <a:rPr lang="en-US" sz="3600" b="0" i="1" smtClean="0">
                          <a:solidFill>
                            <a:prstClr val="black"/>
                          </a:solidFill>
                          <a:latin typeface="Cambria Math" panose="02040503050406030204" pitchFamily="18" charset="0"/>
                          <a:ea typeface="Cambria Math" panose="02040503050406030204" pitchFamily="18" charset="0"/>
                          <a:cs typeface="Calibri"/>
                        </a:rPr>
                        <m:t>≅</m:t>
                      </m:r>
                      <m:nary>
                        <m:naryPr>
                          <m:chr m:val="∏"/>
                          <m:supHide m:val="on"/>
                          <m:ctrlPr>
                            <a:rPr lang="en-US" sz="3600" b="0" i="1" smtClean="0">
                              <a:solidFill>
                                <a:prstClr val="black"/>
                              </a:solidFill>
                              <a:latin typeface="Cambria Math" panose="02040503050406030204" pitchFamily="18" charset="0"/>
                              <a:ea typeface="Cambria Math" panose="02040503050406030204" pitchFamily="18" charset="0"/>
                              <a:cs typeface="Calibri"/>
                            </a:rPr>
                          </m:ctrlPr>
                        </m:naryPr>
                        <m:sub>
                          <m:r>
                            <a:rPr lang="en-US" sz="3600" b="0" i="1" smtClean="0">
                              <a:solidFill>
                                <a:prstClr val="black"/>
                              </a:solidFill>
                              <a:latin typeface="Cambria Math" panose="02040503050406030204" pitchFamily="18" charset="0"/>
                              <a:ea typeface="Cambria Math" panose="02040503050406030204" pitchFamily="18" charset="0"/>
                              <a:cs typeface="Calibri"/>
                            </a:rPr>
                            <m:t>𝑖</m:t>
                          </m:r>
                        </m:sub>
                        <m:sup/>
                        <m:e>
                          <m:r>
                            <a:rPr lang="en-US" sz="3600" b="0" i="1" smtClean="0">
                              <a:solidFill>
                                <a:prstClr val="black"/>
                              </a:solidFill>
                              <a:latin typeface="Cambria Math" panose="02040503050406030204" pitchFamily="18" charset="0"/>
                              <a:ea typeface="Cambria Math" panose="02040503050406030204" pitchFamily="18" charset="0"/>
                              <a:cs typeface="Calibri"/>
                            </a:rPr>
                            <m:t>𝑃</m:t>
                          </m:r>
                          <m:r>
                            <a:rPr lang="en-US" sz="3600" b="0" i="1" smtClean="0">
                              <a:solidFill>
                                <a:prstClr val="black"/>
                              </a:solidFill>
                              <a:latin typeface="Cambria Math" panose="02040503050406030204" pitchFamily="18" charset="0"/>
                              <a:ea typeface="Cambria Math" panose="02040503050406030204" pitchFamily="18" charset="0"/>
                              <a:cs typeface="Calibri"/>
                            </a:rPr>
                            <m:t>(</m:t>
                          </m:r>
                          <m:sSub>
                            <m:sSubPr>
                              <m:ctrlPr>
                                <a:rPr lang="en-US" sz="3600" b="0" i="1" smtClean="0">
                                  <a:solidFill>
                                    <a:prstClr val="black"/>
                                  </a:solidFill>
                                  <a:latin typeface="Cambria Math" panose="02040503050406030204" pitchFamily="18" charset="0"/>
                                  <a:ea typeface="Cambria Math" panose="02040503050406030204" pitchFamily="18" charset="0"/>
                                  <a:cs typeface="Calibri"/>
                                </a:rPr>
                              </m:ctrlPr>
                            </m:sSubPr>
                            <m:e>
                              <m:r>
                                <a:rPr lang="en-US" sz="3600" b="0" i="1" smtClean="0">
                                  <a:solidFill>
                                    <a:prstClr val="black"/>
                                  </a:solidFill>
                                  <a:latin typeface="Cambria Math" panose="02040503050406030204" pitchFamily="18" charset="0"/>
                                  <a:ea typeface="Cambria Math" panose="02040503050406030204" pitchFamily="18" charset="0"/>
                                  <a:cs typeface="Calibri"/>
                                </a:rPr>
                                <m:t>𝑤</m:t>
                              </m:r>
                            </m:e>
                            <m:sub>
                              <m:r>
                                <a:rPr lang="en-US" sz="3600" b="0" i="1" smtClean="0">
                                  <a:solidFill>
                                    <a:prstClr val="black"/>
                                  </a:solidFill>
                                  <a:latin typeface="Cambria Math" panose="02040503050406030204" pitchFamily="18" charset="0"/>
                                  <a:ea typeface="Cambria Math" panose="02040503050406030204" pitchFamily="18" charset="0"/>
                                  <a:cs typeface="Calibri"/>
                                </a:rPr>
                                <m:t>𝑖</m:t>
                              </m:r>
                            </m:sub>
                          </m:sSub>
                          <m:r>
                            <a:rPr lang="en-US" sz="3600" b="0" i="1" smtClean="0">
                              <a:solidFill>
                                <a:prstClr val="black"/>
                              </a:solidFill>
                              <a:latin typeface="Cambria Math" panose="02040503050406030204" pitchFamily="18" charset="0"/>
                              <a:ea typeface="Cambria Math" panose="02040503050406030204" pitchFamily="18" charset="0"/>
                              <a:cs typeface="Calibri"/>
                            </a:rPr>
                            <m:t>)</m:t>
                          </m:r>
                        </m:e>
                      </m:nary>
                    </m:oMath>
                  </m:oMathPara>
                </a14:m>
                <a:endParaRPr lang="en-US" sz="3600" dirty="0">
                  <a:solidFill>
                    <a:prstClr val="black"/>
                  </a:solidFill>
                  <a:latin typeface="Calibri"/>
                  <a:ea typeface="ＭＳ Ｐゴシック" charset="0"/>
                  <a:cs typeface="Calibri"/>
                </a:endParaRPr>
              </a:p>
              <a:p>
                <a:pPr defTabSz="1219170" fontAlgn="base">
                  <a:spcBef>
                    <a:spcPct val="0"/>
                  </a:spcBef>
                  <a:spcAft>
                    <a:spcPct val="0"/>
                  </a:spcAft>
                  <a:defRPr/>
                </a:pPr>
                <a:r>
                  <a:rPr lang="en-US" sz="2667" dirty="0">
                    <a:solidFill>
                      <a:prstClr val="black"/>
                    </a:solidFill>
                    <a:latin typeface="Calibri"/>
                    <a:ea typeface="ＭＳ Ｐゴシック" charset="0"/>
                    <a:cs typeface="Calibri"/>
                  </a:rPr>
                  <a:t>Some automatically generated sentences from two different unigram models</a:t>
                </a:r>
              </a:p>
            </p:txBody>
          </p:sp>
        </mc:Choice>
        <mc:Fallback>
          <p:sp>
            <p:nvSpPr>
              <p:cNvPr id="7" name="TextBox 6"/>
              <p:cNvSpPr txBox="1">
                <a:spLocks noRot="1" noChangeAspect="1" noMove="1" noResize="1" noEditPoints="1" noAdjustHandles="1" noChangeArrowheads="1" noChangeShapeType="1" noTextEdit="1"/>
              </p:cNvSpPr>
              <p:nvPr/>
            </p:nvSpPr>
            <p:spPr>
              <a:xfrm>
                <a:off x="304800" y="1547012"/>
                <a:ext cx="10820078" cy="1847044"/>
              </a:xfrm>
              <a:prstGeom prst="rect">
                <a:avLst/>
              </a:prstGeom>
              <a:blipFill>
                <a:blip r:embed="rId4"/>
                <a:stretch>
                  <a:fillRect l="-1070" r="-225" b="-7591"/>
                </a:stretch>
              </a:blipFill>
            </p:spPr>
            <p:txBody>
              <a:bodyPr/>
              <a:lstStyle/>
              <a:p>
                <a:r>
                  <a:rPr lang="en-US">
                    <a:noFill/>
                  </a:rPr>
                  <a:t> </a:t>
                </a:r>
              </a:p>
            </p:txBody>
          </p:sp>
        </mc:Fallback>
      </mc:AlternateContent>
    </p:spTree>
    <p:extLst>
      <p:ext uri="{BB962C8B-B14F-4D97-AF65-F5344CB8AC3E}">
        <p14:creationId xmlns:p14="http://schemas.microsoft.com/office/powerpoint/2010/main" val="645007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1016000" y="1676400"/>
            <a:ext cx="10363200" cy="4876800"/>
          </a:xfrm>
          <a:prstGeom prst="rect">
            <a:avLst/>
          </a:prstGeom>
          <a:noFill/>
          <a:ln w="9525">
            <a:noFill/>
            <a:miter lim="800000"/>
            <a:headEnd/>
            <a:tailEnd/>
          </a:ln>
        </p:spPr>
        <p:txBody>
          <a:bodyPr>
            <a:prstTxWarp prst="textNoShape">
              <a:avLst/>
            </a:prstTxWarp>
          </a:bodyPr>
          <a:lstStyle/>
          <a:p>
            <a:pPr marL="457189" indent="-457189" defTabSz="1219170" fontAlgn="base">
              <a:spcBef>
                <a:spcPct val="20000"/>
              </a:spcBef>
              <a:spcAft>
                <a:spcPct val="0"/>
              </a:spcAft>
              <a:buClr>
                <a:srgbClr val="605435"/>
              </a:buClr>
              <a:defRPr/>
            </a:pPr>
            <a:endParaRPr lang="en-US" sz="3200" dirty="0">
              <a:solidFill>
                <a:prstClr val="black"/>
              </a:solidFill>
              <a:latin typeface="Tahoma" charset="0"/>
              <a:ea typeface="ＭＳ Ｐゴシック" charset="0"/>
            </a:endParaRPr>
          </a:p>
          <a:p>
            <a:pPr marL="457189" indent="-457189" defTabSz="1219170" fontAlgn="base">
              <a:spcBef>
                <a:spcPct val="20000"/>
              </a:spcBef>
              <a:spcAft>
                <a:spcPct val="0"/>
              </a:spcAft>
              <a:buClr>
                <a:srgbClr val="605435"/>
              </a:buClr>
              <a:defRPr/>
            </a:pPr>
            <a:endParaRPr lang="en-US" sz="3200" dirty="0">
              <a:solidFill>
                <a:prstClr val="black"/>
              </a:solidFill>
              <a:latin typeface="Tahoma" charset="0"/>
              <a:ea typeface="ＭＳ Ｐゴシック" charset="0"/>
            </a:endParaRPr>
          </a:p>
          <a:p>
            <a:pPr marL="1066773" lvl="1" indent="-457189" defTabSz="1219170" fontAlgn="base">
              <a:spcBef>
                <a:spcPct val="20000"/>
              </a:spcBef>
              <a:spcAft>
                <a:spcPct val="0"/>
              </a:spcAft>
              <a:buClr>
                <a:srgbClr val="605435"/>
              </a:buClr>
              <a:buBlip>
                <a:blip r:embed="rId3"/>
              </a:buBlip>
              <a:defRPr/>
            </a:pPr>
            <a:endParaRPr lang="en-US" sz="3200" dirty="0">
              <a:solidFill>
                <a:srgbClr val="5400A8"/>
              </a:solidFill>
              <a:latin typeface="Tahoma" charset="0"/>
              <a:ea typeface="ＭＳ Ｐゴシック" charset="0"/>
            </a:endParaRPr>
          </a:p>
          <a:p>
            <a:pPr marL="457189" indent="-457189" defTabSz="1219170" fontAlgn="base">
              <a:spcBef>
                <a:spcPct val="20000"/>
              </a:spcBef>
              <a:spcAft>
                <a:spcPct val="0"/>
              </a:spcAft>
              <a:buClr>
                <a:srgbClr val="605435"/>
              </a:buClr>
              <a:buBlip>
                <a:blip r:embed="rId3"/>
              </a:buBlip>
              <a:defRPr/>
            </a:pPr>
            <a:endParaRPr lang="en-US" sz="3200" dirty="0">
              <a:solidFill>
                <a:srgbClr val="5400A8"/>
              </a:solidFill>
              <a:latin typeface="Tahoma" charset="0"/>
              <a:ea typeface="ＭＳ Ｐゴシック" charset="0"/>
            </a:endParaRPr>
          </a:p>
          <a:p>
            <a:pPr marL="457189" indent="-457189" defTabSz="1219170" fontAlgn="base">
              <a:spcBef>
                <a:spcPct val="20000"/>
              </a:spcBef>
              <a:spcAft>
                <a:spcPct val="0"/>
              </a:spcAft>
              <a:buClr>
                <a:srgbClr val="605435"/>
              </a:buClr>
              <a:buBlip>
                <a:blip r:embed="rId3"/>
              </a:buBlip>
              <a:defRPr/>
            </a:pPr>
            <a:endParaRPr lang="en-US" sz="3200" dirty="0">
              <a:solidFill>
                <a:srgbClr val="5400A8"/>
              </a:solidFill>
              <a:latin typeface="Tahoma" charset="0"/>
              <a:ea typeface="ＭＳ Ｐゴシック" charset="0"/>
            </a:endParaRPr>
          </a:p>
        </p:txBody>
      </p:sp>
      <p:sp>
        <p:nvSpPr>
          <p:cNvPr id="77829" name="Rectangle 4"/>
          <p:cNvSpPr>
            <a:spLocks noGrp="1" noChangeArrowheads="1"/>
          </p:cNvSpPr>
          <p:nvPr>
            <p:ph type="title"/>
          </p:nvPr>
        </p:nvSpPr>
        <p:spPr/>
        <p:txBody>
          <a:bodyPr/>
          <a:lstStyle/>
          <a:p>
            <a:pPr eaLnBrk="1" hangingPunct="1"/>
            <a:r>
              <a:rPr lang="en-US"/>
              <a:t>Bigram model</a:t>
            </a:r>
          </a:p>
        </p:txBody>
      </p:sp>
      <p:sp>
        <p:nvSpPr>
          <p:cNvPr id="7" name="TextBox 6"/>
          <p:cNvSpPr txBox="1"/>
          <p:nvPr/>
        </p:nvSpPr>
        <p:spPr>
          <a:xfrm>
            <a:off x="773568" y="2921001"/>
            <a:ext cx="11480800" cy="4072205"/>
          </a:xfrm>
          <a:prstGeom prst="rect">
            <a:avLst/>
          </a:prstGeom>
          <a:noFill/>
        </p:spPr>
        <p:txBody>
          <a:bodyPr wrap="square" rtlCol="0">
            <a:spAutoFit/>
          </a:bodyPr>
          <a:lstStyle/>
          <a:p>
            <a:pPr defTabSz="1219170" fontAlgn="base">
              <a:spcBef>
                <a:spcPct val="0"/>
              </a:spcBef>
              <a:spcAft>
                <a:spcPct val="0"/>
              </a:spcAft>
            </a:pPr>
            <a:r>
              <a:rPr lang="en-US" sz="2133" dirty="0">
                <a:solidFill>
                  <a:srgbClr val="000000"/>
                </a:solidFill>
                <a:latin typeface="Courier New" panose="02070309020205020404" pitchFamily="49" charset="0"/>
                <a:ea typeface="ＭＳ Ｐゴシック" charset="0"/>
                <a:cs typeface="Courier New" panose="02070309020205020404" pitchFamily="49" charset="0"/>
              </a:rPr>
              <a:t>Why dost stand forth thy canopy, forsooth; he is this palpable hit the King Henry. Live king. Follow.</a:t>
            </a:r>
          </a:p>
          <a:p>
            <a:pPr defTabSz="1219170" fontAlgn="base">
              <a:spcBef>
                <a:spcPct val="0"/>
              </a:spcBef>
              <a:spcAft>
                <a:spcPct val="0"/>
              </a:spcAft>
            </a:pPr>
            <a:br>
              <a:rPr lang="en-US" sz="2133" dirty="0">
                <a:solidFill>
                  <a:srgbClr val="000000"/>
                </a:solidFill>
                <a:latin typeface="Courier New" panose="02070309020205020404" pitchFamily="49" charset="0"/>
                <a:ea typeface="ＭＳ Ｐゴシック" charset="0"/>
                <a:cs typeface="Courier New" panose="02070309020205020404" pitchFamily="49" charset="0"/>
              </a:rPr>
            </a:br>
            <a:r>
              <a:rPr lang="en-US" sz="2133" dirty="0">
                <a:solidFill>
                  <a:srgbClr val="000000"/>
                </a:solidFill>
                <a:latin typeface="Courier New" panose="02070309020205020404" pitchFamily="49" charset="0"/>
                <a:ea typeface="ＭＳ Ｐゴシック" charset="0"/>
                <a:cs typeface="Courier New" panose="02070309020205020404" pitchFamily="49" charset="0"/>
              </a:rPr>
              <a:t>What means, sir. I confess she? then all sorts, he is trim, captain. </a:t>
            </a:r>
          </a:p>
          <a:p>
            <a:pPr defTabSz="1219170" fontAlgn="base">
              <a:spcBef>
                <a:spcPct val="0"/>
              </a:spcBef>
              <a:spcAft>
                <a:spcPct val="0"/>
              </a:spcAft>
            </a:pPr>
            <a:endParaRPr lang="en-US" sz="2133" dirty="0">
              <a:solidFill>
                <a:srgbClr val="000000"/>
              </a:solidFill>
              <a:latin typeface="Courier New" panose="02070309020205020404" pitchFamily="49" charset="0"/>
              <a:ea typeface="ＭＳ Ｐゴシック" charset="0"/>
              <a:cs typeface="Courier New" panose="02070309020205020404" pitchFamily="49" charset="0"/>
            </a:endParaRPr>
          </a:p>
          <a:p>
            <a:pPr defTabSz="1219170" fontAlgn="base">
              <a:spcBef>
                <a:spcPct val="0"/>
              </a:spcBef>
              <a:spcAft>
                <a:spcPct val="0"/>
              </a:spcAft>
            </a:pPr>
            <a:r>
              <a:rPr lang="en-US" sz="2133" dirty="0">
                <a:solidFill>
                  <a:srgbClr val="000000"/>
                </a:solidFill>
                <a:latin typeface="Courier New" panose="02070309020205020404" pitchFamily="49" charset="0"/>
                <a:ea typeface="ＭＳ Ｐゴシック" charset="0"/>
                <a:cs typeface="Courier New" panose="02070309020205020404" pitchFamily="49" charset="0"/>
              </a:rPr>
              <a:t>Last December through the way to preserve the Hudson corporation N. B. E. C. Taylor would seem to complete the major central planners one gram point five percent of U. S. E. has already old M. X. corporation of living </a:t>
            </a:r>
          </a:p>
          <a:p>
            <a:pPr defTabSz="1219170" fontAlgn="base">
              <a:spcBef>
                <a:spcPct val="0"/>
              </a:spcBef>
              <a:spcAft>
                <a:spcPct val="0"/>
              </a:spcAft>
            </a:pPr>
            <a:endParaRPr lang="en-US" sz="2133" dirty="0">
              <a:solidFill>
                <a:srgbClr val="000000"/>
              </a:solidFill>
              <a:latin typeface="Courier New" panose="02070309020205020404" pitchFamily="49" charset="0"/>
              <a:ea typeface="ＭＳ Ｐゴシック" charset="0"/>
              <a:cs typeface="Courier New" panose="02070309020205020404" pitchFamily="49" charset="0"/>
            </a:endParaRPr>
          </a:p>
          <a:p>
            <a:pPr defTabSz="1219170" fontAlgn="base">
              <a:spcBef>
                <a:spcPct val="0"/>
              </a:spcBef>
              <a:spcAft>
                <a:spcPct val="0"/>
              </a:spcAft>
            </a:pPr>
            <a:r>
              <a:rPr lang="en-US" sz="2133" dirty="0">
                <a:solidFill>
                  <a:srgbClr val="000000"/>
                </a:solidFill>
                <a:latin typeface="Courier New" panose="02070309020205020404" pitchFamily="49" charset="0"/>
                <a:ea typeface="ＭＳ Ｐゴシック" charset="0"/>
                <a:cs typeface="Courier New" panose="02070309020205020404" pitchFamily="49" charset="0"/>
              </a:rPr>
              <a:t>on information such as more frequently fishing to keep her</a:t>
            </a:r>
            <a:endParaRPr lang="en-US" sz="2400" dirty="0">
              <a:solidFill>
                <a:prstClr val="black"/>
              </a:solidFill>
              <a:latin typeface="Courier"/>
              <a:ea typeface="ＭＳ Ｐゴシック" charset="0"/>
              <a:cs typeface="Courier"/>
            </a:endParaRPr>
          </a:p>
          <a:p>
            <a:pPr defTabSz="1219170" fontAlgn="base">
              <a:spcBef>
                <a:spcPct val="0"/>
              </a:spcBef>
              <a:spcAft>
                <a:spcPct val="0"/>
              </a:spcAft>
              <a:defRPr/>
            </a:pPr>
            <a:endParaRPr lang="en-US" sz="2400" dirty="0">
              <a:solidFill>
                <a:prstClr val="black"/>
              </a:solidFill>
              <a:latin typeface="Courier"/>
              <a:ea typeface="ＭＳ Ｐゴシック" charset="0"/>
              <a:cs typeface="Courier"/>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0581948-081C-EE3E-1E95-0720C3B30A7C}"/>
                  </a:ext>
                </a:extLst>
              </p:cNvPr>
              <p:cNvSpPr txBox="1">
                <a:spLocks noGrp="1"/>
              </p:cNvSpPr>
              <p:nvPr>
                <p:ph idx="1"/>
              </p:nvPr>
            </p:nvSpPr>
            <p:spPr>
              <a:xfrm>
                <a:off x="666844" y="1236394"/>
                <a:ext cx="10712356" cy="1459310"/>
              </a:xfrm>
              <a:prstGeom prst="rect">
                <a:avLst/>
              </a:prstGeom>
              <a:noFill/>
            </p:spPr>
            <p:txBody>
              <a:bodyPr wrap="none" rtlCol="0">
                <a:spAutoFit/>
              </a:bodyPr>
              <a:lstStyle/>
              <a:p>
                <a:pPr algn="ctr" defTabSz="1219170" fontAlgn="base">
                  <a:spcBef>
                    <a:spcPct val="0"/>
                  </a:spcBef>
                  <a:spcAft>
                    <a:spcPct val="0"/>
                  </a:spcAft>
                  <a:defRPr/>
                </a:pPr>
                <a14:m>
                  <m:oMath xmlns:m="http://schemas.openxmlformats.org/officeDocument/2006/math">
                    <m:r>
                      <a:rPr lang="en-US" sz="3600" b="0" i="1" smtClean="0">
                        <a:solidFill>
                          <a:prstClr val="black"/>
                        </a:solidFill>
                        <a:latin typeface="Cambria Math" panose="02040503050406030204" pitchFamily="18" charset="0"/>
                        <a:ea typeface="ＭＳ Ｐゴシック" charset="0"/>
                        <a:cs typeface="Calibri"/>
                      </a:rPr>
                      <m:t>𝑃</m:t>
                    </m:r>
                    <m:r>
                      <a:rPr lang="en-US" sz="3600" b="0" i="1" smtClean="0">
                        <a:solidFill>
                          <a:prstClr val="black"/>
                        </a:solidFill>
                        <a:latin typeface="Cambria Math" panose="02040503050406030204" pitchFamily="18" charset="0"/>
                        <a:ea typeface="ＭＳ Ｐゴシック" charset="0"/>
                        <a:cs typeface="Calibri"/>
                      </a:rPr>
                      <m:t>(</m:t>
                    </m:r>
                    <m:sSub>
                      <m:sSubPr>
                        <m:ctrlPr>
                          <a:rPr lang="en-US" sz="3600" b="0" i="1" smtClean="0">
                            <a:solidFill>
                              <a:prstClr val="black"/>
                            </a:solidFill>
                            <a:latin typeface="Cambria Math" panose="02040503050406030204" pitchFamily="18" charset="0"/>
                            <a:ea typeface="ＭＳ Ｐゴシック" charset="0"/>
                            <a:cs typeface="Calibri"/>
                          </a:rPr>
                        </m:ctrlPr>
                      </m:sSubPr>
                      <m:e>
                        <m:r>
                          <a:rPr lang="en-US" sz="3600" b="0" i="1" smtClean="0">
                            <a:solidFill>
                              <a:prstClr val="black"/>
                            </a:solidFill>
                            <a:latin typeface="Cambria Math" panose="02040503050406030204" pitchFamily="18" charset="0"/>
                            <a:ea typeface="ＭＳ Ｐゴシック" charset="0"/>
                            <a:cs typeface="Calibri"/>
                          </a:rPr>
                          <m:t>𝑤</m:t>
                        </m:r>
                      </m:e>
                      <m:sub>
                        <m:r>
                          <a:rPr lang="en-US" sz="3600" b="0" i="1" smtClean="0">
                            <a:solidFill>
                              <a:prstClr val="black"/>
                            </a:solidFill>
                            <a:latin typeface="Cambria Math" panose="02040503050406030204" pitchFamily="18" charset="0"/>
                            <a:ea typeface="ＭＳ Ｐゴシック" charset="0"/>
                            <a:cs typeface="Calibri"/>
                          </a:rPr>
                          <m:t>1</m:t>
                        </m:r>
                      </m:sub>
                    </m:sSub>
                    <m:sSub>
                      <m:sSubPr>
                        <m:ctrlPr>
                          <a:rPr lang="en-US" sz="3600" b="0" i="1" smtClean="0">
                            <a:solidFill>
                              <a:prstClr val="black"/>
                            </a:solidFill>
                            <a:latin typeface="Cambria Math" panose="02040503050406030204" pitchFamily="18" charset="0"/>
                            <a:ea typeface="ＭＳ Ｐゴシック" charset="0"/>
                            <a:cs typeface="Calibri"/>
                          </a:rPr>
                        </m:ctrlPr>
                      </m:sSubPr>
                      <m:e>
                        <m:r>
                          <a:rPr lang="en-US" sz="3600" b="0" i="1" smtClean="0">
                            <a:solidFill>
                              <a:prstClr val="black"/>
                            </a:solidFill>
                            <a:latin typeface="Cambria Math" panose="02040503050406030204" pitchFamily="18" charset="0"/>
                            <a:ea typeface="ＭＳ Ｐゴシック" charset="0"/>
                            <a:cs typeface="Calibri"/>
                          </a:rPr>
                          <m:t>𝑤</m:t>
                        </m:r>
                      </m:e>
                      <m:sub>
                        <m:r>
                          <a:rPr lang="en-US" sz="3600" b="0" i="1" smtClean="0">
                            <a:solidFill>
                              <a:prstClr val="black"/>
                            </a:solidFill>
                            <a:latin typeface="Cambria Math" panose="02040503050406030204" pitchFamily="18" charset="0"/>
                            <a:ea typeface="ＭＳ Ｐゴシック" charset="0"/>
                            <a:cs typeface="Calibri"/>
                          </a:rPr>
                          <m:t>2</m:t>
                        </m:r>
                      </m:sub>
                    </m:sSub>
                    <m:r>
                      <a:rPr lang="en-US" sz="3600" b="0" i="1" smtClean="0">
                        <a:solidFill>
                          <a:prstClr val="black"/>
                        </a:solidFill>
                        <a:latin typeface="Cambria Math" panose="02040503050406030204" pitchFamily="18" charset="0"/>
                        <a:ea typeface="ＭＳ Ｐゴシック" charset="0"/>
                        <a:cs typeface="Calibri"/>
                      </a:rPr>
                      <m:t>…</m:t>
                    </m:r>
                    <m:sSub>
                      <m:sSubPr>
                        <m:ctrlPr>
                          <a:rPr lang="en-US" sz="3600" b="0" i="1" smtClean="0">
                            <a:solidFill>
                              <a:prstClr val="black"/>
                            </a:solidFill>
                            <a:latin typeface="Cambria Math" panose="02040503050406030204" pitchFamily="18" charset="0"/>
                            <a:ea typeface="ＭＳ Ｐゴシック" charset="0"/>
                            <a:cs typeface="Calibri"/>
                          </a:rPr>
                        </m:ctrlPr>
                      </m:sSubPr>
                      <m:e>
                        <m:r>
                          <a:rPr lang="en-US" sz="3600" b="0" i="1" smtClean="0">
                            <a:solidFill>
                              <a:prstClr val="black"/>
                            </a:solidFill>
                            <a:latin typeface="Cambria Math" panose="02040503050406030204" pitchFamily="18" charset="0"/>
                            <a:ea typeface="ＭＳ Ｐゴシック" charset="0"/>
                            <a:cs typeface="Calibri"/>
                          </a:rPr>
                          <m:t>𝑤</m:t>
                        </m:r>
                      </m:e>
                      <m:sub>
                        <m:r>
                          <a:rPr lang="en-US" sz="3600" b="0" i="1" smtClean="0">
                            <a:solidFill>
                              <a:prstClr val="black"/>
                            </a:solidFill>
                            <a:latin typeface="Cambria Math" panose="02040503050406030204" pitchFamily="18" charset="0"/>
                            <a:ea typeface="ＭＳ Ｐゴシック" charset="0"/>
                            <a:cs typeface="Calibri"/>
                          </a:rPr>
                          <m:t>𝑛</m:t>
                        </m:r>
                      </m:sub>
                    </m:sSub>
                    <m:r>
                      <a:rPr lang="en-US" sz="3600" b="0" i="1" smtClean="0">
                        <a:solidFill>
                          <a:prstClr val="black"/>
                        </a:solidFill>
                        <a:latin typeface="Cambria Math" panose="02040503050406030204" pitchFamily="18" charset="0"/>
                        <a:ea typeface="ＭＳ Ｐゴシック" charset="0"/>
                        <a:cs typeface="Calibri"/>
                      </a:rPr>
                      <m:t>)</m:t>
                    </m:r>
                    <m:r>
                      <a:rPr lang="en-US" sz="3600" b="0" i="1" smtClean="0">
                        <a:solidFill>
                          <a:prstClr val="black"/>
                        </a:solidFill>
                        <a:latin typeface="Cambria Math" panose="02040503050406030204" pitchFamily="18" charset="0"/>
                        <a:ea typeface="Cambria Math" panose="02040503050406030204" pitchFamily="18" charset="0"/>
                        <a:cs typeface="Calibri"/>
                      </a:rPr>
                      <m:t>≅</m:t>
                    </m:r>
                    <m:nary>
                      <m:naryPr>
                        <m:chr m:val="∏"/>
                        <m:supHide m:val="on"/>
                        <m:ctrlPr>
                          <a:rPr lang="en-US" sz="3600" b="0" i="1" smtClean="0">
                            <a:solidFill>
                              <a:prstClr val="black"/>
                            </a:solidFill>
                            <a:latin typeface="Cambria Math" panose="02040503050406030204" pitchFamily="18" charset="0"/>
                            <a:ea typeface="Cambria Math" panose="02040503050406030204" pitchFamily="18" charset="0"/>
                            <a:cs typeface="Calibri"/>
                          </a:rPr>
                        </m:ctrlPr>
                      </m:naryPr>
                      <m:sub>
                        <m:r>
                          <a:rPr lang="en-US" sz="3600" b="0" i="1" smtClean="0">
                            <a:solidFill>
                              <a:prstClr val="black"/>
                            </a:solidFill>
                            <a:latin typeface="Cambria Math" panose="02040503050406030204" pitchFamily="18" charset="0"/>
                            <a:ea typeface="Cambria Math" panose="02040503050406030204" pitchFamily="18" charset="0"/>
                            <a:cs typeface="Calibri"/>
                          </a:rPr>
                          <m:t>𝑖</m:t>
                        </m:r>
                      </m:sub>
                      <m:sup/>
                      <m:e>
                        <m:r>
                          <a:rPr lang="en-US" sz="3600" b="0" i="1" smtClean="0">
                            <a:solidFill>
                              <a:prstClr val="black"/>
                            </a:solidFill>
                            <a:latin typeface="Cambria Math" panose="02040503050406030204" pitchFamily="18" charset="0"/>
                            <a:ea typeface="Cambria Math" panose="02040503050406030204" pitchFamily="18" charset="0"/>
                            <a:cs typeface="Calibri"/>
                          </a:rPr>
                          <m:t>𝑃</m:t>
                        </m:r>
                        <m:r>
                          <a:rPr lang="en-US" sz="3600" b="0" i="1" smtClean="0">
                            <a:solidFill>
                              <a:prstClr val="black"/>
                            </a:solidFill>
                            <a:latin typeface="Cambria Math" panose="02040503050406030204" pitchFamily="18" charset="0"/>
                            <a:ea typeface="Cambria Math" panose="02040503050406030204" pitchFamily="18" charset="0"/>
                            <a:cs typeface="Calibri"/>
                          </a:rPr>
                          <m:t>(</m:t>
                        </m:r>
                        <m:sSub>
                          <m:sSubPr>
                            <m:ctrlPr>
                              <a:rPr lang="en-US" sz="3600" b="0" i="1" smtClean="0">
                                <a:solidFill>
                                  <a:prstClr val="black"/>
                                </a:solidFill>
                                <a:latin typeface="Cambria Math" panose="02040503050406030204" pitchFamily="18" charset="0"/>
                                <a:ea typeface="Cambria Math" panose="02040503050406030204" pitchFamily="18" charset="0"/>
                                <a:cs typeface="Calibri"/>
                              </a:rPr>
                            </m:ctrlPr>
                          </m:sSubPr>
                          <m:e>
                            <m:r>
                              <a:rPr lang="en-US" sz="3600" b="0" i="1" smtClean="0">
                                <a:solidFill>
                                  <a:prstClr val="black"/>
                                </a:solidFill>
                                <a:latin typeface="Cambria Math" panose="02040503050406030204" pitchFamily="18" charset="0"/>
                                <a:ea typeface="Cambria Math" panose="02040503050406030204" pitchFamily="18" charset="0"/>
                                <a:cs typeface="Calibri"/>
                              </a:rPr>
                              <m:t>𝑤</m:t>
                            </m:r>
                          </m:e>
                          <m:sub>
                            <m:r>
                              <a:rPr lang="en-US" sz="3600" b="0" i="1" smtClean="0">
                                <a:solidFill>
                                  <a:prstClr val="black"/>
                                </a:solidFill>
                                <a:latin typeface="Cambria Math" panose="02040503050406030204" pitchFamily="18" charset="0"/>
                                <a:ea typeface="Cambria Math" panose="02040503050406030204" pitchFamily="18" charset="0"/>
                                <a:cs typeface="Calibri"/>
                              </a:rPr>
                              <m:t>𝑖</m:t>
                            </m:r>
                            <m:r>
                              <a:rPr lang="en-US" sz="3600" b="0" i="1" smtClean="0">
                                <a:solidFill>
                                  <a:prstClr val="black"/>
                                </a:solidFill>
                                <a:latin typeface="Cambria Math" panose="02040503050406030204" pitchFamily="18" charset="0"/>
                                <a:ea typeface="Cambria Math" panose="02040503050406030204" pitchFamily="18" charset="0"/>
                                <a:cs typeface="Calibri"/>
                              </a:rPr>
                              <m:t>+1</m:t>
                            </m:r>
                          </m:sub>
                        </m:sSub>
                        <m:r>
                          <a:rPr lang="en-US" sz="3600" b="0" i="1" smtClean="0">
                            <a:solidFill>
                              <a:prstClr val="black"/>
                            </a:solidFill>
                            <a:latin typeface="Cambria Math" panose="02040503050406030204" pitchFamily="18" charset="0"/>
                            <a:ea typeface="Cambria Math" panose="02040503050406030204" pitchFamily="18" charset="0"/>
                            <a:cs typeface="Calibri"/>
                          </a:rPr>
                          <m:t>|</m:t>
                        </m:r>
                        <m:sSub>
                          <m:sSubPr>
                            <m:ctrlPr>
                              <a:rPr lang="en-US" sz="3600" b="0" i="1" smtClean="0">
                                <a:solidFill>
                                  <a:prstClr val="black"/>
                                </a:solidFill>
                                <a:latin typeface="Cambria Math" panose="02040503050406030204" pitchFamily="18" charset="0"/>
                                <a:ea typeface="Cambria Math" panose="02040503050406030204" pitchFamily="18" charset="0"/>
                                <a:cs typeface="Calibri"/>
                              </a:rPr>
                            </m:ctrlPr>
                          </m:sSubPr>
                          <m:e>
                            <m:r>
                              <a:rPr lang="en-US" sz="3600" b="0" i="1" smtClean="0">
                                <a:solidFill>
                                  <a:prstClr val="black"/>
                                </a:solidFill>
                                <a:latin typeface="Cambria Math" panose="02040503050406030204" pitchFamily="18" charset="0"/>
                                <a:ea typeface="Cambria Math" panose="02040503050406030204" pitchFamily="18" charset="0"/>
                                <a:cs typeface="Calibri"/>
                              </a:rPr>
                              <m:t>𝑤</m:t>
                            </m:r>
                          </m:e>
                          <m:sub>
                            <m:r>
                              <a:rPr lang="en-US" sz="3600" b="0" i="1" smtClean="0">
                                <a:solidFill>
                                  <a:prstClr val="black"/>
                                </a:solidFill>
                                <a:latin typeface="Cambria Math" panose="02040503050406030204" pitchFamily="18" charset="0"/>
                                <a:ea typeface="Cambria Math" panose="02040503050406030204" pitchFamily="18" charset="0"/>
                                <a:cs typeface="Calibri"/>
                              </a:rPr>
                              <m:t>𝑖</m:t>
                            </m:r>
                          </m:sub>
                        </m:sSub>
                        <m:r>
                          <a:rPr lang="en-US" sz="3600" b="0" i="1" smtClean="0">
                            <a:solidFill>
                              <a:prstClr val="black"/>
                            </a:solidFill>
                            <a:latin typeface="Cambria Math" panose="02040503050406030204" pitchFamily="18" charset="0"/>
                            <a:ea typeface="Cambria Math" panose="02040503050406030204" pitchFamily="18" charset="0"/>
                            <a:cs typeface="Calibri"/>
                          </a:rPr>
                          <m:t>)</m:t>
                        </m:r>
                      </m:e>
                    </m:nary>
                  </m:oMath>
                </a14:m>
                <a:endParaRPr lang="en-US" sz="3600" dirty="0">
                  <a:solidFill>
                    <a:prstClr val="black"/>
                  </a:solidFill>
                  <a:latin typeface="Calibri"/>
                  <a:ea typeface="ＭＳ Ｐゴシック" charset="0"/>
                  <a:cs typeface="Calibri"/>
                </a:endParaRPr>
              </a:p>
              <a:p>
                <a:pPr defTabSz="1219170" fontAlgn="base">
                  <a:spcBef>
                    <a:spcPct val="0"/>
                  </a:spcBef>
                  <a:spcAft>
                    <a:spcPct val="0"/>
                  </a:spcAft>
                  <a:defRPr/>
                </a:pPr>
                <a:endParaRPr lang="en-US" sz="3600" dirty="0">
                  <a:solidFill>
                    <a:prstClr val="black"/>
                  </a:solidFill>
                  <a:latin typeface="Calibri"/>
                  <a:ea typeface="ＭＳ Ｐゴシック" charset="0"/>
                  <a:cs typeface="Calibri"/>
                </a:endParaRPr>
              </a:p>
              <a:p>
                <a:pPr defTabSz="1219170" fontAlgn="base">
                  <a:spcBef>
                    <a:spcPct val="0"/>
                  </a:spcBef>
                  <a:spcAft>
                    <a:spcPct val="0"/>
                  </a:spcAft>
                  <a:defRPr/>
                </a:pPr>
                <a:r>
                  <a:rPr lang="en-US" sz="2667" dirty="0">
                    <a:solidFill>
                      <a:prstClr val="black"/>
                    </a:solidFill>
                    <a:latin typeface="Calibri"/>
                    <a:ea typeface="ＭＳ Ｐゴシック" charset="0"/>
                    <a:cs typeface="Calibri"/>
                  </a:rPr>
                  <a:t>Some automatically generated sentences from two different bigram models</a:t>
                </a:r>
              </a:p>
            </p:txBody>
          </p:sp>
        </mc:Choice>
        <mc:Fallback>
          <p:sp>
            <p:nvSpPr>
              <p:cNvPr id="3" name="Content Placeholder 2">
                <a:extLst>
                  <a:ext uri="{FF2B5EF4-FFF2-40B4-BE49-F238E27FC236}">
                    <a16:creationId xmlns:a16="http://schemas.microsoft.com/office/drawing/2014/main" id="{30581948-081C-EE3E-1E95-0720C3B30A7C}"/>
                  </a:ext>
                </a:extLst>
              </p:cNvPr>
              <p:cNvSpPr txBox="1">
                <a:spLocks noGrp="1" noRot="1" noChangeAspect="1" noMove="1" noResize="1" noEditPoints="1" noAdjustHandles="1" noChangeArrowheads="1" noChangeShapeType="1" noTextEdit="1"/>
              </p:cNvSpPr>
              <p:nvPr>
                <p:ph idx="1"/>
              </p:nvPr>
            </p:nvSpPr>
            <p:spPr>
              <a:xfrm>
                <a:off x="666844" y="1236394"/>
                <a:ext cx="10712356" cy="1459310"/>
              </a:xfrm>
              <a:prstGeom prst="rect">
                <a:avLst/>
              </a:prstGeom>
              <a:blipFill>
                <a:blip r:embed="rId4"/>
                <a:stretch>
                  <a:fillRect l="-1195" b="-10042"/>
                </a:stretch>
              </a:blipFill>
            </p:spPr>
            <p:txBody>
              <a:bodyPr/>
              <a:lstStyle/>
              <a:p>
                <a:r>
                  <a:rPr lang="en-US">
                    <a:noFill/>
                  </a:rPr>
                  <a:t> </a:t>
                </a:r>
              </a:p>
            </p:txBody>
          </p:sp>
        </mc:Fallback>
      </mc:AlternateContent>
    </p:spTree>
    <p:extLst>
      <p:ext uri="{BB962C8B-B14F-4D97-AF65-F5344CB8AC3E}">
        <p14:creationId xmlns:p14="http://schemas.microsoft.com/office/powerpoint/2010/main" val="4259289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fontScale="90000"/>
          </a:bodyPr>
          <a:lstStyle/>
          <a:p>
            <a:pPr eaLnBrk="1" hangingPunct="1"/>
            <a:br>
              <a:rPr sz="5867" dirty="0"/>
            </a:br>
            <a:r>
              <a:rPr lang="en-US" sz="5867" dirty="0"/>
              <a:t>N-gram Language Modeling</a:t>
            </a:r>
            <a:endParaRPr sz="5867" dirty="0"/>
          </a:p>
        </p:txBody>
      </p:sp>
      <p:sp>
        <p:nvSpPr>
          <p:cNvPr id="16386" name="Rectangle 3"/>
          <p:cNvSpPr>
            <a:spLocks noGrp="1" noChangeArrowheads="1"/>
          </p:cNvSpPr>
          <p:nvPr>
            <p:ph idx="1"/>
          </p:nvPr>
        </p:nvSpPr>
        <p:spPr/>
        <p:txBody>
          <a:bodyPr/>
          <a:lstStyle/>
          <a:p>
            <a:pPr eaLnBrk="1" hangingPunct="1"/>
            <a:endParaRPr lang="en-US" dirty="0">
              <a:solidFill>
                <a:srgbClr val="A50021"/>
              </a:solidFill>
              <a:latin typeface="Calibri" charset="0"/>
            </a:endParaRPr>
          </a:p>
          <a:p>
            <a:pPr>
              <a:spcAft>
                <a:spcPts val="800"/>
              </a:spcAft>
            </a:pPr>
            <a:r>
              <a:rPr lang="en-US" sz="4267" dirty="0">
                <a:solidFill>
                  <a:srgbClr val="A50021"/>
                </a:solidFill>
                <a:latin typeface="Calibri" charset="0"/>
              </a:rPr>
              <a:t>Estimating N-gram Probabilities</a:t>
            </a:r>
            <a:endParaRPr lang="en-US" sz="4267" dirty="0">
              <a:latin typeface="Calibri" charset="0"/>
            </a:endParaRPr>
          </a:p>
          <a:p>
            <a:pPr eaLnBrk="1" hangingPunct="1"/>
            <a:endParaRPr lang="en-US" dirty="0">
              <a:latin typeface="Calibri" charset="0"/>
            </a:endParaRPr>
          </a:p>
        </p:txBody>
      </p:sp>
      <p:sp>
        <p:nvSpPr>
          <p:cNvPr id="2" name="Text Placeholder 1">
            <a:extLst>
              <a:ext uri="{FF2B5EF4-FFF2-40B4-BE49-F238E27FC236}">
                <a16:creationId xmlns:a16="http://schemas.microsoft.com/office/drawing/2014/main" id="{6CA2ADF4-C097-A8E0-AC99-E96B7ECC1F1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27767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6CF0-71E8-CF19-55B1-77663E73E07A}"/>
              </a:ext>
            </a:extLst>
          </p:cNvPr>
          <p:cNvSpPr>
            <a:spLocks noGrp="1"/>
          </p:cNvSpPr>
          <p:nvPr>
            <p:ph type="title"/>
          </p:nvPr>
        </p:nvSpPr>
        <p:spPr/>
        <p:txBody>
          <a:bodyPr/>
          <a:lstStyle/>
          <a:p>
            <a:r>
              <a:rPr lang="en-US" dirty="0"/>
              <a:t>Unreasonable effectiveness of next word prediction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E323BE6-C837-F6F8-0C2F-091F68C2F5B7}"/>
                  </a:ext>
                </a:extLst>
              </p:cNvPr>
              <p:cNvSpPr>
                <a:spLocks noGrp="1"/>
              </p:cNvSpPr>
              <p:nvPr>
                <p:ph idx="1"/>
              </p:nvPr>
            </p:nvSpPr>
            <p:spPr/>
            <p:txBody>
              <a:bodyPr>
                <a:normAutofit/>
              </a:bodyPr>
              <a:lstStyle/>
              <a:p>
                <a:pPr marL="0" indent="0">
                  <a:buNone/>
                </a:pPr>
                <a:r>
                  <a:rPr lang="en-US" sz="3600" dirty="0">
                    <a:latin typeface="Cambria Math" panose="02040503050406030204" pitchFamily="18" charset="0"/>
                  </a:rPr>
                  <a:t>Why does learning how to complete this:</a:t>
                </a:r>
              </a:p>
              <a:p>
                <a:pPr marL="0" indent="0">
                  <a:buNone/>
                </a:pPr>
                <a:endParaRPr lang="en-US" sz="36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𝑃</m:t>
                      </m:r>
                      <m:d>
                        <m:dPr>
                          <m:endChr m:val="|"/>
                          <m:ctrlPr>
                            <a:rPr lang="en-US" sz="3600" b="0" i="1" smtClean="0">
                              <a:latin typeface="Cambria Math" panose="02040503050406030204" pitchFamily="18" charset="0"/>
                            </a:rPr>
                          </m:ctrlPr>
                        </m:dPr>
                        <m:e>
                          <m:r>
                            <a:rPr lang="en-US" sz="3600" b="0" i="1" smtClean="0">
                              <a:solidFill>
                                <a:schemeClr val="tx2">
                                  <a:lumMod val="75000"/>
                                  <a:lumOff val="25000"/>
                                </a:schemeClr>
                              </a:solidFill>
                              <a:latin typeface="Cambria Math" panose="02040503050406030204" pitchFamily="18" charset="0"/>
                            </a:rPr>
                            <m:t>?</m:t>
                          </m:r>
                        </m:e>
                      </m:d>
                      <m:r>
                        <a:rPr lang="en-US" sz="3600" b="0" i="1" smtClean="0">
                          <a:latin typeface="Cambria Math" panose="02040503050406030204" pitchFamily="18" charset="0"/>
                        </a:rPr>
                        <m:t> "</m:t>
                      </m:r>
                      <m:r>
                        <a:rPr lang="en-US" sz="3600" b="0" i="1" smtClean="0">
                          <a:latin typeface="Cambria Math" panose="02040503050406030204" pitchFamily="18" charset="0"/>
                        </a:rPr>
                        <m:t>𝑟𝑜𝑠𝑒𝑠</m:t>
                      </m:r>
                      <m:r>
                        <a:rPr lang="en-US" sz="3600" b="0" i="1" smtClean="0">
                          <a:latin typeface="Cambria Math" panose="02040503050406030204" pitchFamily="18" charset="0"/>
                        </a:rPr>
                        <m:t> </m:t>
                      </m:r>
                      <m:r>
                        <a:rPr lang="en-US" sz="3600" b="0" i="1" smtClean="0">
                          <a:latin typeface="Cambria Math" panose="02040503050406030204" pitchFamily="18" charset="0"/>
                        </a:rPr>
                        <m:t>𝑎𝑟𝑒</m:t>
                      </m:r>
                      <m:r>
                        <a:rPr lang="en-US" sz="3600" b="0" i="1" smtClean="0">
                          <a:latin typeface="Cambria Math" panose="02040503050406030204" pitchFamily="18" charset="0"/>
                        </a:rPr>
                        <m:t> </m:t>
                      </m:r>
                      <m:r>
                        <a:rPr lang="en-US" sz="3600" b="0" i="1" smtClean="0">
                          <a:solidFill>
                            <a:srgbClr val="C00000"/>
                          </a:solidFill>
                          <a:latin typeface="Cambria Math" panose="02040503050406030204" pitchFamily="18" charset="0"/>
                        </a:rPr>
                        <m:t>𝑟𝑒𝑑</m:t>
                      </m:r>
                      <m:r>
                        <a:rPr lang="en-US" sz="3600" b="0" i="1" smtClean="0">
                          <a:latin typeface="Cambria Math" panose="02040503050406030204" pitchFamily="18" charset="0"/>
                        </a:rPr>
                        <m:t>, </m:t>
                      </m:r>
                      <m:r>
                        <a:rPr lang="en-US" sz="3600" b="0" i="1" smtClean="0">
                          <a:latin typeface="Cambria Math" panose="02040503050406030204" pitchFamily="18" charset="0"/>
                        </a:rPr>
                        <m:t>𝑣𝑖𝑜𝑙𝑒𝑡𝑠</m:t>
                      </m:r>
                      <m:r>
                        <a:rPr lang="en-US" sz="3600" b="0" i="1" smtClean="0">
                          <a:latin typeface="Cambria Math" panose="02040503050406030204" pitchFamily="18" charset="0"/>
                        </a:rPr>
                        <m:t> </m:t>
                      </m:r>
                      <m:r>
                        <a:rPr lang="en-US" sz="3600" b="0" i="1" smtClean="0">
                          <a:latin typeface="Cambria Math" panose="02040503050406030204" pitchFamily="18" charset="0"/>
                        </a:rPr>
                        <m:t>𝑎𝑟𝑒</m:t>
                      </m:r>
                      <m:r>
                        <a:rPr lang="en-US" sz="3600" b="0" i="1" smtClean="0">
                          <a:latin typeface="Cambria Math" panose="02040503050406030204" pitchFamily="18" charset="0"/>
                        </a:rPr>
                        <m:t> ")</m:t>
                      </m:r>
                    </m:oMath>
                  </m:oMathPara>
                </a14:m>
                <a:endParaRPr lang="en-US" sz="3600" dirty="0"/>
              </a:p>
              <a:p>
                <a:pPr marL="0" indent="0">
                  <a:buNone/>
                </a:pPr>
                <a:endParaRPr lang="en-US" sz="3600" dirty="0"/>
              </a:p>
              <a:p>
                <a:pPr marL="0" indent="0">
                  <a:buNone/>
                </a:pPr>
                <a:r>
                  <a:rPr lang="en-US" sz="3600" dirty="0"/>
                  <a:t>Allow LLMs to </a:t>
                </a:r>
              </a:p>
            </p:txBody>
          </p:sp>
        </mc:Choice>
        <mc:Fallback>
          <p:sp>
            <p:nvSpPr>
              <p:cNvPr id="3" name="Content Placeholder 2">
                <a:extLst>
                  <a:ext uri="{FF2B5EF4-FFF2-40B4-BE49-F238E27FC236}">
                    <a16:creationId xmlns:a16="http://schemas.microsoft.com/office/drawing/2014/main" id="{DE323BE6-C837-F6F8-0C2F-091F68C2F5B7}"/>
                  </a:ext>
                </a:extLst>
              </p:cNvPr>
              <p:cNvSpPr>
                <a:spLocks noGrp="1" noRot="1" noChangeAspect="1" noMove="1" noResize="1" noEditPoints="1" noAdjustHandles="1" noChangeArrowheads="1" noChangeShapeType="1" noTextEdit="1"/>
              </p:cNvSpPr>
              <p:nvPr>
                <p:ph idx="1"/>
              </p:nvPr>
            </p:nvSpPr>
            <p:spPr>
              <a:blipFill>
                <a:blip r:embed="rId2"/>
                <a:stretch>
                  <a:fillRect l="-1797" t="-3361"/>
                </a:stretch>
              </a:blipFill>
            </p:spPr>
            <p:txBody>
              <a:bodyPr/>
              <a:lstStyle/>
              <a:p>
                <a:r>
                  <a:rPr lang="en-US">
                    <a:noFill/>
                  </a:rPr>
                  <a:t> </a:t>
                </a:r>
              </a:p>
            </p:txBody>
          </p:sp>
        </mc:Fallback>
      </mc:AlternateContent>
    </p:spTree>
    <p:extLst>
      <p:ext uri="{BB962C8B-B14F-4D97-AF65-F5344CB8AC3E}">
        <p14:creationId xmlns:p14="http://schemas.microsoft.com/office/powerpoint/2010/main" val="39708285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2"/>
          <p:cNvSpPr>
            <a:spLocks noGrp="1" noChangeArrowheads="1"/>
          </p:cNvSpPr>
          <p:nvPr>
            <p:ph type="title"/>
          </p:nvPr>
        </p:nvSpPr>
        <p:spPr/>
        <p:txBody>
          <a:bodyPr/>
          <a:lstStyle/>
          <a:p>
            <a:pPr eaLnBrk="1" hangingPunct="1"/>
            <a:r>
              <a:rPr lang="en-US"/>
              <a:t>Estimating bigram probabilities</a:t>
            </a:r>
          </a:p>
        </p:txBody>
      </p:sp>
      <p:sp>
        <p:nvSpPr>
          <p:cNvPr id="79878" name="Rectangle 3"/>
          <p:cNvSpPr>
            <a:spLocks noGrp="1" noChangeArrowheads="1"/>
          </p:cNvSpPr>
          <p:nvPr>
            <p:ph idx="1"/>
          </p:nvPr>
        </p:nvSpPr>
        <p:spPr/>
        <p:txBody>
          <a:bodyPr/>
          <a:lstStyle/>
          <a:p>
            <a:pPr eaLnBrk="1" hangingPunct="1"/>
            <a:r>
              <a:rPr lang="en-US">
                <a:latin typeface="Calibri" charset="0"/>
              </a:rPr>
              <a:t>The Maximum Likelihood Estimate</a:t>
            </a:r>
          </a:p>
        </p:txBody>
      </p:sp>
      <p:pic>
        <p:nvPicPr>
          <p:cNvPr id="3" name="Picture 2">
            <a:extLst>
              <a:ext uri="{FF2B5EF4-FFF2-40B4-BE49-F238E27FC236}">
                <a16:creationId xmlns:a16="http://schemas.microsoft.com/office/drawing/2014/main" id="{15163774-DD44-B396-EEB7-C081C285256B}"/>
              </a:ext>
            </a:extLst>
          </p:cNvPr>
          <p:cNvPicPr>
            <a:picLocks noChangeAspect="1"/>
          </p:cNvPicPr>
          <p:nvPr/>
        </p:nvPicPr>
        <p:blipFill>
          <a:blip r:embed="rId3"/>
          <a:stretch>
            <a:fillRect/>
          </a:stretch>
        </p:blipFill>
        <p:spPr>
          <a:xfrm>
            <a:off x="2206791" y="4528067"/>
            <a:ext cx="5785743" cy="1459467"/>
          </a:xfrm>
          <a:prstGeom prst="rect">
            <a:avLst/>
          </a:prstGeom>
        </p:spPr>
      </p:pic>
      <p:pic>
        <p:nvPicPr>
          <p:cNvPr id="5" name="Picture 4">
            <a:extLst>
              <a:ext uri="{FF2B5EF4-FFF2-40B4-BE49-F238E27FC236}">
                <a16:creationId xmlns:a16="http://schemas.microsoft.com/office/drawing/2014/main" id="{D32E978D-B28B-963F-9A73-9FB4D74A8139}"/>
              </a:ext>
            </a:extLst>
          </p:cNvPr>
          <p:cNvPicPr>
            <a:picLocks noChangeAspect="1"/>
          </p:cNvPicPr>
          <p:nvPr/>
        </p:nvPicPr>
        <p:blipFill>
          <a:blip r:embed="rId4"/>
          <a:stretch>
            <a:fillRect/>
          </a:stretch>
        </p:blipFill>
        <p:spPr>
          <a:xfrm>
            <a:off x="2032001" y="2452133"/>
            <a:ext cx="6515476" cy="1459467"/>
          </a:xfrm>
          <a:prstGeom prst="rect">
            <a:avLst/>
          </a:prstGeom>
        </p:spPr>
      </p:pic>
    </p:spTree>
    <p:extLst>
      <p:ext uri="{BB962C8B-B14F-4D97-AF65-F5344CB8AC3E}">
        <p14:creationId xmlns:p14="http://schemas.microsoft.com/office/powerpoint/2010/main" val="2042695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dirty="0"/>
              <a:t>An example</a:t>
            </a:r>
          </a:p>
        </p:txBody>
      </p:sp>
      <p:sp>
        <p:nvSpPr>
          <p:cNvPr id="81923" name="Rectangle 3"/>
          <p:cNvSpPr>
            <a:spLocks noGrp="1" noChangeArrowheads="1"/>
          </p:cNvSpPr>
          <p:nvPr>
            <p:ph idx="1"/>
          </p:nvPr>
        </p:nvSpPr>
        <p:spPr/>
        <p:txBody>
          <a:bodyPr/>
          <a:lstStyle/>
          <a:p>
            <a:pPr eaLnBrk="1" hangingPunct="1">
              <a:lnSpc>
                <a:spcPct val="90000"/>
              </a:lnSpc>
              <a:buNone/>
            </a:pPr>
            <a:r>
              <a:rPr lang="en-US" sz="3200" dirty="0">
                <a:latin typeface="Calibri" charset="0"/>
              </a:rPr>
              <a:t>&lt;s&gt; I am Sam &lt;/s&gt;</a:t>
            </a:r>
          </a:p>
          <a:p>
            <a:pPr eaLnBrk="1" hangingPunct="1">
              <a:lnSpc>
                <a:spcPct val="90000"/>
              </a:lnSpc>
              <a:buNone/>
            </a:pPr>
            <a:r>
              <a:rPr lang="en-US" sz="3200" dirty="0">
                <a:latin typeface="Calibri" charset="0"/>
              </a:rPr>
              <a:t>&lt;s&gt; Sam I am &lt;/s&gt;</a:t>
            </a:r>
          </a:p>
          <a:p>
            <a:pPr eaLnBrk="1" hangingPunct="1">
              <a:lnSpc>
                <a:spcPct val="90000"/>
              </a:lnSpc>
              <a:buNone/>
            </a:pPr>
            <a:r>
              <a:rPr lang="en-US" sz="3200" dirty="0">
                <a:latin typeface="Calibri" charset="0"/>
              </a:rPr>
              <a:t>&lt;s&gt; I do not like green eggs and ham &lt;/s&gt;</a:t>
            </a:r>
          </a:p>
          <a:p>
            <a:pPr marL="0" indent="0">
              <a:buNone/>
            </a:pPr>
            <a:endParaRPr lang="en-US" sz="2667" dirty="0">
              <a:latin typeface="Calibri" charset="0"/>
            </a:endParaRPr>
          </a:p>
          <a:p>
            <a:pPr eaLnBrk="1" hangingPunct="1">
              <a:lnSpc>
                <a:spcPct val="90000"/>
              </a:lnSpc>
            </a:pPr>
            <a:endParaRPr lang="en-US" sz="2667" dirty="0">
              <a:latin typeface="Calibri" charset="0"/>
            </a:endParaRPr>
          </a:p>
          <a:p>
            <a:pPr eaLnBrk="1" hangingPunct="1">
              <a:lnSpc>
                <a:spcPct val="90000"/>
              </a:lnSpc>
            </a:pPr>
            <a:endParaRPr lang="en-US" sz="2667" dirty="0">
              <a:latin typeface="Calibri" charset="0"/>
            </a:endParaRPr>
          </a:p>
          <a:p>
            <a:pPr eaLnBrk="1" hangingPunct="1">
              <a:lnSpc>
                <a:spcPct val="90000"/>
              </a:lnSpc>
            </a:pPr>
            <a:endParaRPr lang="en-US" sz="2667" dirty="0">
              <a:latin typeface="Calibri" charset="0"/>
            </a:endParaRPr>
          </a:p>
          <a:p>
            <a:pPr eaLnBrk="1" hangingPunct="1">
              <a:lnSpc>
                <a:spcPct val="90000"/>
              </a:lnSpc>
            </a:pPr>
            <a:endParaRPr lang="en-US" sz="2667" dirty="0">
              <a:latin typeface="Calibri" charset="0"/>
            </a:endParaRPr>
          </a:p>
          <a:p>
            <a:pPr eaLnBrk="1" hangingPunct="1">
              <a:lnSpc>
                <a:spcPct val="90000"/>
              </a:lnSpc>
            </a:pPr>
            <a:endParaRPr lang="en-US" sz="2667" dirty="0">
              <a:latin typeface="Calibri" charset="0"/>
            </a:endParaRPr>
          </a:p>
          <a:p>
            <a:pPr eaLnBrk="1" hangingPunct="1">
              <a:lnSpc>
                <a:spcPct val="90000"/>
              </a:lnSpc>
            </a:pPr>
            <a:endParaRPr lang="en-US" sz="2667" dirty="0">
              <a:latin typeface="Calibri" charset="0"/>
            </a:endParaRPr>
          </a:p>
        </p:txBody>
      </p:sp>
      <p:pic>
        <p:nvPicPr>
          <p:cNvPr id="6" name="Picture 7" descr="sam.tiff"/>
          <p:cNvPicPr>
            <a:picLocks noChangeAspect="1"/>
          </p:cNvPicPr>
          <p:nvPr/>
        </p:nvPicPr>
        <p:blipFill>
          <a:blip r:embed="rId3"/>
          <a:srcRect/>
          <a:stretch>
            <a:fillRect/>
          </a:stretch>
        </p:blipFill>
        <p:spPr bwMode="auto">
          <a:xfrm>
            <a:off x="304800" y="4394376"/>
            <a:ext cx="11684000" cy="1269824"/>
          </a:xfrm>
          <a:prstGeom prst="rect">
            <a:avLst/>
          </a:prstGeom>
          <a:noFill/>
          <a:ln w="9525">
            <a:noFill/>
            <a:miter lim="800000"/>
            <a:headEnd/>
            <a:tailEnd/>
          </a:ln>
        </p:spPr>
      </p:pic>
      <p:graphicFrame>
        <p:nvGraphicFramePr>
          <p:cNvPr id="8" name="Object 4"/>
          <p:cNvGraphicFramePr>
            <a:graphicFrameLocks noChangeAspect="1"/>
          </p:cNvGraphicFramePr>
          <p:nvPr/>
        </p:nvGraphicFramePr>
        <p:xfrm>
          <a:off x="6522720" y="1397001"/>
          <a:ext cx="4572000" cy="1249431"/>
        </p:xfrm>
        <a:graphic>
          <a:graphicData uri="http://schemas.openxmlformats.org/presentationml/2006/ole">
            <mc:AlternateContent xmlns:mc="http://schemas.openxmlformats.org/markup-compatibility/2006">
              <mc:Choice xmlns:v="urn:schemas-microsoft-com:vml" Requires="v">
                <p:oleObj name="Equation" r:id="rId4" imgW="1485900" imgH="406400" progId="Equation.3">
                  <p:embed/>
                </p:oleObj>
              </mc:Choice>
              <mc:Fallback>
                <p:oleObj name="Equation" r:id="rId4" imgW="1485900" imgH="406400" progId="Equation.3">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720" y="1397001"/>
                        <a:ext cx="4572000" cy="124943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6885593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dirty="0"/>
              <a:t>Dealing with scale in large n-grams</a:t>
            </a:r>
          </a:p>
        </p:txBody>
      </p:sp>
      <p:sp>
        <p:nvSpPr>
          <p:cNvPr id="122883" name="Rectangle 3"/>
          <p:cNvSpPr>
            <a:spLocks noGrp="1" noChangeArrowheads="1"/>
          </p:cNvSpPr>
          <p:nvPr>
            <p:ph idx="1"/>
          </p:nvPr>
        </p:nvSpPr>
        <p:spPr/>
        <p:txBody>
          <a:bodyPr/>
          <a:lstStyle/>
          <a:p>
            <a:pPr eaLnBrk="1" hangingPunct="1"/>
            <a:r>
              <a:rPr lang="en-US" sz="4267" dirty="0">
                <a:latin typeface="Calibri" charset="0"/>
              </a:rPr>
              <a:t>LM probabilities are stored and computed in log format, i.e. </a:t>
            </a:r>
            <a:r>
              <a:rPr lang="en-US" sz="4267" b="1" dirty="0">
                <a:latin typeface="Calibri" charset="0"/>
              </a:rPr>
              <a:t>log probabilities</a:t>
            </a:r>
          </a:p>
          <a:p>
            <a:pPr eaLnBrk="1" hangingPunct="1"/>
            <a:r>
              <a:rPr lang="en-US" sz="4267" dirty="0">
                <a:latin typeface="Calibri" charset="0"/>
              </a:rPr>
              <a:t>This avoids underflow from multiplying many small numbers</a:t>
            </a:r>
          </a:p>
        </p:txBody>
      </p:sp>
      <p:graphicFrame>
        <p:nvGraphicFramePr>
          <p:cNvPr id="2" name="Object 1"/>
          <p:cNvGraphicFramePr>
            <a:graphicFrameLocks noChangeAspect="1"/>
          </p:cNvGraphicFramePr>
          <p:nvPr/>
        </p:nvGraphicFramePr>
        <p:xfrm>
          <a:off x="1706880" y="4404387"/>
          <a:ext cx="10464800" cy="689167"/>
        </p:xfrm>
        <a:graphic>
          <a:graphicData uri="http://schemas.openxmlformats.org/presentationml/2006/ole">
            <mc:AlternateContent xmlns:mc="http://schemas.openxmlformats.org/markup-compatibility/2006">
              <mc:Choice xmlns:v="urn:schemas-microsoft-com:vml" Requires="v">
                <p:oleObj name="Equation" r:id="rId3" imgW="3276600" imgH="215900" progId="Equation.3">
                  <p:embed/>
                </p:oleObj>
              </mc:Choice>
              <mc:Fallback>
                <p:oleObj name="Equation" r:id="rId3" imgW="3276600" imgH="215900" progId="Equation.3">
                  <p:embed/>
                  <p:pic>
                    <p:nvPicPr>
                      <p:cNvPr id="2" name="Object 1"/>
                      <p:cNvPicPr/>
                      <p:nvPr/>
                    </p:nvPicPr>
                    <p:blipFill>
                      <a:blip r:embed="rId4"/>
                      <a:stretch>
                        <a:fillRect/>
                      </a:stretch>
                    </p:blipFill>
                    <p:spPr>
                      <a:xfrm>
                        <a:off x="1706880" y="4404387"/>
                        <a:ext cx="10464800" cy="689167"/>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FC8F025B-6385-6E7B-FF7B-1487D4D68245}"/>
              </a:ext>
            </a:extLst>
          </p:cNvPr>
          <p:cNvPicPr>
            <a:picLocks noChangeAspect="1"/>
          </p:cNvPicPr>
          <p:nvPr/>
        </p:nvPicPr>
        <p:blipFill>
          <a:blip r:embed="rId5"/>
          <a:stretch>
            <a:fillRect/>
          </a:stretch>
        </p:blipFill>
        <p:spPr>
          <a:xfrm>
            <a:off x="1706880" y="6166277"/>
            <a:ext cx="9448800" cy="562907"/>
          </a:xfrm>
          <a:prstGeom prst="rect">
            <a:avLst/>
          </a:prstGeom>
        </p:spPr>
      </p:pic>
      <p:sp>
        <p:nvSpPr>
          <p:cNvPr id="4" name="TextBox 3">
            <a:extLst>
              <a:ext uri="{FF2B5EF4-FFF2-40B4-BE49-F238E27FC236}">
                <a16:creationId xmlns:a16="http://schemas.microsoft.com/office/drawing/2014/main" id="{16865CF4-F779-49DA-480A-71AAA47C7A52}"/>
              </a:ext>
            </a:extLst>
          </p:cNvPr>
          <p:cNvSpPr txBox="1"/>
          <p:nvPr/>
        </p:nvSpPr>
        <p:spPr>
          <a:xfrm>
            <a:off x="1097281" y="5319178"/>
            <a:ext cx="10996921" cy="584775"/>
          </a:xfrm>
          <a:prstGeom prst="rect">
            <a:avLst/>
          </a:prstGeom>
          <a:noFill/>
        </p:spPr>
        <p:txBody>
          <a:bodyPr wrap="none" rtlCol="0">
            <a:spAutoFit/>
          </a:bodyPr>
          <a:lstStyle/>
          <a:p>
            <a:pPr defTabSz="1219170" fontAlgn="base">
              <a:spcBef>
                <a:spcPct val="0"/>
              </a:spcBef>
              <a:spcAft>
                <a:spcPct val="0"/>
              </a:spcAft>
            </a:pPr>
            <a:r>
              <a:rPr lang="en-US" sz="3200" dirty="0">
                <a:solidFill>
                  <a:srgbClr val="000000"/>
                </a:solidFill>
                <a:latin typeface="Lucida Sans" charset="0"/>
                <a:ea typeface="ＭＳ Ｐゴシック" charset="0"/>
              </a:rPr>
              <a:t>If we need probabilities we can do one exp at the end </a:t>
            </a:r>
          </a:p>
        </p:txBody>
      </p:sp>
    </p:spTree>
    <p:extLst>
      <p:ext uri="{BB962C8B-B14F-4D97-AF65-F5344CB8AC3E}">
        <p14:creationId xmlns:p14="http://schemas.microsoft.com/office/powerpoint/2010/main" val="39622700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AAA7-8234-5A09-AF94-4F18BA907B2F}"/>
              </a:ext>
            </a:extLst>
          </p:cNvPr>
          <p:cNvSpPr>
            <a:spLocks noGrp="1"/>
          </p:cNvSpPr>
          <p:nvPr>
            <p:ph type="title"/>
          </p:nvPr>
        </p:nvSpPr>
        <p:spPr/>
        <p:txBody>
          <a:bodyPr/>
          <a:lstStyle/>
          <a:p>
            <a:r>
              <a:rPr lang="en-US" dirty="0"/>
              <a:t>Sampling from a Language Model</a:t>
            </a:r>
          </a:p>
        </p:txBody>
      </p:sp>
      <p:sp>
        <p:nvSpPr>
          <p:cNvPr id="3" name="Content Placeholder 2">
            <a:extLst>
              <a:ext uri="{FF2B5EF4-FFF2-40B4-BE49-F238E27FC236}">
                <a16:creationId xmlns:a16="http://schemas.microsoft.com/office/drawing/2014/main" id="{3BBF9B5F-D82D-B8C5-AE71-F001FD25F928}"/>
              </a:ext>
            </a:extLst>
          </p:cNvPr>
          <p:cNvSpPr>
            <a:spLocks noGrp="1"/>
          </p:cNvSpPr>
          <p:nvPr>
            <p:ph idx="1"/>
          </p:nvPr>
        </p:nvSpPr>
        <p:spPr/>
        <p:txBody>
          <a:bodyPr/>
          <a:lstStyle/>
          <a:p>
            <a:r>
              <a:rPr lang="en-US" sz="2800" dirty="0">
                <a:effectLst/>
                <a:latin typeface="NimbusRomNo9L"/>
              </a:rPr>
              <a:t>Imagine all the words of the English language covering the probability space between 0 and 1, each word covering an interval proportional to its frequency.</a:t>
            </a:r>
            <a:endParaRPr lang="en-US" dirty="0"/>
          </a:p>
        </p:txBody>
      </p:sp>
      <p:pic>
        <p:nvPicPr>
          <p:cNvPr id="4" name="Content Placeholder 7">
            <a:extLst>
              <a:ext uri="{FF2B5EF4-FFF2-40B4-BE49-F238E27FC236}">
                <a16:creationId xmlns:a16="http://schemas.microsoft.com/office/drawing/2014/main" id="{D8FA6F57-A342-D9C9-584B-EAB53FDE4472}"/>
              </a:ext>
            </a:extLst>
          </p:cNvPr>
          <p:cNvPicPr>
            <a:picLocks noChangeAspect="1"/>
          </p:cNvPicPr>
          <p:nvPr/>
        </p:nvPicPr>
        <p:blipFill>
          <a:blip r:embed="rId2"/>
          <a:stretch>
            <a:fillRect/>
          </a:stretch>
        </p:blipFill>
        <p:spPr>
          <a:xfrm>
            <a:off x="1773141" y="3336052"/>
            <a:ext cx="8132859" cy="2590800"/>
          </a:xfrm>
          <a:prstGeom prst="rect">
            <a:avLst/>
          </a:prstGeom>
        </p:spPr>
      </p:pic>
    </p:spTree>
    <p:extLst>
      <p:ext uri="{BB962C8B-B14F-4D97-AF65-F5344CB8AC3E}">
        <p14:creationId xmlns:p14="http://schemas.microsoft.com/office/powerpoint/2010/main" val="333842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4A75-1682-5463-6F73-824360553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7451B-A8B4-03D2-C63C-1A86C66E0FF8}"/>
              </a:ext>
            </a:extLst>
          </p:cNvPr>
          <p:cNvSpPr>
            <a:spLocks noGrp="1"/>
          </p:cNvSpPr>
          <p:nvPr>
            <p:ph type="title"/>
          </p:nvPr>
        </p:nvSpPr>
        <p:spPr/>
        <p:txBody>
          <a:bodyPr/>
          <a:lstStyle/>
          <a:p>
            <a:r>
              <a:rPr lang="en-US" dirty="0"/>
              <a:t>Sampling from a (Unigram) Language Model</a:t>
            </a:r>
          </a:p>
        </p:txBody>
      </p:sp>
      <p:sp>
        <p:nvSpPr>
          <p:cNvPr id="3" name="Content Placeholder 2">
            <a:extLst>
              <a:ext uri="{FF2B5EF4-FFF2-40B4-BE49-F238E27FC236}">
                <a16:creationId xmlns:a16="http://schemas.microsoft.com/office/drawing/2014/main" id="{D190A74A-8CC5-425E-51D6-D31BF9205734}"/>
              </a:ext>
            </a:extLst>
          </p:cNvPr>
          <p:cNvSpPr>
            <a:spLocks noGrp="1"/>
          </p:cNvSpPr>
          <p:nvPr>
            <p:ph idx="1"/>
          </p:nvPr>
        </p:nvSpPr>
        <p:spPr/>
        <p:txBody>
          <a:bodyPr/>
          <a:lstStyle/>
          <a:p>
            <a:r>
              <a:rPr lang="en-US" sz="2800" dirty="0">
                <a:effectLst/>
                <a:latin typeface="NimbusRomNo9L"/>
              </a:rPr>
              <a:t>Sample a value from 0 to 1. </a:t>
            </a:r>
          </a:p>
          <a:p>
            <a:pPr lvl="1"/>
            <a:r>
              <a:rPr lang="en-US" dirty="0">
                <a:latin typeface="NimbusRomNo9L"/>
              </a:rPr>
              <a:t>if it’s 0.05, then we would have sampled “the”</a:t>
            </a:r>
          </a:p>
          <a:p>
            <a:pPr lvl="1"/>
            <a:r>
              <a:rPr lang="en-US" dirty="0">
                <a:latin typeface="NimbusRomNo9L"/>
              </a:rPr>
              <a:t>If it’s 0.991, then it would be “polyphonic”</a:t>
            </a:r>
          </a:p>
        </p:txBody>
      </p:sp>
      <p:pic>
        <p:nvPicPr>
          <p:cNvPr id="4" name="Content Placeholder 7">
            <a:extLst>
              <a:ext uri="{FF2B5EF4-FFF2-40B4-BE49-F238E27FC236}">
                <a16:creationId xmlns:a16="http://schemas.microsoft.com/office/drawing/2014/main" id="{3F536951-1090-006D-0BDC-9662CA5EF948}"/>
              </a:ext>
            </a:extLst>
          </p:cNvPr>
          <p:cNvPicPr>
            <a:picLocks noChangeAspect="1"/>
          </p:cNvPicPr>
          <p:nvPr/>
        </p:nvPicPr>
        <p:blipFill>
          <a:blip r:embed="rId2"/>
          <a:stretch>
            <a:fillRect/>
          </a:stretch>
        </p:blipFill>
        <p:spPr>
          <a:xfrm>
            <a:off x="1773141" y="3336052"/>
            <a:ext cx="8132859" cy="2590800"/>
          </a:xfrm>
          <a:prstGeom prst="rect">
            <a:avLst/>
          </a:prstGeom>
        </p:spPr>
      </p:pic>
    </p:spTree>
    <p:extLst>
      <p:ext uri="{BB962C8B-B14F-4D97-AF65-F5344CB8AC3E}">
        <p14:creationId xmlns:p14="http://schemas.microsoft.com/office/powerpoint/2010/main" val="5095401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626C-6016-4AFE-A3A3-82B8BA196E1C}"/>
              </a:ext>
            </a:extLst>
          </p:cNvPr>
          <p:cNvSpPr>
            <a:spLocks noGrp="1"/>
          </p:cNvSpPr>
          <p:nvPr>
            <p:ph type="title"/>
          </p:nvPr>
        </p:nvSpPr>
        <p:spPr>
          <a:xfrm>
            <a:off x="838200" y="2766218"/>
            <a:ext cx="10515600" cy="1325563"/>
          </a:xfrm>
        </p:spPr>
        <p:txBody>
          <a:bodyPr/>
          <a:lstStyle/>
          <a:p>
            <a:r>
              <a:rPr lang="en-US" dirty="0">
                <a:solidFill>
                  <a:schemeClr val="bg1"/>
                </a:solidFill>
              </a:rPr>
              <a:t>Limitations of N-gram models</a:t>
            </a:r>
          </a:p>
        </p:txBody>
      </p:sp>
    </p:spTree>
    <p:extLst>
      <p:ext uri="{BB962C8B-B14F-4D97-AF65-F5344CB8AC3E}">
        <p14:creationId xmlns:p14="http://schemas.microsoft.com/office/powerpoint/2010/main" val="8097797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dirty="0"/>
              <a:t>Problems with N-gram models</a:t>
            </a:r>
          </a:p>
        </p:txBody>
      </p:sp>
      <p:sp>
        <p:nvSpPr>
          <p:cNvPr id="2" name="Content Placeholder 1"/>
          <p:cNvSpPr>
            <a:spLocks noGrp="1"/>
          </p:cNvSpPr>
          <p:nvPr>
            <p:ph idx="1"/>
          </p:nvPr>
        </p:nvSpPr>
        <p:spPr>
          <a:xfrm>
            <a:off x="1097280" y="1295400"/>
            <a:ext cx="11094720" cy="5562600"/>
          </a:xfrm>
        </p:spPr>
        <p:txBody>
          <a:bodyPr>
            <a:normAutofit/>
          </a:bodyPr>
          <a:lstStyle/>
          <a:p>
            <a:pPr marL="467772" indent="-385224">
              <a:buFont typeface="Arial" panose="020B0604020202020204" pitchFamily="34" charset="0"/>
              <a:buChar char="•"/>
            </a:pPr>
            <a:r>
              <a:rPr lang="en-US" dirty="0"/>
              <a:t>N-grams can't handle </a:t>
            </a:r>
            <a:r>
              <a:rPr lang="en-US" b="1" dirty="0">
                <a:solidFill>
                  <a:srgbClr val="008000"/>
                </a:solidFill>
              </a:rPr>
              <a:t>long-distance dependencies</a:t>
            </a:r>
            <a:r>
              <a:rPr lang="en-US" dirty="0"/>
              <a:t>:</a:t>
            </a:r>
          </a:p>
          <a:p>
            <a:pPr marL="467772" lvl="1" indent="-385224">
              <a:spcBef>
                <a:spcPts val="1800"/>
              </a:spcBef>
              <a:buNone/>
            </a:pPr>
            <a:r>
              <a:rPr lang="en-US" sz="3733" dirty="0">
                <a:solidFill>
                  <a:srgbClr val="0200FF"/>
                </a:solidFill>
                <a:latin typeface="Calibri" panose="020F0502020204030204" pitchFamily="34" charset="0"/>
                <a:cs typeface="Calibri" panose="020F0502020204030204" pitchFamily="34" charset="0"/>
              </a:rPr>
              <a:t>“</a:t>
            </a:r>
            <a:r>
              <a:rPr lang="en-US" sz="3733" b="1" dirty="0">
                <a:solidFill>
                  <a:srgbClr val="0200FF"/>
                </a:solidFill>
                <a:latin typeface="Calibri" panose="020F0502020204030204" pitchFamily="34" charset="0"/>
                <a:cs typeface="Calibri" panose="020F0502020204030204" pitchFamily="34" charset="0"/>
              </a:rPr>
              <a:t>The soups </a:t>
            </a:r>
            <a:r>
              <a:rPr lang="en-US" sz="3733" dirty="0">
                <a:solidFill>
                  <a:srgbClr val="0200FF"/>
                </a:solidFill>
                <a:latin typeface="Calibri" panose="020F0502020204030204" pitchFamily="34" charset="0"/>
                <a:cs typeface="Calibri" panose="020F0502020204030204" pitchFamily="34" charset="0"/>
              </a:rPr>
              <a:t>that I made from that new cookbook I bought yesterday </a:t>
            </a:r>
            <a:r>
              <a:rPr lang="en-US" sz="3733" b="1" dirty="0">
                <a:solidFill>
                  <a:srgbClr val="0200FF"/>
                </a:solidFill>
                <a:latin typeface="Calibri" panose="020F0502020204030204" pitchFamily="34" charset="0"/>
                <a:cs typeface="Calibri" panose="020F0502020204030204" pitchFamily="34" charset="0"/>
              </a:rPr>
              <a:t>were</a:t>
            </a:r>
            <a:r>
              <a:rPr lang="en-US" sz="3733" dirty="0">
                <a:solidFill>
                  <a:srgbClr val="0200FF"/>
                </a:solidFill>
                <a:latin typeface="Calibri" panose="020F0502020204030204" pitchFamily="34" charset="0"/>
                <a:cs typeface="Calibri" panose="020F0502020204030204" pitchFamily="34" charset="0"/>
              </a:rPr>
              <a:t> amazingly delicious."</a:t>
            </a:r>
          </a:p>
          <a:p>
            <a:pPr marL="467772" indent="-385224">
              <a:buFont typeface="Arial" panose="020B0604020202020204" pitchFamily="34" charset="0"/>
              <a:buChar char="•"/>
            </a:pPr>
            <a:r>
              <a:rPr lang="en-US" dirty="0"/>
              <a:t>N-grams don't do well at modeling new sequences with similar meanings </a:t>
            </a:r>
          </a:p>
          <a:p>
            <a:pPr marL="0" indent="0">
              <a:buNone/>
            </a:pPr>
            <a:r>
              <a:rPr lang="en-US" sz="4133" dirty="0"/>
              <a:t>The solution:  </a:t>
            </a:r>
            <a:r>
              <a:rPr lang="en-US" sz="4133" b="1" dirty="0"/>
              <a:t>Large language models</a:t>
            </a:r>
          </a:p>
          <a:p>
            <a:pPr marL="467772" indent="372524">
              <a:buFont typeface="Arial" panose="020B0604020202020204" pitchFamily="34" charset="0"/>
              <a:buChar char="•"/>
            </a:pPr>
            <a:r>
              <a:rPr lang="en-US" sz="3467" dirty="0"/>
              <a:t>Can handle much longer contexts </a:t>
            </a:r>
          </a:p>
          <a:p>
            <a:pPr marL="467772" indent="372524">
              <a:buFont typeface="Arial" panose="020B0604020202020204" pitchFamily="34" charset="0"/>
              <a:buChar char="•"/>
            </a:pPr>
            <a:r>
              <a:rPr lang="en-US" sz="3467" dirty="0"/>
              <a:t>By using embedding spaces, can model synonymy better, and generate better novel strings</a:t>
            </a:r>
          </a:p>
        </p:txBody>
      </p:sp>
    </p:spTree>
    <p:extLst>
      <p:ext uri="{BB962C8B-B14F-4D97-AF65-F5344CB8AC3E}">
        <p14:creationId xmlns:p14="http://schemas.microsoft.com/office/powerpoint/2010/main" val="1771681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dirty="0"/>
              <a:t>Why N-gram models?</a:t>
            </a:r>
          </a:p>
        </p:txBody>
      </p:sp>
      <p:sp>
        <p:nvSpPr>
          <p:cNvPr id="2" name="Content Placeholder 1"/>
          <p:cNvSpPr>
            <a:spLocks noGrp="1"/>
          </p:cNvSpPr>
          <p:nvPr>
            <p:ph idx="1"/>
          </p:nvPr>
        </p:nvSpPr>
        <p:spPr/>
        <p:txBody>
          <a:bodyPr>
            <a:normAutofit/>
          </a:bodyPr>
          <a:lstStyle/>
          <a:p>
            <a:pPr marL="0" indent="0">
              <a:buNone/>
            </a:pPr>
            <a:r>
              <a:rPr lang="en-US" dirty="0"/>
              <a:t>A nice clear paradigm that lets us introduce many of the important issues for </a:t>
            </a:r>
            <a:r>
              <a:rPr lang="en-US" b="1" dirty="0"/>
              <a:t>large language models</a:t>
            </a:r>
            <a:endParaRPr lang="en-US" dirty="0"/>
          </a:p>
          <a:p>
            <a:pPr marL="154513" indent="529153">
              <a:buFont typeface="Arial" panose="020B0604020202020204" pitchFamily="34" charset="0"/>
              <a:buChar char="•"/>
            </a:pPr>
            <a:r>
              <a:rPr lang="en-US" b="1" dirty="0"/>
              <a:t>training</a:t>
            </a:r>
            <a:r>
              <a:rPr lang="en-US" dirty="0"/>
              <a:t> and </a:t>
            </a:r>
            <a:r>
              <a:rPr lang="en-US" b="1" dirty="0"/>
              <a:t>test</a:t>
            </a:r>
            <a:r>
              <a:rPr lang="en-US" dirty="0"/>
              <a:t> sets</a:t>
            </a:r>
          </a:p>
          <a:p>
            <a:pPr marL="154513" indent="529153">
              <a:buFont typeface="Arial" panose="020B0604020202020204" pitchFamily="34" charset="0"/>
              <a:buChar char="•"/>
            </a:pPr>
            <a:r>
              <a:rPr lang="en-US" dirty="0"/>
              <a:t>the </a:t>
            </a:r>
            <a:r>
              <a:rPr lang="en-US" b="1" dirty="0"/>
              <a:t>perplexity</a:t>
            </a:r>
            <a:r>
              <a:rPr lang="en-US" dirty="0"/>
              <a:t> metric</a:t>
            </a:r>
          </a:p>
          <a:p>
            <a:pPr marL="154513" indent="529153">
              <a:buFont typeface="Arial" panose="020B0604020202020204" pitchFamily="34" charset="0"/>
              <a:buChar char="•"/>
            </a:pPr>
            <a:r>
              <a:rPr lang="en-US" b="1" dirty="0"/>
              <a:t>sampling</a:t>
            </a:r>
            <a:r>
              <a:rPr lang="en-US" dirty="0"/>
              <a:t> to generate sentences</a:t>
            </a:r>
          </a:p>
          <a:p>
            <a:pPr marL="154513" indent="529153">
              <a:buFont typeface="Arial" panose="020B0604020202020204" pitchFamily="34" charset="0"/>
              <a:buChar char="•"/>
            </a:pPr>
            <a:r>
              <a:rPr lang="en-US" dirty="0"/>
              <a:t>ideas like </a:t>
            </a:r>
            <a:r>
              <a:rPr lang="en-US" b="1" dirty="0"/>
              <a:t>interpolation</a:t>
            </a:r>
            <a:r>
              <a:rPr lang="en-US" dirty="0"/>
              <a:t> and </a:t>
            </a:r>
            <a:r>
              <a:rPr lang="en-US" b="1" dirty="0"/>
              <a:t>backoff</a:t>
            </a:r>
          </a:p>
        </p:txBody>
      </p:sp>
    </p:spTree>
    <p:extLst>
      <p:ext uri="{BB962C8B-B14F-4D97-AF65-F5344CB8AC3E}">
        <p14:creationId xmlns:p14="http://schemas.microsoft.com/office/powerpoint/2010/main" val="2110908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9999-1E48-C8AB-5867-47FD50F2D12D}"/>
              </a:ext>
            </a:extLst>
          </p:cNvPr>
          <p:cNvSpPr>
            <a:spLocks noGrp="1"/>
          </p:cNvSpPr>
          <p:nvPr>
            <p:ph type="title"/>
          </p:nvPr>
        </p:nvSpPr>
        <p:spPr/>
        <p:txBody>
          <a:bodyPr/>
          <a:lstStyle/>
          <a:p>
            <a:r>
              <a:rPr lang="en-US" dirty="0"/>
              <a:t>Beyond Counting: The Need for Learning</a:t>
            </a:r>
          </a:p>
        </p:txBody>
      </p:sp>
      <p:sp>
        <p:nvSpPr>
          <p:cNvPr id="7" name="Rectangle 4">
            <a:extLst>
              <a:ext uri="{FF2B5EF4-FFF2-40B4-BE49-F238E27FC236}">
                <a16:creationId xmlns:a16="http://schemas.microsoft.com/office/drawing/2014/main" id="{64B352F0-5918-3B68-49F0-25D524F139B4}"/>
              </a:ext>
            </a:extLst>
          </p:cNvPr>
          <p:cNvSpPr>
            <a:spLocks noGrp="1" noChangeArrowheads="1"/>
          </p:cNvSpPr>
          <p:nvPr>
            <p:ph idx="1"/>
          </p:nvPr>
        </p:nvSpPr>
        <p:spPr bwMode="auto">
          <a:xfrm>
            <a:off x="838200" y="1492915"/>
            <a:ext cx="9723111"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rPr>
              <a:t>The Sparsity Problem:</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Most possible word sequences never occur in training </a:t>
            </a:r>
          </a:p>
          <a:p>
            <a:pPr lvl="2"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Example: "The purple elephant danced gracefully" might be valid but unseen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Even with massive corpora, we can't see everything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rPr>
              <a:t>The Storage Challenge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Storing all observed n-grams becomes impractical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Higher values of n exponentially increase storage needs</a:t>
            </a:r>
          </a:p>
          <a:p>
            <a:pPr marL="457200" lvl="1" indent="0" eaLnBrk="0" fontAlgn="base" hangingPunct="0">
              <a:lnSpc>
                <a:spcPct val="100000"/>
              </a:lnSpc>
              <a:spcBef>
                <a:spcPct val="0"/>
              </a:spcBef>
              <a:spcAft>
                <a:spcPct val="0"/>
              </a:spcAft>
              <a:buNone/>
            </a:pPr>
            <a:endParaRPr lang="en-US" altLang="en-US" dirty="0"/>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rPr>
              <a:t>The Pattern Recognition Gap</a:t>
            </a:r>
          </a:p>
          <a:p>
            <a:pPr lvl="1"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rPr>
              <a:t>N-grams miss abstract patterns in language </a:t>
            </a:r>
          </a:p>
          <a:p>
            <a:pPr lvl="1"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rPr>
              <a:t>Can't recognize similar syntactic structures </a:t>
            </a:r>
          </a:p>
          <a:p>
            <a:pPr lvl="1"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rPr>
              <a:t>No way to learn general rules</a:t>
            </a:r>
          </a:p>
        </p:txBody>
      </p:sp>
    </p:spTree>
    <p:extLst>
      <p:ext uri="{BB962C8B-B14F-4D97-AF65-F5344CB8AC3E}">
        <p14:creationId xmlns:p14="http://schemas.microsoft.com/office/powerpoint/2010/main" val="3403163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483CF-4ACA-0606-55BF-CDB46FD74871}"/>
              </a:ext>
            </a:extLst>
          </p:cNvPr>
          <p:cNvSpPr>
            <a:spLocks noGrp="1"/>
          </p:cNvSpPr>
          <p:nvPr>
            <p:ph type="title"/>
          </p:nvPr>
        </p:nvSpPr>
        <p:spPr/>
        <p:txBody>
          <a:bodyPr/>
          <a:lstStyle/>
          <a:p>
            <a:r>
              <a:rPr lang="en-US" dirty="0"/>
              <a:t>Enter Machine Learning</a:t>
            </a:r>
          </a:p>
        </p:txBody>
      </p:sp>
      <p:sp>
        <p:nvSpPr>
          <p:cNvPr id="4" name="Rectangle 1">
            <a:extLst>
              <a:ext uri="{FF2B5EF4-FFF2-40B4-BE49-F238E27FC236}">
                <a16:creationId xmlns:a16="http://schemas.microsoft.com/office/drawing/2014/main" id="{1A2B9AEC-3024-3529-B1D2-F7CF10B158E5}"/>
              </a:ext>
            </a:extLst>
          </p:cNvPr>
          <p:cNvSpPr>
            <a:spLocks noGrp="1" noChangeArrowheads="1"/>
          </p:cNvSpPr>
          <p:nvPr>
            <p:ph idx="1"/>
          </p:nvPr>
        </p:nvSpPr>
        <p:spPr bwMode="auto">
          <a:xfrm>
            <a:off x="838200" y="1985356"/>
            <a:ext cx="746011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rPr>
              <a:t>From Memorization to Generalization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Instead of storing counts, learn patterns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Transform discrete counts into continuous spaces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Allow interpolation between seen examples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rPr>
              <a:t>The Power of Features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Break down context into meaningful attributes </a:t>
            </a:r>
            <a:endParaRPr lang="en-US" altLang="en-US" dirty="0"/>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Learn weights for different types of evidence </a:t>
            </a:r>
            <a:endParaRPr lang="en-US" altLang="en-US" dirty="0"/>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Combine evidence probabilistically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67501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9B5B1266-8054-6DEB-E4EC-B07922391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01" y="1608998"/>
            <a:ext cx="9193213" cy="61449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15D1CD-85B8-BEB9-94E5-367F12AA424C}"/>
              </a:ext>
            </a:extLst>
          </p:cNvPr>
          <p:cNvSpPr>
            <a:spLocks noGrp="1"/>
          </p:cNvSpPr>
          <p:nvPr>
            <p:ph type="title"/>
          </p:nvPr>
        </p:nvSpPr>
        <p:spPr/>
        <p:txBody>
          <a:bodyPr/>
          <a:lstStyle/>
          <a:p>
            <a:r>
              <a:rPr lang="en-US"/>
              <a:t>LLM Benchmarks</a:t>
            </a:r>
            <a:endParaRPr lang="en-US" dirty="0"/>
          </a:p>
        </p:txBody>
      </p:sp>
    </p:spTree>
    <p:extLst>
      <p:ext uri="{BB962C8B-B14F-4D97-AF65-F5344CB8AC3E}">
        <p14:creationId xmlns:p14="http://schemas.microsoft.com/office/powerpoint/2010/main" val="2925624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8B28-7F3D-8518-8020-AA6E0BCD2D07}"/>
              </a:ext>
            </a:extLst>
          </p:cNvPr>
          <p:cNvSpPr>
            <a:spLocks noGrp="1"/>
          </p:cNvSpPr>
          <p:nvPr>
            <p:ph type="title"/>
          </p:nvPr>
        </p:nvSpPr>
        <p:spPr/>
        <p:txBody>
          <a:bodyPr/>
          <a:lstStyle/>
          <a:p>
            <a:r>
              <a:rPr lang="en-US" dirty="0"/>
              <a:t>Logistic Regression</a:t>
            </a:r>
          </a:p>
        </p:txBody>
      </p:sp>
      <p:sp>
        <p:nvSpPr>
          <p:cNvPr id="4" name="Rectangle 1">
            <a:extLst>
              <a:ext uri="{FF2B5EF4-FFF2-40B4-BE49-F238E27FC236}">
                <a16:creationId xmlns:a16="http://schemas.microsoft.com/office/drawing/2014/main" id="{3E1E849D-B14C-48CA-1F5D-908443235529}"/>
              </a:ext>
            </a:extLst>
          </p:cNvPr>
          <p:cNvSpPr>
            <a:spLocks noGrp="1" noChangeArrowheads="1"/>
          </p:cNvSpPr>
          <p:nvPr>
            <p:ph idx="1"/>
          </p:nvPr>
        </p:nvSpPr>
        <p:spPr bwMode="auto">
          <a:xfrm>
            <a:off x="838200" y="1585247"/>
            <a:ext cx="10438435"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rPr>
              <a:t>The Perfect Bridge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Simple yet powerful mathematical foundation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Natural fit for probability estimation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Clear connection to neural approaches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rPr>
              <a:t>Key Advantages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Handles sparse data gracefully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Efficiently learns feature weights </a:t>
            </a:r>
          </a:p>
          <a:p>
            <a:pPr lvl="1"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Provides interpretable results</a:t>
            </a:r>
          </a:p>
          <a:p>
            <a:pPr lvl="1" eaLnBrk="0" fontAlgn="base" hangingPunct="0">
              <a:lnSpc>
                <a:spcPct val="100000"/>
              </a:lnSpc>
              <a:spcBef>
                <a:spcPct val="0"/>
              </a:spcBef>
              <a:spcAft>
                <a:spcPct val="0"/>
              </a:spcAft>
            </a:pPr>
            <a:endParaRPr lang="en-US" altLang="en-US" dirty="0"/>
          </a:p>
          <a:p>
            <a:pPr marL="0" indent="0" eaLnBrk="0" fontAlgn="base" hangingPunct="0">
              <a:lnSpc>
                <a:spcPct val="100000"/>
              </a:lnSpc>
              <a:spcBef>
                <a:spcPct val="0"/>
              </a:spcBef>
              <a:spcAft>
                <a:spcPct val="0"/>
              </a:spcAft>
              <a:buNone/>
            </a:pPr>
            <a:r>
              <a:rPr lang="en-US" altLang="en-US" dirty="0"/>
              <a:t>We’ll use logistic regression as a jumping off point for other models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2295036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5D18-876C-5FC9-8737-528A1C73C030}"/>
              </a:ext>
            </a:extLst>
          </p:cNvPr>
          <p:cNvSpPr>
            <a:spLocks noGrp="1"/>
          </p:cNvSpPr>
          <p:nvPr>
            <p:ph type="title"/>
          </p:nvPr>
        </p:nvSpPr>
        <p:spPr/>
        <p:txBody>
          <a:bodyPr/>
          <a:lstStyle/>
          <a:p>
            <a:r>
              <a:rPr lang="en-US" dirty="0"/>
              <a:t>Next Word Prediction Using Logistic Regression</a:t>
            </a:r>
          </a:p>
        </p:txBody>
      </p:sp>
      <p:sp>
        <p:nvSpPr>
          <p:cNvPr id="3" name="Content Placeholder 2">
            <a:extLst>
              <a:ext uri="{FF2B5EF4-FFF2-40B4-BE49-F238E27FC236}">
                <a16:creationId xmlns:a16="http://schemas.microsoft.com/office/drawing/2014/main" id="{FB567014-3F36-F18F-C413-E0C16D8E3B86}"/>
              </a:ext>
            </a:extLst>
          </p:cNvPr>
          <p:cNvSpPr>
            <a:spLocks noGrp="1"/>
          </p:cNvSpPr>
          <p:nvPr>
            <p:ph idx="1"/>
          </p:nvPr>
        </p:nvSpPr>
        <p:spPr/>
        <p:txBody>
          <a:bodyPr/>
          <a:lstStyle/>
          <a:p>
            <a:r>
              <a:rPr lang="en-US" dirty="0"/>
              <a:t>We want to estimate the probability that the word after “United” is “States”.</a:t>
            </a:r>
          </a:p>
        </p:txBody>
      </p:sp>
    </p:spTree>
    <p:extLst>
      <p:ext uri="{BB962C8B-B14F-4D97-AF65-F5344CB8AC3E}">
        <p14:creationId xmlns:p14="http://schemas.microsoft.com/office/powerpoint/2010/main" val="34279082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1859F-C367-F837-2AE9-9D2B544AD443}"/>
              </a:ext>
            </a:extLst>
          </p:cNvPr>
          <p:cNvSpPr>
            <a:spLocks noGrp="1"/>
          </p:cNvSpPr>
          <p:nvPr>
            <p:ph type="title"/>
          </p:nvPr>
        </p:nvSpPr>
        <p:spPr>
          <a:xfrm>
            <a:off x="838200" y="365125"/>
            <a:ext cx="6717145" cy="1325563"/>
          </a:xfrm>
        </p:spPr>
        <p:txBody>
          <a:bodyPr/>
          <a:lstStyle/>
          <a:p>
            <a:r>
              <a:rPr lang="en-US" dirty="0"/>
              <a:t>Toy Example</a:t>
            </a:r>
          </a:p>
        </p:txBody>
      </p:sp>
      <p:graphicFrame>
        <p:nvGraphicFramePr>
          <p:cNvPr id="5" name="Content Placeholder 4">
            <a:extLst>
              <a:ext uri="{FF2B5EF4-FFF2-40B4-BE49-F238E27FC236}">
                <a16:creationId xmlns:a16="http://schemas.microsoft.com/office/drawing/2014/main" id="{DD9842F0-1A8A-866A-7F93-FC1642B1D2BA}"/>
              </a:ext>
            </a:extLst>
          </p:cNvPr>
          <p:cNvGraphicFramePr>
            <a:graphicFrameLocks noGrp="1"/>
          </p:cNvGraphicFramePr>
          <p:nvPr>
            <p:ph idx="1"/>
            <p:extLst>
              <p:ext uri="{D42A27DB-BD31-4B8C-83A1-F6EECF244321}">
                <p14:modId xmlns:p14="http://schemas.microsoft.com/office/powerpoint/2010/main" val="3113051149"/>
              </p:ext>
            </p:extLst>
          </p:nvPr>
        </p:nvGraphicFramePr>
        <p:xfrm>
          <a:off x="8312727" y="406400"/>
          <a:ext cx="3271980" cy="5780125"/>
        </p:xfrm>
        <a:graphic>
          <a:graphicData uri="http://schemas.openxmlformats.org/drawingml/2006/table">
            <a:tbl>
              <a:tblPr firstRow="1" bandRow="1">
                <a:tableStyleId>{5C22544A-7EE6-4342-B048-85BDC9FD1C3A}</a:tableStyleId>
              </a:tblPr>
              <a:tblGrid>
                <a:gridCol w="1090660">
                  <a:extLst>
                    <a:ext uri="{9D8B030D-6E8A-4147-A177-3AD203B41FA5}">
                      <a16:colId xmlns:a16="http://schemas.microsoft.com/office/drawing/2014/main" val="1205576923"/>
                    </a:ext>
                  </a:extLst>
                </a:gridCol>
                <a:gridCol w="1090660">
                  <a:extLst>
                    <a:ext uri="{9D8B030D-6E8A-4147-A177-3AD203B41FA5}">
                      <a16:colId xmlns:a16="http://schemas.microsoft.com/office/drawing/2014/main" val="1597813564"/>
                    </a:ext>
                  </a:extLst>
                </a:gridCol>
                <a:gridCol w="1090660">
                  <a:extLst>
                    <a:ext uri="{9D8B030D-6E8A-4147-A177-3AD203B41FA5}">
                      <a16:colId xmlns:a16="http://schemas.microsoft.com/office/drawing/2014/main" val="2255882660"/>
                    </a:ext>
                  </a:extLst>
                </a:gridCol>
              </a:tblGrid>
              <a:tr h="444625">
                <a:tc>
                  <a:txBody>
                    <a:bodyPr/>
                    <a:lstStyle/>
                    <a:p>
                      <a:r>
                        <a:rPr lang="en-US" dirty="0"/>
                        <a:t>states</a:t>
                      </a:r>
                    </a:p>
                  </a:txBody>
                  <a:tcPr/>
                </a:tc>
                <a:tc>
                  <a:txBody>
                    <a:bodyPr/>
                    <a:lstStyle/>
                    <a:p>
                      <a:r>
                        <a:rPr lang="en-US" dirty="0"/>
                        <a:t>united</a:t>
                      </a:r>
                    </a:p>
                  </a:txBody>
                  <a:tcPr/>
                </a:tc>
                <a:tc>
                  <a:txBody>
                    <a:bodyPr/>
                    <a:lstStyle/>
                    <a:p>
                      <a:r>
                        <a:rPr lang="en-US" dirty="0"/>
                        <a:t>fifty</a:t>
                      </a:r>
                    </a:p>
                  </a:txBody>
                  <a:tcPr/>
                </a:tc>
                <a:extLst>
                  <a:ext uri="{0D108BD9-81ED-4DB2-BD59-A6C34878D82A}">
                    <a16:rowId xmlns:a16="http://schemas.microsoft.com/office/drawing/2014/main" val="1845719362"/>
                  </a:ext>
                </a:extLst>
              </a:tr>
              <a:tr h="444625">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3708920058"/>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457747812"/>
                  </a:ext>
                </a:extLst>
              </a:tr>
              <a:tr h="444625">
                <a:tc>
                  <a:txBody>
                    <a:bodyPr/>
                    <a:lstStyle/>
                    <a:p>
                      <a:r>
                        <a:rPr lang="en-US" dirty="0"/>
                        <a:t>1</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4290141832"/>
                  </a:ext>
                </a:extLst>
              </a:tr>
              <a:tr h="444625">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34045425"/>
                  </a:ext>
                </a:extLst>
              </a:tr>
              <a:tr h="444625">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727267544"/>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620478616"/>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760755422"/>
                  </a:ext>
                </a:extLst>
              </a:tr>
              <a:tr h="444625">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702647853"/>
                  </a:ext>
                </a:extLst>
              </a:tr>
              <a:tr h="444625">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684621618"/>
                  </a:ext>
                </a:extLst>
              </a:tr>
              <a:tr h="444625">
                <a:tc>
                  <a:txBody>
                    <a:bodyPr/>
                    <a:lstStyle/>
                    <a:p>
                      <a:r>
                        <a:rPr lang="en-US" dirty="0"/>
                        <a:t>1</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3862790218"/>
                  </a:ext>
                </a:extLst>
              </a:tr>
              <a:tr h="444625">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1803888"/>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667511722"/>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4734E28-A384-B570-6679-9FFE0F86EFF3}"/>
                  </a:ext>
                </a:extLst>
              </p:cNvPr>
              <p:cNvSpPr txBox="1"/>
              <p:nvPr/>
            </p:nvSpPr>
            <p:spPr>
              <a:xfrm>
                <a:off x="729672" y="1524000"/>
                <a:ext cx="7342909" cy="313419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If we use a bigram language model, then</a:t>
                </a:r>
              </a:p>
              <a:p>
                <a:endParaRPr lang="en-US" sz="2400"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panose="02040503050406030204" pitchFamily="18" charset="0"/>
                        </a:rPr>
                        <m:t>𝑃</m:t>
                      </m:r>
                      <m:d>
                        <m:dPr>
                          <m:ctrlPr>
                            <a:rPr lang="en-US" sz="2400" b="0" i="1" smtClean="0">
                              <a:latin typeface="Cambria Math" panose="02040503050406030204" pitchFamily="18" charset="0"/>
                              <a:ea typeface="Cambria" panose="02040503050406030204" pitchFamily="18" charset="0"/>
                            </a:rPr>
                          </m:ctrlPr>
                        </m:dPr>
                        <m:e>
                          <m:r>
                            <a:rPr lang="en-US" sz="2400" b="0" i="1" smtClean="0">
                              <a:latin typeface="Cambria Math" panose="02040503050406030204" pitchFamily="18" charset="0"/>
                              <a:ea typeface="Cambria" panose="02040503050406030204" pitchFamily="18" charset="0"/>
                            </a:rPr>
                            <m:t>𝑠𝑡𝑎𝑡𝑒𝑠</m:t>
                          </m:r>
                        </m:e>
                        <m:e>
                          <m:r>
                            <a:rPr lang="en-US" sz="2400" b="0" i="1" smtClean="0">
                              <a:latin typeface="Cambria Math" panose="02040503050406030204" pitchFamily="18" charset="0"/>
                              <a:ea typeface="Cambria" panose="02040503050406030204" pitchFamily="18" charset="0"/>
                            </a:rPr>
                            <m:t>𝑢𝑛𝑖𝑡𝑒𝑑</m:t>
                          </m:r>
                        </m:e>
                      </m:d>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r>
                            <a:rPr lang="en-US" sz="2400" b="0" i="1" smtClean="0">
                              <a:latin typeface="Cambria Math" panose="02040503050406030204" pitchFamily="18" charset="0"/>
                              <a:ea typeface="Cambria" panose="02040503050406030204" pitchFamily="18" charset="0"/>
                            </a:rPr>
                            <m:t>𝑐𝑜𝑢𝑛𝑡</m:t>
                          </m:r>
                          <m:d>
                            <m:dPr>
                              <m:ctrlPr>
                                <a:rPr lang="en-US" sz="2400" b="0" i="1" smtClean="0">
                                  <a:latin typeface="Cambria Math" panose="02040503050406030204" pitchFamily="18" charset="0"/>
                                  <a:ea typeface="Cambria" panose="02040503050406030204" pitchFamily="18" charset="0"/>
                                </a:rPr>
                              </m:ctrlPr>
                            </m:dPr>
                            <m:e>
                              <m:r>
                                <a:rPr lang="en-US" sz="2400" b="0" i="1" smtClean="0">
                                  <a:latin typeface="Cambria Math" panose="02040503050406030204" pitchFamily="18" charset="0"/>
                                  <a:ea typeface="Cambria" panose="02040503050406030204" pitchFamily="18" charset="0"/>
                                </a:rPr>
                                <m:t>𝑢𝑛𝑖𝑡𝑒𝑑</m:t>
                              </m:r>
                              <m:r>
                                <a:rPr lang="en-US" sz="2400" b="0" i="1" smtClean="0">
                                  <a:latin typeface="Cambria Math" panose="02040503050406030204" pitchFamily="18" charset="0"/>
                                  <a:ea typeface="Cambria" panose="02040503050406030204" pitchFamily="18" charset="0"/>
                                </a:rPr>
                                <m:t> </m:t>
                              </m:r>
                              <m:r>
                                <a:rPr lang="en-US" sz="2400" b="0" i="1" smtClean="0">
                                  <a:latin typeface="Cambria Math" panose="02040503050406030204" pitchFamily="18" charset="0"/>
                                  <a:ea typeface="Cambria" panose="02040503050406030204" pitchFamily="18" charset="0"/>
                                </a:rPr>
                                <m:t>𝑠𝑡𝑎𝑡𝑒𝑠</m:t>
                              </m:r>
                            </m:e>
                          </m:d>
                        </m:num>
                        <m:den>
                          <m:r>
                            <a:rPr lang="en-US" sz="2400" b="0" i="1" smtClean="0">
                              <a:latin typeface="Cambria Math" panose="02040503050406030204" pitchFamily="18" charset="0"/>
                              <a:ea typeface="Cambria" panose="02040503050406030204" pitchFamily="18" charset="0"/>
                            </a:rPr>
                            <m:t>𝑐𝑜𝑢𝑛𝑡</m:t>
                          </m:r>
                          <m:r>
                            <a:rPr lang="en-US" sz="2400" b="0" i="1" smtClean="0">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𝑢𝑛𝑖𝑡𝑒𝑑</m:t>
                          </m:r>
                          <m:r>
                            <a:rPr lang="en-US" sz="2400" b="0" i="1" smtClean="0">
                              <a:latin typeface="Cambria Math" panose="02040503050406030204" pitchFamily="18" charset="0"/>
                              <a:ea typeface="Cambria" panose="02040503050406030204" pitchFamily="18" charset="0"/>
                            </a:rPr>
                            <m:t>)</m:t>
                          </m:r>
                        </m:den>
                      </m:f>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r>
                            <a:rPr lang="en-US" sz="2400" b="0" i="1" smtClean="0">
                              <a:latin typeface="Cambria Math" panose="02040503050406030204" pitchFamily="18" charset="0"/>
                              <a:ea typeface="Cambria" panose="02040503050406030204" pitchFamily="18" charset="0"/>
                            </a:rPr>
                            <m:t>2</m:t>
                          </m:r>
                        </m:num>
                        <m:den>
                          <m:r>
                            <a:rPr lang="en-US" sz="2400" b="0" i="1" smtClean="0">
                              <a:latin typeface="Cambria Math" panose="02040503050406030204" pitchFamily="18" charset="0"/>
                              <a:ea typeface="Cambria" panose="02040503050406030204" pitchFamily="18" charset="0"/>
                            </a:rPr>
                            <m:t>5</m:t>
                          </m:r>
                        </m:den>
                      </m:f>
                      <m:r>
                        <a:rPr lang="en-US" sz="2400" b="0" i="1" smtClean="0">
                          <a:latin typeface="Cambria Math" panose="02040503050406030204" pitchFamily="18" charset="0"/>
                          <a:ea typeface="Cambria" panose="02040503050406030204" pitchFamily="18" charset="0"/>
                        </a:rPr>
                        <m:t>=0.4</m:t>
                      </m:r>
                    </m:oMath>
                  </m:oMathPara>
                </a14:m>
                <a:endParaRPr lang="en-US" sz="2400" b="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panose="02040503050406030204" pitchFamily="18" charset="0"/>
                        </a:rPr>
                        <m:t>𝑃</m:t>
                      </m:r>
                      <m:d>
                        <m:dPr>
                          <m:ctrlPr>
                            <a:rPr lang="en-US" sz="2400" b="0" i="1" smtClean="0">
                              <a:latin typeface="Cambria Math" panose="02040503050406030204" pitchFamily="18" charset="0"/>
                              <a:ea typeface="Cambria" panose="02040503050406030204" pitchFamily="18" charset="0"/>
                            </a:rPr>
                          </m:ctrlPr>
                        </m:dPr>
                        <m:e>
                          <m:r>
                            <a:rPr lang="en-US" sz="2400" b="0" i="1" smtClean="0">
                              <a:latin typeface="Cambria Math" panose="02040503050406030204" pitchFamily="18" charset="0"/>
                              <a:ea typeface="Cambria" panose="02040503050406030204" pitchFamily="18" charset="0"/>
                            </a:rPr>
                            <m:t>𝑠𝑡𝑎𝑡𝑒𝑠</m:t>
                          </m:r>
                        </m:e>
                        <m:e>
                          <m:r>
                            <a:rPr lang="en-US" sz="2400" b="0" i="1" smtClean="0">
                              <a:latin typeface="Cambria Math" panose="02040503050406030204" pitchFamily="18" charset="0"/>
                              <a:ea typeface="Cambria" panose="02040503050406030204" pitchFamily="18" charset="0"/>
                            </a:rPr>
                            <m:t>𝑓𝑖𝑓𝑡𝑦</m:t>
                          </m:r>
                        </m:e>
                      </m:d>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r>
                            <a:rPr lang="en-US" sz="2400" b="0" i="1" smtClean="0">
                              <a:latin typeface="Cambria Math" panose="02040503050406030204" pitchFamily="18" charset="0"/>
                              <a:ea typeface="Cambria" panose="02040503050406030204" pitchFamily="18" charset="0"/>
                            </a:rPr>
                            <m:t>𝑐𝑜𝑢𝑛𝑡</m:t>
                          </m:r>
                          <m:d>
                            <m:dPr>
                              <m:ctrlPr>
                                <a:rPr lang="en-US" sz="2400" b="0" i="1" smtClean="0">
                                  <a:latin typeface="Cambria Math" panose="02040503050406030204" pitchFamily="18" charset="0"/>
                                  <a:ea typeface="Cambria" panose="02040503050406030204" pitchFamily="18" charset="0"/>
                                </a:rPr>
                              </m:ctrlPr>
                            </m:dPr>
                            <m:e>
                              <m:r>
                                <a:rPr lang="en-US" sz="2400" b="0" i="1" smtClean="0">
                                  <a:latin typeface="Cambria Math" panose="02040503050406030204" pitchFamily="18" charset="0"/>
                                  <a:ea typeface="Cambria" panose="02040503050406030204" pitchFamily="18" charset="0"/>
                                </a:rPr>
                                <m:t>𝑓𝑖𝑓𝑡𝑦</m:t>
                              </m:r>
                              <m:r>
                                <a:rPr lang="en-US" sz="2400" b="0" i="1" smtClean="0">
                                  <a:latin typeface="Cambria Math" panose="02040503050406030204" pitchFamily="18" charset="0"/>
                                  <a:ea typeface="Cambria" panose="02040503050406030204" pitchFamily="18" charset="0"/>
                                </a:rPr>
                                <m:t> </m:t>
                              </m:r>
                              <m:r>
                                <a:rPr lang="en-US" sz="2400" b="0" i="1" smtClean="0">
                                  <a:latin typeface="Cambria Math" panose="02040503050406030204" pitchFamily="18" charset="0"/>
                                  <a:ea typeface="Cambria" panose="02040503050406030204" pitchFamily="18" charset="0"/>
                                </a:rPr>
                                <m:t>𝑠𝑡𝑎𝑡𝑒𝑠</m:t>
                              </m:r>
                            </m:e>
                          </m:d>
                        </m:num>
                        <m:den>
                          <m:r>
                            <a:rPr lang="en-US" sz="2400" b="0" i="1" smtClean="0">
                              <a:latin typeface="Cambria Math" panose="02040503050406030204" pitchFamily="18" charset="0"/>
                              <a:ea typeface="Cambria" panose="02040503050406030204" pitchFamily="18" charset="0"/>
                            </a:rPr>
                            <m:t>𝑐𝑜𝑢𝑛𝑡</m:t>
                          </m:r>
                          <m:r>
                            <a:rPr lang="en-US" sz="2400" b="0" i="1" smtClean="0">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𝑓𝑖𝑓𝑡𝑦</m:t>
                          </m:r>
                          <m:r>
                            <a:rPr lang="en-US" sz="2400" b="0" i="1" smtClean="0">
                              <a:latin typeface="Cambria Math" panose="02040503050406030204" pitchFamily="18" charset="0"/>
                              <a:ea typeface="Cambria" panose="02040503050406030204" pitchFamily="18" charset="0"/>
                            </a:rPr>
                            <m:t>)</m:t>
                          </m:r>
                        </m:den>
                      </m:f>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r>
                            <a:rPr lang="en-US" sz="2400" b="0" i="1" smtClean="0">
                              <a:latin typeface="Cambria Math" panose="02040503050406030204" pitchFamily="18" charset="0"/>
                              <a:ea typeface="Cambria" panose="02040503050406030204" pitchFamily="18" charset="0"/>
                            </a:rPr>
                            <m:t>2</m:t>
                          </m:r>
                        </m:num>
                        <m:den>
                          <m:r>
                            <a:rPr lang="en-US" sz="2400" b="0" i="1" smtClean="0">
                              <a:latin typeface="Cambria Math" panose="02040503050406030204" pitchFamily="18" charset="0"/>
                              <a:ea typeface="Cambria" panose="02040503050406030204" pitchFamily="18" charset="0"/>
                            </a:rPr>
                            <m:t>6</m:t>
                          </m:r>
                        </m:den>
                      </m:f>
                      <m:r>
                        <a:rPr lang="en-US" sz="2400" b="0" i="1" smtClean="0">
                          <a:latin typeface="Cambria Math" panose="02040503050406030204" pitchFamily="18" charset="0"/>
                          <a:ea typeface="Cambria" panose="02040503050406030204" pitchFamily="18" charset="0"/>
                        </a:rPr>
                        <m:t>=0.33</m:t>
                      </m:r>
                    </m:oMath>
                  </m:oMathPara>
                </a14:m>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E4734E28-A384-B570-6679-9FFE0F86EFF3}"/>
                  </a:ext>
                </a:extLst>
              </p:cNvPr>
              <p:cNvSpPr txBox="1">
                <a:spLocks noRot="1" noChangeAspect="1" noMove="1" noResize="1" noEditPoints="1" noAdjustHandles="1" noChangeArrowheads="1" noChangeShapeType="1" noTextEdit="1"/>
              </p:cNvSpPr>
              <p:nvPr/>
            </p:nvSpPr>
            <p:spPr>
              <a:xfrm>
                <a:off x="729672" y="1524000"/>
                <a:ext cx="7342909" cy="3134191"/>
              </a:xfrm>
              <a:prstGeom prst="rect">
                <a:avLst/>
              </a:prstGeom>
              <a:blipFill>
                <a:blip r:embed="rId2"/>
                <a:stretch>
                  <a:fillRect l="-1329" t="-1556"/>
                </a:stretch>
              </a:blipFill>
            </p:spPr>
            <p:txBody>
              <a:bodyPr/>
              <a:lstStyle/>
              <a:p>
                <a:r>
                  <a:rPr lang="en-US">
                    <a:noFill/>
                  </a:rPr>
                  <a:t> </a:t>
                </a:r>
              </a:p>
            </p:txBody>
          </p:sp>
        </mc:Fallback>
      </mc:AlternateContent>
    </p:spTree>
    <p:extLst>
      <p:ext uri="{BB962C8B-B14F-4D97-AF65-F5344CB8AC3E}">
        <p14:creationId xmlns:p14="http://schemas.microsoft.com/office/powerpoint/2010/main" val="30660125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9E65-0847-9DC5-3155-CF4D25FED0CD}"/>
              </a:ext>
            </a:extLst>
          </p:cNvPr>
          <p:cNvSpPr>
            <a:spLocks noGrp="1"/>
          </p:cNvSpPr>
          <p:nvPr>
            <p:ph type="title"/>
          </p:nvPr>
        </p:nvSpPr>
        <p:spPr/>
        <p:txBody>
          <a:bodyPr/>
          <a:lstStyle/>
          <a:p>
            <a:r>
              <a:rPr lang="en-US" dirty="0"/>
              <a:t>Instead of Counting, Model the Probabilities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E5E4A98-8737-1E6D-3894-718C29F55849}"/>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𝑠𝑡𝑎𝑡𝑒</m:t>
                          </m:r>
                        </m:e>
                        <m:e>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𝑢𝑛𝑖𝑡𝑒𝑑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 </m:t>
                      </m:r>
                      <m:r>
                        <a:rPr lang="en-US" b="0" i="1" smtClean="0">
                          <a:latin typeface="Cambria Math" panose="02040503050406030204" pitchFamily="18" charset="0"/>
                        </a:rPr>
                        <m:t>𝑓𝑖𝑓𝑡𝑦</m:t>
                      </m:r>
                    </m:oMath>
                  </m:oMathPara>
                </a14:m>
                <a:endParaRPr lang="en-US" b="0" dirty="0"/>
              </a:p>
              <a:p>
                <a:pPr marL="0" indent="0">
                  <a:buNone/>
                </a:pPr>
                <a:endParaRPr lang="en-US" dirty="0"/>
              </a:p>
              <a:p>
                <a:r>
                  <a:rPr lang="en-US" dirty="0"/>
                  <a:t>This is a linear probability model, but doesn’t obey the laws of probability </a:t>
                </a:r>
              </a:p>
              <a:p>
                <a:pPr lvl="1"/>
                <a:r>
                  <a:rPr lang="en-US" dirty="0"/>
                  <a:t>Gives probabilities below zero and above 1</a:t>
                </a:r>
              </a:p>
              <a:p>
                <a:pPr lvl="1"/>
                <a:r>
                  <a:rPr lang="en-US" dirty="0"/>
                  <a:t>Doesn’t realistically capture how probabilities change as information changes.</a:t>
                </a:r>
              </a:p>
            </p:txBody>
          </p:sp>
        </mc:Choice>
        <mc:Fallback>
          <p:sp>
            <p:nvSpPr>
              <p:cNvPr id="3" name="Content Placeholder 2">
                <a:extLst>
                  <a:ext uri="{FF2B5EF4-FFF2-40B4-BE49-F238E27FC236}">
                    <a16:creationId xmlns:a16="http://schemas.microsoft.com/office/drawing/2014/main" id="{7E5E4A98-8737-1E6D-3894-718C29F55849}"/>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spTree>
    <p:extLst>
      <p:ext uri="{BB962C8B-B14F-4D97-AF65-F5344CB8AC3E}">
        <p14:creationId xmlns:p14="http://schemas.microsoft.com/office/powerpoint/2010/main" val="4922058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C4546-6C31-1989-42D7-67B2FE589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73C14-10CD-E821-0BCA-EFCF9865E1B2}"/>
              </a:ext>
            </a:extLst>
          </p:cNvPr>
          <p:cNvSpPr>
            <a:spLocks noGrp="1"/>
          </p:cNvSpPr>
          <p:nvPr>
            <p:ph type="title"/>
          </p:nvPr>
        </p:nvSpPr>
        <p:spPr/>
        <p:txBody>
          <a:bodyPr/>
          <a:lstStyle/>
          <a:p>
            <a:r>
              <a:rPr lang="en-US" dirty="0"/>
              <a:t>Instead of Counting, Model the Probabilities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0821A1E-7902-0ADC-1904-EAEF3724EB9C}"/>
                  </a:ext>
                </a:extLst>
              </p:cNvPr>
              <p:cNvSpPr>
                <a:spLocks noGrp="1"/>
              </p:cNvSpPr>
              <p:nvPr>
                <p:ph idx="1"/>
              </p:nvPr>
            </p:nvSpPr>
            <p:spPr/>
            <p:txBody>
              <a:bodyPr>
                <a:normAutofit/>
              </a:bodyPr>
              <a:lstStyle/>
              <a:p>
                <a:pPr marL="457200" lvl="1" indent="0">
                  <a:buNone/>
                </a:pPr>
                <a:endParaRPr lang="en-US" dirty="0"/>
              </a:p>
              <a:p>
                <a:r>
                  <a:rPr lang="en-US" dirty="0"/>
                  <a:t>Instead:</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𝑠𝑡𝑎𝑡𝑒</m:t>
                          </m:r>
                        </m:e>
                        <m:e>
                          <m:r>
                            <a:rPr lang="en-US" b="0" i="1" smtClean="0">
                              <a:latin typeface="Cambria Math" panose="02040503050406030204" pitchFamily="18" charset="0"/>
                            </a:rPr>
                            <m:t>𝑥</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𝑢𝑛𝑖𝑡𝑒𝑑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 </m:t>
                      </m:r>
                      <m:r>
                        <a:rPr lang="en-US" b="0" i="1" smtClean="0">
                          <a:latin typeface="Cambria Math" panose="02040503050406030204" pitchFamily="18" charset="0"/>
                        </a:rPr>
                        <m:t>𝑓𝑖𝑓𝑡𝑦</m:t>
                      </m:r>
                      <m:r>
                        <a:rPr lang="en-US" b="0" i="1" smtClean="0">
                          <a:latin typeface="Cambria Math" panose="02040503050406030204" pitchFamily="18" charset="0"/>
                        </a:rPr>
                        <m:t>)</m:t>
                      </m:r>
                    </m:oMath>
                  </m:oMathPara>
                </a14:m>
                <a:endParaRPr lang="en-US" dirty="0"/>
              </a:p>
              <a:p>
                <a:pPr marL="0" indent="0">
                  <a:buNone/>
                </a:pPr>
                <a:endParaRPr lang="en-US" dirty="0"/>
              </a:p>
              <a:p>
                <a14:m>
                  <m:oMath xmlns:m="http://schemas.openxmlformats.org/officeDocument/2006/math">
                    <m:r>
                      <a:rPr lang="en-US" b="0" i="1" smtClean="0">
                        <a:latin typeface="Cambria Math" panose="02040503050406030204" pitchFamily="18" charset="0"/>
                      </a:rPr>
                      <m:t>𝜎</m:t>
                    </m:r>
                  </m:oMath>
                </a14:m>
                <a:r>
                  <a:rPr lang="en-US" dirty="0"/>
                  <a:t> is the logistic function</a:t>
                </a:r>
              </a:p>
              <a:p>
                <a:pPr lvl="1"/>
                <a14:m>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m:t>
                            </m:r>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m:t>
                            </m:r>
                          </m:sup>
                        </m:sSup>
                      </m:den>
                    </m:f>
                  </m:oMath>
                </a14:m>
                <a:endParaRPr lang="en-US" b="0" dirty="0"/>
              </a:p>
              <a:p>
                <a:pPr lvl="1"/>
                <a:r>
                  <a:rPr lang="en-US" dirty="0"/>
                  <a:t>Let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𝑢𝑛𝑖𝑡𝑒𝑑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2</m:t>
                        </m:r>
                      </m:sub>
                    </m:sSub>
                    <m:r>
                      <a:rPr lang="en-US" b="0" i="1" smtClean="0">
                        <a:latin typeface="Cambria Math" panose="02040503050406030204" pitchFamily="18" charset="0"/>
                      </a:rPr>
                      <m:t>𝑓𝑖𝑓𝑡𝑦</m:t>
                    </m:r>
                  </m:oMath>
                </a14:m>
                <a:endParaRPr lang="en-US" dirty="0"/>
              </a:p>
              <a:p>
                <a:pP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𝑠𝑡𝑎𝑡𝑒𝑠</m:t>
                        </m:r>
                      </m:e>
                      <m:e>
                        <m:r>
                          <a:rPr lang="en-US" i="1">
                            <a:latin typeface="Cambria Math" panose="02040503050406030204" pitchFamily="18" charset="0"/>
                          </a:rPr>
                          <m:t>𝑥</m:t>
                        </m:r>
                      </m:e>
                    </m:d>
                    <m:r>
                      <a:rPr lang="en-US" i="1">
                        <a:latin typeface="Cambria Math" panose="02040503050406030204" pitchFamily="18" charset="0"/>
                      </a:rPr>
                      <m:t>= </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𝑢𝑛𝑖𝑡𝑒𝑑</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2</m:t>
                                </m:r>
                              </m:sub>
                            </m:sSub>
                            <m:r>
                              <a:rPr lang="en-US" i="1">
                                <a:latin typeface="Cambria Math" panose="02040503050406030204" pitchFamily="18" charset="0"/>
                              </a:rPr>
                              <m:t>𝑓𝑖𝑓𝑡𝑦</m:t>
                            </m:r>
                          </m:sup>
                        </m:sSup>
                      </m:num>
                      <m:den>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𝑢𝑛𝑖𝑡𝑒𝑑</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2</m:t>
                                </m:r>
                              </m:sub>
                            </m:sSub>
                            <m:r>
                              <a:rPr lang="en-US" i="1">
                                <a:latin typeface="Cambria Math" panose="02040503050406030204" pitchFamily="18" charset="0"/>
                              </a:rPr>
                              <m:t>𝑓𝑖𝑓𝑡𝑦</m:t>
                            </m:r>
                          </m:sup>
                        </m:sSup>
                      </m:den>
                    </m:f>
                  </m:oMath>
                </a14:m>
                <a:endParaRPr lang="en-US" dirty="0"/>
              </a:p>
            </p:txBody>
          </p:sp>
        </mc:Choice>
        <mc:Fallback>
          <p:sp>
            <p:nvSpPr>
              <p:cNvPr id="3" name="Content Placeholder 2">
                <a:extLst>
                  <a:ext uri="{FF2B5EF4-FFF2-40B4-BE49-F238E27FC236}">
                    <a16:creationId xmlns:a16="http://schemas.microsoft.com/office/drawing/2014/main" id="{30821A1E-7902-0ADC-1904-EAEF3724EB9C}"/>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spTree>
    <p:extLst>
      <p:ext uri="{BB962C8B-B14F-4D97-AF65-F5344CB8AC3E}">
        <p14:creationId xmlns:p14="http://schemas.microsoft.com/office/powerpoint/2010/main" val="29961790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ADB2-D1D6-49E7-8182-2ADA741E7B99}"/>
              </a:ext>
            </a:extLst>
          </p:cNvPr>
          <p:cNvSpPr>
            <a:spLocks noGrp="1"/>
          </p:cNvSpPr>
          <p:nvPr>
            <p:ph type="title"/>
          </p:nvPr>
        </p:nvSpPr>
        <p:spPr/>
        <p:txBody>
          <a:bodyPr/>
          <a:lstStyle/>
          <a:p>
            <a:r>
              <a:rPr lang="en-US" dirty="0"/>
              <a:t>Logistic function</a:t>
            </a:r>
          </a:p>
        </p:txBody>
      </p:sp>
      <p:pic>
        <p:nvPicPr>
          <p:cNvPr id="1028" name="Picture 4">
            <a:extLst>
              <a:ext uri="{FF2B5EF4-FFF2-40B4-BE49-F238E27FC236}">
                <a16:creationId xmlns:a16="http://schemas.microsoft.com/office/drawing/2014/main" id="{3A641C60-29F6-461C-9060-6F5B5AE7C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902" y="1485733"/>
            <a:ext cx="7514191" cy="500714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C0EC48E-3E93-4F67-B89C-D6E8EBEC4836}"/>
              </a:ext>
            </a:extLst>
          </p:cNvPr>
          <p:cNvCxnSpPr/>
          <p:nvPr/>
        </p:nvCxnSpPr>
        <p:spPr>
          <a:xfrm flipV="1">
            <a:off x="3127485" y="1807535"/>
            <a:ext cx="6539023" cy="39978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67B875-5727-40C0-80C2-AA4B683099BC}"/>
              </a:ext>
            </a:extLst>
          </p:cNvPr>
          <p:cNvSpPr txBox="1"/>
          <p:nvPr/>
        </p:nvSpPr>
        <p:spPr>
          <a:xfrm>
            <a:off x="10154093" y="2777490"/>
            <a:ext cx="1801702" cy="92333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Compare to linear relationship</a:t>
            </a:r>
          </a:p>
        </p:txBody>
      </p:sp>
      <p:cxnSp>
        <p:nvCxnSpPr>
          <p:cNvPr id="8" name="Straight Arrow Connector 7">
            <a:extLst>
              <a:ext uri="{FF2B5EF4-FFF2-40B4-BE49-F238E27FC236}">
                <a16:creationId xmlns:a16="http://schemas.microsoft.com/office/drawing/2014/main" id="{A36A01B2-D477-4CF8-9C85-8B7C35293A0F}"/>
              </a:ext>
            </a:extLst>
          </p:cNvPr>
          <p:cNvCxnSpPr/>
          <p:nvPr/>
        </p:nvCxnSpPr>
        <p:spPr>
          <a:xfrm flipH="1" flipV="1">
            <a:off x="9009450" y="2366010"/>
            <a:ext cx="1144641" cy="868680"/>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9B27144-18F6-14A4-384B-0E39333DE197}"/>
              </a:ext>
            </a:extLst>
          </p:cNvPr>
          <p:cNvCxnSpPr>
            <a:cxnSpLocks/>
          </p:cNvCxnSpPr>
          <p:nvPr/>
        </p:nvCxnSpPr>
        <p:spPr>
          <a:xfrm>
            <a:off x="2349833" y="5245768"/>
            <a:ext cx="1620588" cy="4090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E4959F-D9D1-0AB7-D7D3-E05138D95788}"/>
              </a:ext>
            </a:extLst>
          </p:cNvPr>
          <p:cNvSpPr txBox="1"/>
          <p:nvPr/>
        </p:nvSpPr>
        <p:spPr>
          <a:xfrm>
            <a:off x="617425" y="3700820"/>
            <a:ext cx="1538903" cy="2862322"/>
          </a:xfrm>
          <a:prstGeom prst="rect">
            <a:avLst/>
          </a:prstGeom>
          <a:solidFill>
            <a:schemeClr val="bg2">
              <a:lumMod val="75000"/>
              <a:alpha val="24000"/>
            </a:schemeClr>
          </a:solidFill>
        </p:spPr>
        <p:txBody>
          <a:bodyPr wrap="square" rtlCol="0">
            <a:spAutoFit/>
          </a:bodyPr>
          <a:lstStyle/>
          <a:p>
            <a:r>
              <a:rPr lang="en-US" dirty="0">
                <a:latin typeface="Cambria" panose="02040503050406030204" pitchFamily="18" charset="0"/>
                <a:ea typeface="Cambria" panose="02040503050406030204" pitchFamily="18" charset="0"/>
              </a:rPr>
              <a:t>At extreme values on the X-axis, when we move in the X-direction, the predicted probability has smaller changes</a:t>
            </a:r>
          </a:p>
        </p:txBody>
      </p:sp>
      <p:cxnSp>
        <p:nvCxnSpPr>
          <p:cNvPr id="10" name="Straight Arrow Connector 9">
            <a:extLst>
              <a:ext uri="{FF2B5EF4-FFF2-40B4-BE49-F238E27FC236}">
                <a16:creationId xmlns:a16="http://schemas.microsoft.com/office/drawing/2014/main" id="{CDB66DD8-4185-E544-4A31-E6509A4FC0CB}"/>
              </a:ext>
            </a:extLst>
          </p:cNvPr>
          <p:cNvCxnSpPr>
            <a:cxnSpLocks/>
          </p:cNvCxnSpPr>
          <p:nvPr/>
        </p:nvCxnSpPr>
        <p:spPr>
          <a:xfrm flipV="1">
            <a:off x="2349833" y="1892968"/>
            <a:ext cx="673802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594DF0-3598-D179-264A-7E07968AB3F6}"/>
              </a:ext>
            </a:extLst>
          </p:cNvPr>
          <p:cNvSpPr txBox="1"/>
          <p:nvPr/>
        </p:nvSpPr>
        <p:spPr>
          <a:xfrm>
            <a:off x="7331047" y="3499859"/>
            <a:ext cx="2335461" cy="1754326"/>
          </a:xfrm>
          <a:prstGeom prst="rect">
            <a:avLst/>
          </a:prstGeom>
          <a:solidFill>
            <a:schemeClr val="bg2">
              <a:lumMod val="75000"/>
              <a:alpha val="24000"/>
            </a:schemeClr>
          </a:solidFill>
        </p:spPr>
        <p:txBody>
          <a:bodyPr wrap="square" rtlCol="0">
            <a:spAutoFit/>
          </a:bodyPr>
          <a:lstStyle/>
          <a:p>
            <a:r>
              <a:rPr lang="en-US" dirty="0">
                <a:latin typeface="Cambria" panose="02040503050406030204" pitchFamily="18" charset="0"/>
                <a:ea typeface="Cambria" panose="02040503050406030204" pitchFamily="18" charset="0"/>
              </a:rPr>
              <a:t>At intermediate values, when we move in the X-direction, the predicted probability has bigger changes</a:t>
            </a:r>
          </a:p>
        </p:txBody>
      </p:sp>
      <p:cxnSp>
        <p:nvCxnSpPr>
          <p:cNvPr id="14" name="Straight Arrow Connector 13">
            <a:extLst>
              <a:ext uri="{FF2B5EF4-FFF2-40B4-BE49-F238E27FC236}">
                <a16:creationId xmlns:a16="http://schemas.microsoft.com/office/drawing/2014/main" id="{6141BB23-0401-4D67-2D5B-E6336E62066D}"/>
              </a:ext>
            </a:extLst>
          </p:cNvPr>
          <p:cNvCxnSpPr>
            <a:cxnSpLocks/>
          </p:cNvCxnSpPr>
          <p:nvPr/>
        </p:nvCxnSpPr>
        <p:spPr>
          <a:xfrm flipH="1">
            <a:off x="6264613" y="3989304"/>
            <a:ext cx="1010286" cy="310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833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02F0A-71C8-0AC9-0869-AECABDA8B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F563E-D9B6-E2E4-EDB2-776C8D487A48}"/>
              </a:ext>
            </a:extLst>
          </p:cNvPr>
          <p:cNvSpPr>
            <a:spLocks noGrp="1"/>
          </p:cNvSpPr>
          <p:nvPr>
            <p:ph type="title"/>
          </p:nvPr>
        </p:nvSpPr>
        <p:spPr>
          <a:xfrm>
            <a:off x="838200" y="365125"/>
            <a:ext cx="6717145" cy="1325563"/>
          </a:xfrm>
        </p:spPr>
        <p:txBody>
          <a:bodyPr/>
          <a:lstStyle/>
          <a:p>
            <a:r>
              <a:rPr lang="en-US" dirty="0"/>
              <a:t>Toy Example</a:t>
            </a:r>
          </a:p>
        </p:txBody>
      </p:sp>
      <p:graphicFrame>
        <p:nvGraphicFramePr>
          <p:cNvPr id="5" name="Content Placeholder 4">
            <a:extLst>
              <a:ext uri="{FF2B5EF4-FFF2-40B4-BE49-F238E27FC236}">
                <a16:creationId xmlns:a16="http://schemas.microsoft.com/office/drawing/2014/main" id="{F24EA422-C2EE-3751-C2FE-D10A0E9B2F75}"/>
              </a:ext>
            </a:extLst>
          </p:cNvPr>
          <p:cNvGraphicFramePr>
            <a:graphicFrameLocks noGrp="1"/>
          </p:cNvGraphicFramePr>
          <p:nvPr>
            <p:ph idx="1"/>
          </p:nvPr>
        </p:nvGraphicFramePr>
        <p:xfrm>
          <a:off x="8312727" y="406400"/>
          <a:ext cx="3271980" cy="5780125"/>
        </p:xfrm>
        <a:graphic>
          <a:graphicData uri="http://schemas.openxmlformats.org/drawingml/2006/table">
            <a:tbl>
              <a:tblPr firstRow="1" bandRow="1">
                <a:tableStyleId>{5C22544A-7EE6-4342-B048-85BDC9FD1C3A}</a:tableStyleId>
              </a:tblPr>
              <a:tblGrid>
                <a:gridCol w="1090660">
                  <a:extLst>
                    <a:ext uri="{9D8B030D-6E8A-4147-A177-3AD203B41FA5}">
                      <a16:colId xmlns:a16="http://schemas.microsoft.com/office/drawing/2014/main" val="1205576923"/>
                    </a:ext>
                  </a:extLst>
                </a:gridCol>
                <a:gridCol w="1090660">
                  <a:extLst>
                    <a:ext uri="{9D8B030D-6E8A-4147-A177-3AD203B41FA5}">
                      <a16:colId xmlns:a16="http://schemas.microsoft.com/office/drawing/2014/main" val="1597813564"/>
                    </a:ext>
                  </a:extLst>
                </a:gridCol>
                <a:gridCol w="1090660">
                  <a:extLst>
                    <a:ext uri="{9D8B030D-6E8A-4147-A177-3AD203B41FA5}">
                      <a16:colId xmlns:a16="http://schemas.microsoft.com/office/drawing/2014/main" val="2255882660"/>
                    </a:ext>
                  </a:extLst>
                </a:gridCol>
              </a:tblGrid>
              <a:tr h="444625">
                <a:tc>
                  <a:txBody>
                    <a:bodyPr/>
                    <a:lstStyle/>
                    <a:p>
                      <a:r>
                        <a:rPr lang="en-US" dirty="0"/>
                        <a:t>states</a:t>
                      </a:r>
                    </a:p>
                  </a:txBody>
                  <a:tcPr/>
                </a:tc>
                <a:tc>
                  <a:txBody>
                    <a:bodyPr/>
                    <a:lstStyle/>
                    <a:p>
                      <a:r>
                        <a:rPr lang="en-US" dirty="0"/>
                        <a:t>united</a:t>
                      </a:r>
                    </a:p>
                  </a:txBody>
                  <a:tcPr/>
                </a:tc>
                <a:tc>
                  <a:txBody>
                    <a:bodyPr/>
                    <a:lstStyle/>
                    <a:p>
                      <a:r>
                        <a:rPr lang="en-US" dirty="0"/>
                        <a:t>fifty</a:t>
                      </a:r>
                    </a:p>
                  </a:txBody>
                  <a:tcPr/>
                </a:tc>
                <a:extLst>
                  <a:ext uri="{0D108BD9-81ED-4DB2-BD59-A6C34878D82A}">
                    <a16:rowId xmlns:a16="http://schemas.microsoft.com/office/drawing/2014/main" val="1845719362"/>
                  </a:ext>
                </a:extLst>
              </a:tr>
              <a:tr h="444625">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3708920058"/>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457747812"/>
                  </a:ext>
                </a:extLst>
              </a:tr>
              <a:tr h="444625">
                <a:tc>
                  <a:txBody>
                    <a:bodyPr/>
                    <a:lstStyle/>
                    <a:p>
                      <a:r>
                        <a:rPr lang="en-US" dirty="0"/>
                        <a:t>1</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4290141832"/>
                  </a:ext>
                </a:extLst>
              </a:tr>
              <a:tr h="444625">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34045425"/>
                  </a:ext>
                </a:extLst>
              </a:tr>
              <a:tr h="444625">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727267544"/>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620478616"/>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760755422"/>
                  </a:ext>
                </a:extLst>
              </a:tr>
              <a:tr h="444625">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702647853"/>
                  </a:ext>
                </a:extLst>
              </a:tr>
              <a:tr h="444625">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684621618"/>
                  </a:ext>
                </a:extLst>
              </a:tr>
              <a:tr h="444625">
                <a:tc>
                  <a:txBody>
                    <a:bodyPr/>
                    <a:lstStyle/>
                    <a:p>
                      <a:r>
                        <a:rPr lang="en-US" dirty="0"/>
                        <a:t>1</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3862790218"/>
                  </a:ext>
                </a:extLst>
              </a:tr>
              <a:tr h="444625">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1803888"/>
                  </a:ext>
                </a:extLst>
              </a:tr>
              <a:tr h="444625">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667511722"/>
                  </a:ext>
                </a:extLst>
              </a:tr>
            </a:tbl>
          </a:graphicData>
        </a:graphic>
      </p:graphicFrame>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2F378E0-09CB-CD62-C069-FE792F3D4CA2}"/>
                  </a:ext>
                </a:extLst>
              </p:cNvPr>
              <p:cNvSpPr txBox="1"/>
              <p:nvPr/>
            </p:nvSpPr>
            <p:spPr>
              <a:xfrm>
                <a:off x="729672" y="1524000"/>
                <a:ext cx="7342909" cy="3275961"/>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𝑠𝑡𝑎𝑡𝑒𝑠</m:t>
                        </m:r>
                      </m:e>
                      <m:e>
                        <m:r>
                          <a:rPr lang="en-US" sz="2400" i="1">
                            <a:latin typeface="Cambria Math" panose="02040503050406030204" pitchFamily="18" charset="0"/>
                          </a:rPr>
                          <m:t>𝑥</m:t>
                        </m:r>
                      </m:e>
                    </m:d>
                    <m:r>
                      <a:rPr lang="en-US" sz="2400" i="1">
                        <a:latin typeface="Cambria Math" panose="02040503050406030204" pitchFamily="18" charset="0"/>
                      </a:rPr>
                      <m:t>= </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1</m:t>
                                </m:r>
                              </m:sub>
                            </m:sSub>
                            <m:r>
                              <a:rPr lang="en-US" sz="2400" i="1">
                                <a:latin typeface="Cambria Math" panose="02040503050406030204" pitchFamily="18" charset="0"/>
                              </a:rPr>
                              <m:t>𝑢𝑛𝑖𝑡𝑒𝑑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2</m:t>
                                </m:r>
                              </m:sub>
                            </m:sSub>
                            <m:r>
                              <a:rPr lang="en-US" sz="2400" i="1">
                                <a:latin typeface="Cambria Math" panose="02040503050406030204" pitchFamily="18" charset="0"/>
                              </a:rPr>
                              <m:t>𝑓𝑖𝑓𝑡𝑦</m:t>
                            </m:r>
                          </m:sup>
                        </m:sSup>
                      </m:num>
                      <m:den>
                        <m:r>
                          <a:rPr lang="en-US" sz="2400" i="1">
                            <a:latin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1</m:t>
                                </m:r>
                              </m:sub>
                            </m:sSub>
                            <m:r>
                              <a:rPr lang="en-US" sz="2400" i="1">
                                <a:latin typeface="Cambria Math" panose="02040503050406030204" pitchFamily="18" charset="0"/>
                              </a:rPr>
                              <m:t>𝑢𝑛𝑖𝑡𝑒𝑑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2</m:t>
                                </m:r>
                              </m:sub>
                            </m:sSub>
                            <m:r>
                              <a:rPr lang="en-US" sz="2400" i="1">
                                <a:latin typeface="Cambria Math" panose="02040503050406030204" pitchFamily="18" charset="0"/>
                              </a:rPr>
                              <m:t>𝑓𝑖𝑓𝑡𝑦</m:t>
                            </m:r>
                          </m:sup>
                        </m:sSup>
                      </m:den>
                    </m:f>
                  </m:oMath>
                </a14:m>
                <a:endParaRPr lang="en-US" sz="2400" dirty="0"/>
              </a:p>
              <a:p>
                <a:pPr marL="342900" indent="-342900">
                  <a:buFont typeface="Arial" panose="020B0604020202020204" pitchFamily="34" charset="0"/>
                  <a:buChar char="•"/>
                </a:pPr>
                <a:endParaRPr lang="en-US" sz="2400" b="0" i="1" dirty="0">
                  <a:latin typeface="Cambria Math" panose="02040503050406030204" pitchFamily="18" charset="0"/>
                </a:endParaRPr>
              </a:p>
              <a:p>
                <a:pPr marL="342900" indent="-342900">
                  <a:buFont typeface="Arial" panose="020B0604020202020204" pitchFamily="34" charset="0"/>
                  <a:buChar char="•"/>
                </a:pPr>
                <a14:m>
                  <m:oMath xmlns:m="http://schemas.openxmlformats.org/officeDocument/2006/math">
                    <m:r>
                      <a:rPr lang="en-US" sz="2400" b="0" i="1" smtClean="0">
                        <a:latin typeface="Cambria Math" panose="02040503050406030204" pitchFamily="18" charset="0"/>
                      </a:rPr>
                      <m:t>𝛽</m:t>
                    </m:r>
                    <m:r>
                      <a:rPr lang="en-US" sz="2400" b="0" i="0" smtClean="0">
                        <a:latin typeface="Cambria Math" panose="02040503050406030204" pitchFamily="18" charset="0"/>
                      </a:rPr>
                      <m:t> </m:t>
                    </m:r>
                  </m:oMath>
                </a14:m>
                <a:r>
                  <a:rPr lang="en-US" sz="2400" dirty="0">
                    <a:latin typeface="Cambria" panose="02040503050406030204" pitchFamily="18" charset="0"/>
                    <a:ea typeface="Cambria" panose="02040503050406030204" pitchFamily="18" charset="0"/>
                  </a:rPr>
                  <a:t>are weights/parameters/coefficients that we will learn </a:t>
                </a:r>
              </a:p>
              <a:p>
                <a:pPr marL="342900" indent="-342900">
                  <a:buFont typeface="Arial" panose="020B0604020202020204" pitchFamily="34" charset="0"/>
                  <a:buChar char="•"/>
                </a:pPr>
                <a:endParaRPr lang="en-US" sz="2400" b="0" i="1" dirty="0">
                  <a:latin typeface="Cambria Math" panose="02040503050406030204" pitchFamily="18" charset="0"/>
                </a:endParaRPr>
              </a:p>
              <a:p>
                <a:pPr marL="342900" indent="-342900">
                  <a:buFont typeface="Arial" panose="020B0604020202020204" pitchFamily="34" charset="0"/>
                  <a:buChar char="•"/>
                </a:pPr>
                <a14:m>
                  <m:oMath xmlns:m="http://schemas.openxmlformats.org/officeDocument/2006/math">
                    <m:r>
                      <a:rPr lang="en-US" sz="2400" b="0" i="1" smtClean="0">
                        <a:latin typeface="Cambria Math" panose="02040503050406030204" pitchFamily="18" charset="0"/>
                      </a:rPr>
                      <m:t>𝑋</m:t>
                    </m:r>
                  </m:oMath>
                </a14:m>
                <a:r>
                  <a:rPr lang="en-US" sz="2400" dirty="0">
                    <a:latin typeface="Cambria" panose="02040503050406030204" pitchFamily="18" charset="0"/>
                    <a:ea typeface="Cambria" panose="02040503050406030204" pitchFamily="18" charset="0"/>
                  </a:rPr>
                  <a:t> are the features, here they are the “contexts”</a:t>
                </a:r>
              </a:p>
              <a:p>
                <a:pPr marL="342900" indent="-342900">
                  <a:buFont typeface="Arial" panose="020B0604020202020204" pitchFamily="34" charset="0"/>
                  <a:buChar char="•"/>
                </a:pPr>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mc:Choice>
        <mc:Fallback>
          <p:sp>
            <p:nvSpPr>
              <p:cNvPr id="6" name="TextBox 5">
                <a:extLst>
                  <a:ext uri="{FF2B5EF4-FFF2-40B4-BE49-F238E27FC236}">
                    <a16:creationId xmlns:a16="http://schemas.microsoft.com/office/drawing/2014/main" id="{F2F378E0-09CB-CD62-C069-FE792F3D4CA2}"/>
                  </a:ext>
                </a:extLst>
              </p:cNvPr>
              <p:cNvSpPr txBox="1">
                <a:spLocks noRot="1" noChangeAspect="1" noMove="1" noResize="1" noEditPoints="1" noAdjustHandles="1" noChangeArrowheads="1" noChangeShapeType="1" noTextEdit="1"/>
              </p:cNvSpPr>
              <p:nvPr/>
            </p:nvSpPr>
            <p:spPr>
              <a:xfrm>
                <a:off x="729672" y="1524000"/>
                <a:ext cx="7342909" cy="3275961"/>
              </a:xfrm>
              <a:prstGeom prst="rect">
                <a:avLst/>
              </a:prstGeom>
              <a:blipFill>
                <a:blip r:embed="rId2"/>
                <a:stretch>
                  <a:fillRect l="-1163"/>
                </a:stretch>
              </a:blipFill>
            </p:spPr>
            <p:txBody>
              <a:bodyPr/>
              <a:lstStyle/>
              <a:p>
                <a:r>
                  <a:rPr lang="en-US">
                    <a:noFill/>
                  </a:rPr>
                  <a:t> </a:t>
                </a:r>
              </a:p>
            </p:txBody>
          </p:sp>
        </mc:Fallback>
      </mc:AlternateContent>
    </p:spTree>
    <p:extLst>
      <p:ext uri="{BB962C8B-B14F-4D97-AF65-F5344CB8AC3E}">
        <p14:creationId xmlns:p14="http://schemas.microsoft.com/office/powerpoint/2010/main" val="1247579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556F3-3F56-E485-B307-50318A56B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737900-17E6-7CD7-6C7B-A51A8FB14363}"/>
              </a:ext>
            </a:extLst>
          </p:cNvPr>
          <p:cNvSpPr>
            <a:spLocks noGrp="1"/>
          </p:cNvSpPr>
          <p:nvPr>
            <p:ph type="title"/>
          </p:nvPr>
        </p:nvSpPr>
        <p:spPr>
          <a:xfrm>
            <a:off x="838200" y="365125"/>
            <a:ext cx="6717145" cy="1325563"/>
          </a:xfrm>
        </p:spPr>
        <p:txBody>
          <a:bodyPr/>
          <a:lstStyle/>
          <a:p>
            <a:r>
              <a:rPr lang="en-US" dirty="0"/>
              <a:t>Learned Model</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0F12FC9-2A1A-A977-55A6-EC30D9C0FC81}"/>
                  </a:ext>
                </a:extLst>
              </p:cNvPr>
              <p:cNvSpPr txBox="1"/>
              <p:nvPr/>
            </p:nvSpPr>
            <p:spPr>
              <a:xfrm>
                <a:off x="720436" y="1524000"/>
                <a:ext cx="11092873" cy="49805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panose="02040503050406030204" pitchFamily="18" charset="0"/>
                        </a:rPr>
                        <m:t>𝑃</m:t>
                      </m:r>
                      <m:d>
                        <m:dPr>
                          <m:ctrlPr>
                            <a:rPr lang="en-US" sz="2400" i="1">
                              <a:latin typeface="Cambria Math" panose="02040503050406030204" pitchFamily="18" charset="0"/>
                              <a:ea typeface="Cambria" panose="02040503050406030204" pitchFamily="18" charset="0"/>
                            </a:rPr>
                          </m:ctrlPr>
                        </m:dPr>
                        <m:e>
                          <m:r>
                            <a:rPr lang="en-US" sz="2400" i="1">
                              <a:latin typeface="Cambria Math" panose="02040503050406030204" pitchFamily="18" charset="0"/>
                              <a:ea typeface="Cambria" panose="02040503050406030204" pitchFamily="18" charset="0"/>
                            </a:rPr>
                            <m:t>𝑠𝑡𝑎𝑡𝑒𝑠</m:t>
                          </m:r>
                        </m:e>
                        <m:e>
                          <m:r>
                            <a:rPr lang="en-US" sz="2400" b="0" i="1" smtClean="0">
                              <a:latin typeface="Cambria Math" panose="02040503050406030204" pitchFamily="18" charset="0"/>
                              <a:ea typeface="Cambria" panose="02040503050406030204" pitchFamily="18" charset="0"/>
                            </a:rPr>
                            <m:t>𝑥</m:t>
                          </m:r>
                        </m:e>
                      </m:d>
                      <m:r>
                        <a:rPr lang="en-US" sz="2400" i="1">
                          <a:latin typeface="Cambria Math" panose="02040503050406030204" pitchFamily="18" charset="0"/>
                          <a:ea typeface="Cambria" panose="02040503050406030204" pitchFamily="18" charset="0"/>
                        </a:rPr>
                        <m:t>= </m:t>
                      </m:r>
                      <m:f>
                        <m:fPr>
                          <m:ctrlPr>
                            <a:rPr lang="en-US" sz="2400" b="0" i="1" smtClean="0">
                              <a:latin typeface="Cambria Math" panose="02040503050406030204" pitchFamily="18" charset="0"/>
                              <a:ea typeface="Cambria" panose="02040503050406030204" pitchFamily="18" charset="0"/>
                            </a:rPr>
                          </m:ctrlPr>
                        </m:fPr>
                        <m:num>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𝑒</m:t>
                              </m:r>
                            </m:e>
                            <m:sup>
                              <m:r>
                                <a:rPr lang="en-US" sz="2400" b="0" i="1" smtClean="0">
                                  <a:latin typeface="Cambria Math" panose="02040503050406030204" pitchFamily="18" charset="0"/>
                                  <a:ea typeface="Cambria" panose="02040503050406030204" pitchFamily="18" charset="0"/>
                                </a:rPr>
                                <m:t>−17.57+17.16 </m:t>
                              </m:r>
                              <m:r>
                                <a:rPr lang="en-US" sz="2400" b="0" i="1" smtClean="0">
                                  <a:latin typeface="Cambria Math" panose="02040503050406030204" pitchFamily="18" charset="0"/>
                                  <a:ea typeface="Cambria" panose="02040503050406030204" pitchFamily="18" charset="0"/>
                                </a:rPr>
                                <m:t>𝑢𝑛𝑖𝑡𝑒𝑑</m:t>
                              </m:r>
                              <m:r>
                                <a:rPr lang="en-US" sz="2400" b="0" i="1" smtClean="0">
                                  <a:latin typeface="Cambria Math" panose="02040503050406030204" pitchFamily="18" charset="0"/>
                                  <a:ea typeface="Cambria" panose="02040503050406030204" pitchFamily="18" charset="0"/>
                                </a:rPr>
                                <m:t>+16.87 </m:t>
                              </m:r>
                              <m:r>
                                <a:rPr lang="en-US" sz="2400" b="0" i="1" smtClean="0">
                                  <a:latin typeface="Cambria Math" panose="02040503050406030204" pitchFamily="18" charset="0"/>
                                  <a:ea typeface="Cambria" panose="02040503050406030204" pitchFamily="18" charset="0"/>
                                </a:rPr>
                                <m:t>𝑓𝑖𝑓𝑡𝑦</m:t>
                              </m:r>
                            </m:sup>
                          </m:sSup>
                        </m:num>
                        <m:den>
                          <m:r>
                            <a:rPr lang="en-US" sz="2400" b="0" i="1" smtClean="0">
                              <a:latin typeface="Cambria Math" panose="02040503050406030204" pitchFamily="18" charset="0"/>
                              <a:ea typeface="Cambria" panose="02040503050406030204" pitchFamily="18" charset="0"/>
                            </a:rPr>
                            <m:t>1+</m:t>
                          </m:r>
                          <m:sSup>
                            <m:sSupPr>
                              <m:ctrlPr>
                                <a:rPr lang="en-US" sz="2400" i="1">
                                  <a:latin typeface="Cambria Math" panose="02040503050406030204" pitchFamily="18" charset="0"/>
                                  <a:ea typeface="Cambria" panose="02040503050406030204" pitchFamily="18" charset="0"/>
                                </a:rPr>
                              </m:ctrlPr>
                            </m:sSupPr>
                            <m:e>
                              <m:r>
                                <a:rPr lang="en-US" sz="2400" i="1">
                                  <a:latin typeface="Cambria Math" panose="02040503050406030204" pitchFamily="18" charset="0"/>
                                  <a:ea typeface="Cambria" panose="02040503050406030204" pitchFamily="18" charset="0"/>
                                </a:rPr>
                                <m:t>𝑒</m:t>
                              </m:r>
                            </m:e>
                            <m:sup>
                              <m:r>
                                <a:rPr lang="en-US" sz="2400" i="1">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17.57</m:t>
                              </m:r>
                              <m:r>
                                <a:rPr lang="en-US" sz="2400" i="1">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17.16 </m:t>
                              </m:r>
                              <m:r>
                                <a:rPr lang="en-US" sz="2400" i="1">
                                  <a:latin typeface="Cambria Math" panose="02040503050406030204" pitchFamily="18" charset="0"/>
                                  <a:ea typeface="Cambria" panose="02040503050406030204" pitchFamily="18" charset="0"/>
                                </a:rPr>
                                <m:t>𝑢𝑛𝑖𝑡𝑒</m:t>
                              </m:r>
                              <m:r>
                                <a:rPr lang="en-US" sz="2400" b="0" i="1" smtClean="0">
                                  <a:latin typeface="Cambria Math" panose="02040503050406030204" pitchFamily="18" charset="0"/>
                                  <a:ea typeface="Cambria" panose="02040503050406030204" pitchFamily="18" charset="0"/>
                                </a:rPr>
                                <m:t>𝑑</m:t>
                              </m:r>
                              <m:r>
                                <a:rPr lang="en-US" sz="2400" b="0" i="1" smtClean="0">
                                  <a:latin typeface="Cambria Math" panose="02040503050406030204" pitchFamily="18" charset="0"/>
                                  <a:ea typeface="Cambria" panose="02040503050406030204" pitchFamily="18" charset="0"/>
                                </a:rPr>
                                <m:t>+16.87 </m:t>
                              </m:r>
                              <m:r>
                                <a:rPr lang="en-US" sz="2400" i="1">
                                  <a:latin typeface="Cambria Math" panose="02040503050406030204" pitchFamily="18" charset="0"/>
                                  <a:ea typeface="Cambria" panose="02040503050406030204" pitchFamily="18" charset="0"/>
                                </a:rPr>
                                <m:t>𝑓𝑖𝑓𝑡𝑦</m:t>
                              </m:r>
                            </m:sup>
                          </m:sSup>
                        </m:den>
                      </m:f>
                    </m:oMath>
                  </m:oMathPara>
                </a14:m>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panose="02040503050406030204" pitchFamily="18" charset="0"/>
                        </a:rPr>
                        <m:t>𝑃</m:t>
                      </m:r>
                      <m:d>
                        <m:dPr>
                          <m:ctrlPr>
                            <a:rPr lang="en-US" sz="2400" i="1">
                              <a:latin typeface="Cambria Math" panose="02040503050406030204" pitchFamily="18" charset="0"/>
                              <a:ea typeface="Cambria" panose="02040503050406030204" pitchFamily="18" charset="0"/>
                            </a:rPr>
                          </m:ctrlPr>
                        </m:dPr>
                        <m:e>
                          <m:r>
                            <a:rPr lang="en-US" sz="2400" i="1">
                              <a:latin typeface="Cambria Math" panose="02040503050406030204" pitchFamily="18" charset="0"/>
                              <a:ea typeface="Cambria" panose="02040503050406030204" pitchFamily="18" charset="0"/>
                            </a:rPr>
                            <m:t>𝑠𝑡𝑎𝑡𝑒𝑠</m:t>
                          </m:r>
                        </m:e>
                        <m:e>
                          <m:r>
                            <a:rPr lang="en-US" sz="2400" b="0" i="1" smtClean="0">
                              <a:latin typeface="Cambria Math" panose="02040503050406030204" pitchFamily="18" charset="0"/>
                              <a:ea typeface="Cambria" panose="02040503050406030204" pitchFamily="18" charset="0"/>
                            </a:rPr>
                            <m:t>𝑢𝑛𝑖𝑡𝑒𝑑</m:t>
                          </m:r>
                        </m:e>
                      </m:d>
                      <m:r>
                        <a:rPr lang="en-US" sz="2400" i="1">
                          <a:latin typeface="Cambria Math" panose="02040503050406030204" pitchFamily="18" charset="0"/>
                          <a:ea typeface="Cambria" panose="02040503050406030204" pitchFamily="18" charset="0"/>
                        </a:rPr>
                        <m:t>= </m:t>
                      </m:r>
                      <m:f>
                        <m:fPr>
                          <m:ctrlPr>
                            <a:rPr lang="en-US" sz="2400" b="0" i="1" smtClean="0">
                              <a:latin typeface="Cambria Math" panose="02040503050406030204" pitchFamily="18" charset="0"/>
                              <a:ea typeface="Cambria" panose="02040503050406030204" pitchFamily="18" charset="0"/>
                            </a:rPr>
                          </m:ctrlPr>
                        </m:fPr>
                        <m:num>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𝑒</m:t>
                              </m:r>
                            </m:e>
                            <m:sup>
                              <m:r>
                                <a:rPr lang="en-US" sz="2400" b="0" i="1" smtClean="0">
                                  <a:latin typeface="Cambria Math" panose="02040503050406030204" pitchFamily="18" charset="0"/>
                                  <a:ea typeface="Cambria" panose="02040503050406030204" pitchFamily="18" charset="0"/>
                                </a:rPr>
                                <m:t>−17.57+17.16⋅(1)+16.87⋅(0)</m:t>
                              </m:r>
                            </m:sup>
                          </m:sSup>
                        </m:num>
                        <m:den>
                          <m:r>
                            <a:rPr lang="en-US" sz="2400" b="0" i="1" smtClean="0">
                              <a:latin typeface="Cambria Math" panose="02040503050406030204" pitchFamily="18" charset="0"/>
                              <a:ea typeface="Cambria" panose="02040503050406030204" pitchFamily="18" charset="0"/>
                            </a:rPr>
                            <m:t>1+</m:t>
                          </m:r>
                          <m:sSup>
                            <m:sSupPr>
                              <m:ctrlPr>
                                <a:rPr lang="en-US" sz="2400" i="1">
                                  <a:latin typeface="Cambria Math" panose="02040503050406030204" pitchFamily="18" charset="0"/>
                                  <a:ea typeface="Cambria" panose="02040503050406030204" pitchFamily="18" charset="0"/>
                                </a:rPr>
                              </m:ctrlPr>
                            </m:sSupPr>
                            <m:e>
                              <m:r>
                                <a:rPr lang="en-US" sz="2400" i="1">
                                  <a:latin typeface="Cambria Math" panose="02040503050406030204" pitchFamily="18" charset="0"/>
                                  <a:ea typeface="Cambria" panose="02040503050406030204" pitchFamily="18" charset="0"/>
                                </a:rPr>
                                <m:t>𝑒</m:t>
                              </m:r>
                            </m:e>
                            <m:sup>
                              <m:r>
                                <a:rPr lang="en-US" sz="2400" i="1">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17.57</m:t>
                              </m:r>
                              <m:r>
                                <a:rPr lang="en-US" sz="2400" i="1">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17.16</m:t>
                              </m:r>
                              <m:r>
                                <a:rPr lang="en-US" sz="2400" i="1" smtClean="0">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(1)+16.87⋅(0)</m:t>
                              </m:r>
                            </m:sup>
                          </m:sSup>
                        </m:den>
                      </m:f>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𝑒</m:t>
                              </m:r>
                            </m:e>
                            <m:sup>
                              <m:r>
                                <a:rPr lang="en-US" sz="2400" b="0" i="1" smtClean="0">
                                  <a:latin typeface="Cambria Math" panose="02040503050406030204" pitchFamily="18" charset="0"/>
                                  <a:ea typeface="Cambria" panose="02040503050406030204" pitchFamily="18" charset="0"/>
                                </a:rPr>
                                <m:t>−0.41</m:t>
                              </m:r>
                            </m:sup>
                          </m:sSup>
                        </m:num>
                        <m:den>
                          <m:r>
                            <a:rPr lang="en-US" sz="2400" b="0" i="1" smtClean="0">
                              <a:latin typeface="Cambria Math" panose="02040503050406030204" pitchFamily="18" charset="0"/>
                              <a:ea typeface="Cambria" panose="02040503050406030204" pitchFamily="18" charset="0"/>
                            </a:rPr>
                            <m:t>1+</m:t>
                          </m:r>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𝑒</m:t>
                              </m:r>
                            </m:e>
                            <m:sup>
                              <m:r>
                                <a:rPr lang="en-US" sz="2400" b="0" i="1" smtClean="0">
                                  <a:latin typeface="Cambria Math" panose="02040503050406030204" pitchFamily="18" charset="0"/>
                                  <a:ea typeface="Cambria" panose="02040503050406030204" pitchFamily="18" charset="0"/>
                                </a:rPr>
                                <m:t>−0.41</m:t>
                              </m:r>
                            </m:sup>
                          </m:sSup>
                        </m:den>
                      </m:f>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r>
                            <a:rPr lang="en-US" sz="2400" b="0" i="1" smtClean="0">
                              <a:latin typeface="Cambria Math" panose="02040503050406030204" pitchFamily="18" charset="0"/>
                              <a:ea typeface="Cambria" panose="02040503050406030204" pitchFamily="18" charset="0"/>
                            </a:rPr>
                            <m:t>.664</m:t>
                          </m:r>
                        </m:num>
                        <m:den>
                          <m:r>
                            <a:rPr lang="en-US" sz="2400" b="0" i="1" smtClean="0">
                              <a:latin typeface="Cambria Math" panose="02040503050406030204" pitchFamily="18" charset="0"/>
                              <a:ea typeface="Cambria" panose="02040503050406030204" pitchFamily="18" charset="0"/>
                            </a:rPr>
                            <m:t>1.664</m:t>
                          </m:r>
                        </m:den>
                      </m:f>
                      <m:r>
                        <a:rPr lang="en-US" sz="2400" b="0" i="1" smtClean="0">
                          <a:latin typeface="Cambria Math" panose="02040503050406030204" pitchFamily="18" charset="0"/>
                          <a:ea typeface="Cambria" panose="02040503050406030204" pitchFamily="18" charset="0"/>
                        </a:rPr>
                        <m:t>=0.4</m:t>
                      </m:r>
                    </m:oMath>
                  </m:oMathPara>
                </a14:m>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panose="02040503050406030204" pitchFamily="18" charset="0"/>
                        </a:rPr>
                        <m:t>𝑃</m:t>
                      </m:r>
                      <m:d>
                        <m:dPr>
                          <m:ctrlPr>
                            <a:rPr lang="en-US" sz="2400" i="1">
                              <a:latin typeface="Cambria Math" panose="02040503050406030204" pitchFamily="18" charset="0"/>
                              <a:ea typeface="Cambria" panose="02040503050406030204" pitchFamily="18" charset="0"/>
                            </a:rPr>
                          </m:ctrlPr>
                        </m:dPr>
                        <m:e>
                          <m:r>
                            <a:rPr lang="en-US" sz="2400" i="1">
                              <a:latin typeface="Cambria Math" panose="02040503050406030204" pitchFamily="18" charset="0"/>
                              <a:ea typeface="Cambria" panose="02040503050406030204" pitchFamily="18" charset="0"/>
                            </a:rPr>
                            <m:t>𝑠𝑡𝑎𝑡𝑒𝑠</m:t>
                          </m:r>
                        </m:e>
                        <m:e>
                          <m:r>
                            <a:rPr lang="en-US" sz="2400" b="0" i="1" smtClean="0">
                              <a:latin typeface="Cambria Math" panose="02040503050406030204" pitchFamily="18" charset="0"/>
                              <a:ea typeface="Cambria" panose="02040503050406030204" pitchFamily="18" charset="0"/>
                            </a:rPr>
                            <m:t>𝑓𝑖𝑓𝑡𝑦</m:t>
                          </m:r>
                        </m:e>
                      </m:d>
                      <m:r>
                        <a:rPr lang="en-US" sz="2400" i="1">
                          <a:latin typeface="Cambria Math" panose="02040503050406030204" pitchFamily="18" charset="0"/>
                          <a:ea typeface="Cambria" panose="02040503050406030204" pitchFamily="18" charset="0"/>
                        </a:rPr>
                        <m:t>= </m:t>
                      </m:r>
                      <m:f>
                        <m:fPr>
                          <m:ctrlPr>
                            <a:rPr lang="en-US" sz="2400" b="0" i="1" smtClean="0">
                              <a:latin typeface="Cambria Math" panose="02040503050406030204" pitchFamily="18" charset="0"/>
                              <a:ea typeface="Cambria" panose="02040503050406030204" pitchFamily="18" charset="0"/>
                            </a:rPr>
                          </m:ctrlPr>
                        </m:fPr>
                        <m:num>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𝑒</m:t>
                              </m:r>
                            </m:e>
                            <m:sup>
                              <m:r>
                                <a:rPr lang="en-US" sz="2400" b="0" i="1" smtClean="0">
                                  <a:latin typeface="Cambria Math" panose="02040503050406030204" pitchFamily="18" charset="0"/>
                                  <a:ea typeface="Cambria" panose="02040503050406030204" pitchFamily="18" charset="0"/>
                                </a:rPr>
                                <m:t>−17.57+17.16⋅(0)+16.87⋅(1)</m:t>
                              </m:r>
                            </m:sup>
                          </m:sSup>
                        </m:num>
                        <m:den>
                          <m:r>
                            <a:rPr lang="en-US" sz="2400" b="0" i="1" smtClean="0">
                              <a:latin typeface="Cambria Math" panose="02040503050406030204" pitchFamily="18" charset="0"/>
                              <a:ea typeface="Cambria" panose="02040503050406030204" pitchFamily="18" charset="0"/>
                            </a:rPr>
                            <m:t>1+</m:t>
                          </m:r>
                          <m:sSup>
                            <m:sSupPr>
                              <m:ctrlPr>
                                <a:rPr lang="en-US" sz="2400" i="1">
                                  <a:latin typeface="Cambria Math" panose="02040503050406030204" pitchFamily="18" charset="0"/>
                                  <a:ea typeface="Cambria" panose="02040503050406030204" pitchFamily="18" charset="0"/>
                                </a:rPr>
                              </m:ctrlPr>
                            </m:sSupPr>
                            <m:e>
                              <m:r>
                                <a:rPr lang="en-US" sz="2400" i="1">
                                  <a:latin typeface="Cambria Math" panose="02040503050406030204" pitchFamily="18" charset="0"/>
                                  <a:ea typeface="Cambria" panose="02040503050406030204" pitchFamily="18" charset="0"/>
                                </a:rPr>
                                <m:t>𝑒</m:t>
                              </m:r>
                            </m:e>
                            <m:sup>
                              <m:r>
                                <a:rPr lang="en-US" sz="2400" i="1">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17.57</m:t>
                              </m:r>
                              <m:r>
                                <a:rPr lang="en-US" sz="2400" i="1">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17.16</m:t>
                              </m:r>
                              <m:r>
                                <a:rPr lang="en-US" sz="2400" i="1" smtClean="0">
                                  <a:latin typeface="Cambria Math" panose="02040503050406030204" pitchFamily="18" charset="0"/>
                                  <a:ea typeface="Cambria" panose="02040503050406030204" pitchFamily="18" charset="0"/>
                                </a:rPr>
                                <m:t>⋅</m:t>
                              </m:r>
                              <m:r>
                                <a:rPr lang="en-US" sz="2400" b="0" i="1" smtClean="0">
                                  <a:latin typeface="Cambria Math" panose="02040503050406030204" pitchFamily="18" charset="0"/>
                                  <a:ea typeface="Cambria" panose="02040503050406030204" pitchFamily="18" charset="0"/>
                                </a:rPr>
                                <m:t>(0)+16.87⋅(1)</m:t>
                              </m:r>
                            </m:sup>
                          </m:sSup>
                        </m:den>
                      </m:f>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𝑒</m:t>
                              </m:r>
                            </m:e>
                            <m:sup>
                              <m:r>
                                <a:rPr lang="en-US" sz="2400" b="0" i="1" smtClean="0">
                                  <a:latin typeface="Cambria Math" panose="02040503050406030204" pitchFamily="18" charset="0"/>
                                  <a:ea typeface="Cambria" panose="02040503050406030204" pitchFamily="18" charset="0"/>
                                </a:rPr>
                                <m:t>−0.</m:t>
                              </m:r>
                              <m:r>
                                <a:rPr lang="en-US" sz="2400" b="0" i="1" smtClean="0">
                                  <a:latin typeface="Cambria Math" panose="02040503050406030204" pitchFamily="18" charset="0"/>
                                  <a:ea typeface="Cambria" panose="02040503050406030204" pitchFamily="18" charset="0"/>
                                </a:rPr>
                                <m:t>7</m:t>
                              </m:r>
                            </m:sup>
                          </m:sSup>
                        </m:num>
                        <m:den>
                          <m:r>
                            <a:rPr lang="en-US" sz="2400" b="0" i="1" smtClean="0">
                              <a:latin typeface="Cambria Math" panose="02040503050406030204" pitchFamily="18" charset="0"/>
                              <a:ea typeface="Cambria" panose="02040503050406030204" pitchFamily="18" charset="0"/>
                            </a:rPr>
                            <m:t>1+</m:t>
                          </m:r>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𝑒</m:t>
                              </m:r>
                            </m:e>
                            <m:sup>
                              <m:r>
                                <a:rPr lang="en-US" sz="2400" b="0" i="1" smtClean="0">
                                  <a:latin typeface="Cambria Math" panose="02040503050406030204" pitchFamily="18" charset="0"/>
                                  <a:ea typeface="Cambria" panose="02040503050406030204" pitchFamily="18" charset="0"/>
                                </a:rPr>
                                <m:t>−0.</m:t>
                              </m:r>
                              <m:r>
                                <a:rPr lang="en-US" sz="2400" b="0" i="1" smtClean="0">
                                  <a:latin typeface="Cambria Math" panose="02040503050406030204" pitchFamily="18" charset="0"/>
                                  <a:ea typeface="Cambria" panose="02040503050406030204" pitchFamily="18" charset="0"/>
                                </a:rPr>
                                <m:t>7</m:t>
                              </m:r>
                            </m:sup>
                          </m:sSup>
                        </m:den>
                      </m:f>
                      <m:r>
                        <a:rPr lang="en-US" sz="2400" b="0" i="1" smtClean="0">
                          <a:latin typeface="Cambria Math" panose="02040503050406030204" pitchFamily="18" charset="0"/>
                          <a:ea typeface="Cambria" panose="02040503050406030204" pitchFamily="18" charset="0"/>
                        </a:rPr>
                        <m:t>=</m:t>
                      </m:r>
                      <m:f>
                        <m:fPr>
                          <m:ctrlPr>
                            <a:rPr lang="en-US" sz="2400" b="0" i="1" smtClean="0">
                              <a:latin typeface="Cambria Math" panose="02040503050406030204" pitchFamily="18" charset="0"/>
                              <a:ea typeface="Cambria" panose="02040503050406030204" pitchFamily="18" charset="0"/>
                            </a:rPr>
                          </m:ctrlPr>
                        </m:fPr>
                        <m:num>
                          <m:r>
                            <a:rPr lang="en-US" sz="2400" b="0" i="1" smtClean="0">
                              <a:latin typeface="Cambria Math" panose="02040503050406030204" pitchFamily="18" charset="0"/>
                              <a:ea typeface="Cambria" panose="02040503050406030204" pitchFamily="18" charset="0"/>
                            </a:rPr>
                            <m:t>0.496</m:t>
                          </m:r>
                        </m:num>
                        <m:den>
                          <m:r>
                            <a:rPr lang="en-US" sz="2400" b="0" i="1" smtClean="0">
                              <a:latin typeface="Cambria Math" panose="02040503050406030204" pitchFamily="18" charset="0"/>
                              <a:ea typeface="Cambria" panose="02040503050406030204" pitchFamily="18" charset="0"/>
                            </a:rPr>
                            <m:t>1.496</m:t>
                          </m:r>
                        </m:den>
                      </m:f>
                      <m:r>
                        <a:rPr lang="en-US" sz="2400" b="0" i="1" smtClean="0">
                          <a:latin typeface="Cambria Math" panose="02040503050406030204" pitchFamily="18" charset="0"/>
                          <a:ea typeface="Cambria" panose="02040503050406030204" pitchFamily="18" charset="0"/>
                        </a:rPr>
                        <m:t>=0.33</m:t>
                      </m:r>
                    </m:oMath>
                  </m:oMathPara>
                </a14:m>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mc:Choice>
        <mc:Fallback>
          <p:sp>
            <p:nvSpPr>
              <p:cNvPr id="6" name="TextBox 5">
                <a:extLst>
                  <a:ext uri="{FF2B5EF4-FFF2-40B4-BE49-F238E27FC236}">
                    <a16:creationId xmlns:a16="http://schemas.microsoft.com/office/drawing/2014/main" id="{90F12FC9-2A1A-A977-55A6-EC30D9C0FC81}"/>
                  </a:ext>
                </a:extLst>
              </p:cNvPr>
              <p:cNvSpPr txBox="1">
                <a:spLocks noRot="1" noChangeAspect="1" noMove="1" noResize="1" noEditPoints="1" noAdjustHandles="1" noChangeArrowheads="1" noChangeShapeType="1" noTextEdit="1"/>
              </p:cNvSpPr>
              <p:nvPr/>
            </p:nvSpPr>
            <p:spPr>
              <a:xfrm>
                <a:off x="720436" y="1524000"/>
                <a:ext cx="11092873" cy="4980531"/>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02022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A50-E221-5742-A796-26D3A29D40BE}"/>
              </a:ext>
            </a:extLst>
          </p:cNvPr>
          <p:cNvSpPr>
            <a:spLocks noGrp="1"/>
          </p:cNvSpPr>
          <p:nvPr>
            <p:ph type="title"/>
          </p:nvPr>
        </p:nvSpPr>
        <p:spPr>
          <a:xfrm>
            <a:off x="914400" y="381001"/>
            <a:ext cx="10972800" cy="907196"/>
          </a:xfrm>
        </p:spPr>
        <p:txBody>
          <a:bodyPr>
            <a:normAutofit fontScale="90000"/>
          </a:bodyPr>
          <a:lstStyle/>
          <a:p>
            <a:r>
              <a:rPr lang="en-US" dirty="0"/>
              <a:t>Components of a probabilistic machine learning classifier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F68FE4-1FD8-3040-9E2F-9C0576A0486C}"/>
                  </a:ext>
                </a:extLst>
              </p:cNvPr>
              <p:cNvSpPr>
                <a:spLocks noGrp="1"/>
              </p:cNvSpPr>
              <p:nvPr>
                <p:ph idx="1"/>
              </p:nvPr>
            </p:nvSpPr>
            <p:spPr>
              <a:xfrm>
                <a:off x="1097280" y="2332139"/>
                <a:ext cx="10891520" cy="4754460"/>
              </a:xfrm>
            </p:spPr>
            <p:txBody>
              <a:bodyPr>
                <a:normAutofit lnSpcReduction="10000"/>
              </a:bodyPr>
              <a:lstStyle/>
              <a:p>
                <a:pPr marL="685783" indent="-685783">
                  <a:buFont typeface="+mj-lt"/>
                  <a:buAutoNum type="arabicPeriod"/>
                </a:pPr>
                <a:r>
                  <a:rPr lang="en-US" sz="3200" dirty="0"/>
                  <a:t>A </a:t>
                </a:r>
                <a:r>
                  <a:rPr lang="en-US" sz="3200" b="1" dirty="0"/>
                  <a:t>feature representation </a:t>
                </a:r>
                <a:r>
                  <a:rPr lang="en-US" sz="3200" dirty="0"/>
                  <a:t>of the input. For each input observation </a:t>
                </a:r>
                <a:r>
                  <a:rPr lang="en-US" sz="3200" i="1" dirty="0"/>
                  <a:t>x</a:t>
                </a:r>
                <a:r>
                  <a:rPr lang="en-US" sz="3200" baseline="30000" dirty="0"/>
                  <a:t>(</a:t>
                </a:r>
                <a:r>
                  <a:rPr lang="en-US" sz="3200" i="1" baseline="30000" dirty="0" err="1"/>
                  <a:t>i</a:t>
                </a:r>
                <a:r>
                  <a:rPr lang="en-US" sz="3200" baseline="30000" dirty="0"/>
                  <a:t>)</a:t>
                </a:r>
                <a:r>
                  <a:rPr lang="en-US" sz="3200" dirty="0"/>
                  <a:t>, a vector of features [</a:t>
                </a:r>
                <a:r>
                  <a:rPr lang="en-US" sz="3200" i="1" dirty="0"/>
                  <a:t>x</a:t>
                </a:r>
                <a:r>
                  <a:rPr lang="en-US" sz="3200" baseline="-25000" dirty="0"/>
                  <a:t>1</a:t>
                </a:r>
                <a:r>
                  <a:rPr lang="en-US" sz="3200" dirty="0"/>
                  <a:t>, </a:t>
                </a:r>
                <a:r>
                  <a:rPr lang="en-US" sz="3200" i="1" dirty="0"/>
                  <a:t>x</a:t>
                </a:r>
                <a:r>
                  <a:rPr lang="en-US" sz="3200" baseline="-25000" dirty="0"/>
                  <a:t>2</a:t>
                </a:r>
                <a:r>
                  <a:rPr lang="en-US" sz="3200" dirty="0"/>
                  <a:t>, ... , </a:t>
                </a:r>
                <a:r>
                  <a:rPr lang="en-US" sz="3200" i="1" dirty="0" err="1"/>
                  <a:t>x</a:t>
                </a:r>
                <a:r>
                  <a:rPr lang="en-US" sz="3200" i="1" baseline="-25000" dirty="0" err="1"/>
                  <a:t>n</a:t>
                </a:r>
                <a:r>
                  <a:rPr lang="en-US" sz="3200" dirty="0"/>
                  <a:t>]. Feature </a:t>
                </a:r>
                <a:r>
                  <a:rPr lang="en-US" sz="3200" i="1" dirty="0"/>
                  <a:t>j </a:t>
                </a:r>
                <a:r>
                  <a:rPr lang="en-US" sz="3200" dirty="0"/>
                  <a:t>for input </a:t>
                </a:r>
                <a:r>
                  <a:rPr lang="en-US" sz="3200" i="1" dirty="0"/>
                  <a:t>x</a:t>
                </a:r>
                <a:r>
                  <a:rPr lang="en-US" sz="3200" baseline="30000" dirty="0"/>
                  <a:t>(</a:t>
                </a:r>
                <a:r>
                  <a:rPr lang="en-US" sz="3200" i="1" baseline="30000" dirty="0" err="1"/>
                  <a:t>i</a:t>
                </a:r>
                <a:r>
                  <a:rPr lang="en-US" sz="3200" baseline="30000" dirty="0"/>
                  <a:t>) </a:t>
                </a:r>
                <a:r>
                  <a:rPr lang="en-US" sz="3200" dirty="0"/>
                  <a:t>is </a:t>
                </a:r>
                <a:r>
                  <a:rPr lang="en-US" sz="3200" dirty="0" err="1"/>
                  <a:t>x</a:t>
                </a:r>
                <a:r>
                  <a:rPr lang="en-US" sz="3200" baseline="-25000" dirty="0" err="1"/>
                  <a:t>j</a:t>
                </a:r>
                <a:r>
                  <a:rPr lang="en-US" sz="3200" dirty="0"/>
                  <a:t>, more completely  </a:t>
                </a:r>
                <a:r>
                  <a:rPr lang="en-US" sz="3200" i="1" dirty="0" err="1"/>
                  <a:t>x</a:t>
                </a:r>
                <a:r>
                  <a:rPr lang="en-US" sz="3200" i="1" baseline="-25000" dirty="0" err="1"/>
                  <a:t>j</a:t>
                </a:r>
                <a:r>
                  <a:rPr lang="en-US" sz="3200" baseline="30000" dirty="0"/>
                  <a:t>(</a:t>
                </a:r>
                <a:r>
                  <a:rPr lang="en-US" sz="3200" i="1" baseline="30000" dirty="0" err="1"/>
                  <a:t>i</a:t>
                </a:r>
                <a:r>
                  <a:rPr lang="en-US" sz="3200" baseline="30000" dirty="0"/>
                  <a:t>)</a:t>
                </a:r>
                <a:r>
                  <a:rPr lang="en-US" sz="3200" dirty="0"/>
                  <a:t>, or sometimes </a:t>
                </a:r>
                <a:r>
                  <a:rPr lang="en-US" sz="3200" i="1" dirty="0"/>
                  <a:t>f</a:t>
                </a:r>
                <a:r>
                  <a:rPr lang="en-US" sz="3200" i="1" baseline="-25000" dirty="0"/>
                  <a:t>j</a:t>
                </a:r>
                <a:r>
                  <a:rPr lang="en-US" sz="3200" dirty="0"/>
                  <a:t>(</a:t>
                </a:r>
                <a:r>
                  <a:rPr lang="en-US" sz="3200" i="1" dirty="0"/>
                  <a:t>x</a:t>
                </a:r>
                <a:r>
                  <a:rPr lang="en-US" sz="3200" dirty="0"/>
                  <a:t>).</a:t>
                </a:r>
              </a:p>
              <a:p>
                <a:pPr marL="685783" indent="-685783">
                  <a:buFont typeface="+mj-lt"/>
                  <a:buAutoNum type="arabicPeriod"/>
                </a:pPr>
                <a:r>
                  <a:rPr lang="en-US" sz="3200" dirty="0"/>
                  <a:t>A </a:t>
                </a:r>
                <a:r>
                  <a:rPr lang="en-US" sz="3200" b="1" dirty="0"/>
                  <a:t>classification function </a:t>
                </a:r>
                <a:r>
                  <a:rPr lang="en-US" sz="3200" dirty="0"/>
                  <a:t>that computes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𝑦</m:t>
                        </m:r>
                      </m:e>
                    </m:acc>
                  </m:oMath>
                </a14:m>
                <a:r>
                  <a:rPr lang="en-US" sz="3200" dirty="0"/>
                  <a:t>, the estimated class, via </a:t>
                </a:r>
                <a:r>
                  <a:rPr lang="en-US" sz="3200" i="1" dirty="0"/>
                  <a:t>p</a:t>
                </a:r>
                <a:r>
                  <a:rPr lang="en-US" sz="3200" dirty="0"/>
                  <a:t>(</a:t>
                </a:r>
                <a:r>
                  <a:rPr lang="en-US" sz="3200" i="1" dirty="0" err="1"/>
                  <a:t>y</a:t>
                </a:r>
                <a:r>
                  <a:rPr lang="en-US" sz="3200" dirty="0" err="1"/>
                  <a:t>|</a:t>
                </a:r>
                <a:r>
                  <a:rPr lang="en-US" sz="3200" i="1" dirty="0" err="1"/>
                  <a:t>x</a:t>
                </a:r>
                <a:r>
                  <a:rPr lang="en-US" sz="3200" dirty="0"/>
                  <a:t>), like the </a:t>
                </a:r>
                <a:r>
                  <a:rPr lang="en-US" sz="3200" b="1" dirty="0"/>
                  <a:t>sigmoid</a:t>
                </a:r>
                <a:r>
                  <a:rPr lang="en-US" sz="3200" dirty="0"/>
                  <a:t> or </a:t>
                </a:r>
                <a:r>
                  <a:rPr lang="en-US" sz="3200" b="1" dirty="0" err="1"/>
                  <a:t>softmax</a:t>
                </a:r>
                <a:r>
                  <a:rPr lang="en-US" sz="3200" dirty="0"/>
                  <a:t> functions.</a:t>
                </a:r>
              </a:p>
              <a:p>
                <a:pPr marL="685783" indent="-685783">
                  <a:buFont typeface="+mj-lt"/>
                  <a:buAutoNum type="arabicPeriod"/>
                </a:pPr>
                <a:r>
                  <a:rPr lang="en-US" sz="3200" dirty="0"/>
                  <a:t>An objective function for learning, like </a:t>
                </a:r>
                <a:r>
                  <a:rPr lang="en-US" sz="3200" b="1" dirty="0"/>
                  <a:t>cross-entropy loss</a:t>
                </a:r>
                <a:r>
                  <a:rPr lang="en-US" sz="3200" dirty="0"/>
                  <a:t>. </a:t>
                </a:r>
              </a:p>
              <a:p>
                <a:pPr marL="685783" indent="-685783">
                  <a:buFont typeface="+mj-lt"/>
                  <a:buAutoNum type="arabicPeriod"/>
                </a:pPr>
                <a:r>
                  <a:rPr lang="en-US" sz="3200" dirty="0"/>
                  <a:t>An algorithm for optimizing the objective function: </a:t>
                </a:r>
                <a:r>
                  <a:rPr lang="en-US" sz="3200" b="1" dirty="0"/>
                  <a:t>stochastic gradient descent</a:t>
                </a:r>
                <a:r>
                  <a:rPr lang="en-US" sz="3200" dirty="0"/>
                  <a:t>. </a:t>
                </a:r>
              </a:p>
            </p:txBody>
          </p:sp>
        </mc:Choice>
        <mc:Fallback>
          <p:sp>
            <p:nvSpPr>
              <p:cNvPr id="3" name="Content Placeholder 2">
                <a:extLst>
                  <a:ext uri="{FF2B5EF4-FFF2-40B4-BE49-F238E27FC236}">
                    <a16:creationId xmlns:a16="http://schemas.microsoft.com/office/drawing/2014/main" id="{02F68FE4-1FD8-3040-9E2F-9C0576A0486C}"/>
                  </a:ext>
                </a:extLst>
              </p:cNvPr>
              <p:cNvSpPr>
                <a:spLocks noGrp="1" noRot="1" noChangeAspect="1" noMove="1" noResize="1" noEditPoints="1" noAdjustHandles="1" noChangeArrowheads="1" noChangeShapeType="1" noTextEdit="1"/>
              </p:cNvSpPr>
              <p:nvPr>
                <p:ph idx="1"/>
              </p:nvPr>
            </p:nvSpPr>
            <p:spPr>
              <a:xfrm>
                <a:off x="1097280" y="2332139"/>
                <a:ext cx="10891520" cy="4754460"/>
              </a:xfrm>
              <a:blipFill>
                <a:blip r:embed="rId2"/>
                <a:stretch>
                  <a:fillRect l="-1399" t="-3723" r="-10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6B7113D-7068-3D43-BBC6-5BE0B659F8C7}"/>
              </a:ext>
            </a:extLst>
          </p:cNvPr>
          <p:cNvSpPr txBox="1"/>
          <p:nvPr/>
        </p:nvSpPr>
        <p:spPr>
          <a:xfrm>
            <a:off x="914400" y="1397001"/>
            <a:ext cx="9550400" cy="461665"/>
          </a:xfrm>
          <a:prstGeom prst="rect">
            <a:avLst/>
          </a:prstGeom>
          <a:noFill/>
        </p:spPr>
        <p:txBody>
          <a:bodyPr wrap="square" rtlCol="0">
            <a:spAutoFit/>
          </a:bodyPr>
          <a:lstStyle/>
          <a:p>
            <a:r>
              <a:rPr lang="en-US" sz="2400" dirty="0"/>
              <a:t>Given </a:t>
            </a:r>
            <a:r>
              <a:rPr lang="en-US" sz="2400" i="1" dirty="0"/>
              <a:t>m </a:t>
            </a:r>
            <a:r>
              <a:rPr lang="en-US" sz="2400" dirty="0"/>
              <a:t>input/output pairs </a:t>
            </a:r>
            <a:r>
              <a:rPr lang="en-US" sz="2400" i="1" dirty="0"/>
              <a:t>(x</a:t>
            </a:r>
            <a:r>
              <a:rPr lang="en-US" sz="2400" i="1" baseline="30000" dirty="0"/>
              <a:t>(</a:t>
            </a:r>
            <a:r>
              <a:rPr lang="en-US" sz="2400" i="1" baseline="30000" dirty="0" err="1"/>
              <a:t>i</a:t>
            </a:r>
            <a:r>
              <a:rPr lang="en-US" sz="2400" i="1" baseline="30000" dirty="0"/>
              <a:t>),</a:t>
            </a:r>
            <a:r>
              <a:rPr lang="en-US" sz="2400" i="1" dirty="0"/>
              <a:t>y</a:t>
            </a:r>
            <a:r>
              <a:rPr lang="en-US" sz="2400" i="1" baseline="30000" dirty="0"/>
              <a:t>(</a:t>
            </a:r>
            <a:r>
              <a:rPr lang="en-US" sz="2400" i="1" baseline="30000" dirty="0" err="1"/>
              <a:t>i</a:t>
            </a:r>
            <a:r>
              <a:rPr lang="en-US" sz="2400" i="1" baseline="30000" dirty="0"/>
              <a:t>)</a:t>
            </a:r>
            <a:r>
              <a:rPr lang="en-US" sz="2400" i="1" dirty="0"/>
              <a:t>):</a:t>
            </a:r>
          </a:p>
        </p:txBody>
      </p:sp>
    </p:spTree>
    <p:extLst>
      <p:ext uri="{BB962C8B-B14F-4D97-AF65-F5344CB8AC3E}">
        <p14:creationId xmlns:p14="http://schemas.microsoft.com/office/powerpoint/2010/main" val="2831777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D5C3-8148-8D4D-8A9B-9C4C88C3340A}"/>
              </a:ext>
            </a:extLst>
          </p:cNvPr>
          <p:cNvSpPr>
            <a:spLocks noGrp="1"/>
          </p:cNvSpPr>
          <p:nvPr>
            <p:ph type="title"/>
          </p:nvPr>
        </p:nvSpPr>
        <p:spPr/>
        <p:txBody>
          <a:bodyPr/>
          <a:lstStyle/>
          <a:p>
            <a:r>
              <a:rPr lang="en-US" dirty="0"/>
              <a:t>The two phases of logistic regression </a:t>
            </a:r>
          </a:p>
        </p:txBody>
      </p:sp>
      <p:sp>
        <p:nvSpPr>
          <p:cNvPr id="3" name="Content Placeholder 2">
            <a:extLst>
              <a:ext uri="{FF2B5EF4-FFF2-40B4-BE49-F238E27FC236}">
                <a16:creationId xmlns:a16="http://schemas.microsoft.com/office/drawing/2014/main" id="{197902B6-DAC2-7141-B4B3-A60F6A5D9BAA}"/>
              </a:ext>
            </a:extLst>
          </p:cNvPr>
          <p:cNvSpPr>
            <a:spLocks noGrp="1"/>
          </p:cNvSpPr>
          <p:nvPr>
            <p:ph idx="1"/>
          </p:nvPr>
        </p:nvSpPr>
        <p:spPr>
          <a:xfrm>
            <a:off x="1097281" y="2108200"/>
            <a:ext cx="10058401" cy="4064000"/>
          </a:xfrm>
        </p:spPr>
        <p:txBody>
          <a:bodyPr/>
          <a:lstStyle/>
          <a:p>
            <a:r>
              <a:rPr lang="en-US" b="1" dirty="0"/>
              <a:t>Training</a:t>
            </a:r>
            <a:r>
              <a:rPr lang="en-US" dirty="0"/>
              <a:t>: we learn weights </a:t>
            </a:r>
            <a:r>
              <a:rPr lang="en-US" i="1" dirty="0"/>
              <a:t>w </a:t>
            </a:r>
            <a:r>
              <a:rPr lang="en-US" dirty="0"/>
              <a:t>and </a:t>
            </a:r>
            <a:r>
              <a:rPr lang="en-US" i="1" dirty="0"/>
              <a:t>b</a:t>
            </a:r>
            <a:r>
              <a:rPr lang="en-US" dirty="0"/>
              <a:t> using </a:t>
            </a:r>
            <a:r>
              <a:rPr lang="en-US" b="1" dirty="0"/>
              <a:t>stochastic gradient descent</a:t>
            </a:r>
            <a:r>
              <a:rPr lang="en-US" dirty="0"/>
              <a:t> and </a:t>
            </a:r>
            <a:r>
              <a:rPr lang="en-US" b="1" dirty="0"/>
              <a:t>cross-entropy loss</a:t>
            </a:r>
            <a:r>
              <a:rPr lang="en-US" dirty="0"/>
              <a:t>. </a:t>
            </a:r>
          </a:p>
          <a:p>
            <a:endParaRPr lang="en-US" dirty="0"/>
          </a:p>
          <a:p>
            <a:r>
              <a:rPr lang="en-US" b="1" dirty="0"/>
              <a:t>Test</a:t>
            </a:r>
            <a:r>
              <a:rPr lang="en-US" dirty="0"/>
              <a:t>: Given a test example </a:t>
            </a:r>
            <a:r>
              <a:rPr lang="en-US" i="1" dirty="0"/>
              <a:t>x </a:t>
            </a:r>
            <a:r>
              <a:rPr lang="en-US" dirty="0"/>
              <a:t>we compute </a:t>
            </a:r>
            <a:r>
              <a:rPr lang="en-US" i="1" dirty="0"/>
              <a:t>p</a:t>
            </a:r>
            <a:r>
              <a:rPr lang="en-US" dirty="0"/>
              <a:t>(</a:t>
            </a:r>
            <a:r>
              <a:rPr lang="en-US" i="1" dirty="0" err="1"/>
              <a:t>y</a:t>
            </a:r>
            <a:r>
              <a:rPr lang="en-US" dirty="0" err="1"/>
              <a:t>|</a:t>
            </a:r>
            <a:r>
              <a:rPr lang="en-US" i="1" dirty="0" err="1"/>
              <a:t>x</a:t>
            </a:r>
            <a:r>
              <a:rPr lang="en-US" dirty="0"/>
              <a:t>) using learned weights </a:t>
            </a:r>
            <a:r>
              <a:rPr lang="en-US" i="1" dirty="0"/>
              <a:t>w</a:t>
            </a:r>
            <a:r>
              <a:rPr lang="en-US" dirty="0"/>
              <a:t> and </a:t>
            </a:r>
            <a:r>
              <a:rPr lang="en-US" i="1" dirty="0"/>
              <a:t>b</a:t>
            </a:r>
            <a:r>
              <a:rPr lang="en-US" dirty="0"/>
              <a:t>, and return whichever label (</a:t>
            </a:r>
            <a:r>
              <a:rPr lang="en-US" i="1" dirty="0"/>
              <a:t>y </a:t>
            </a:r>
            <a:r>
              <a:rPr lang="en-US" dirty="0"/>
              <a:t>= 1 or </a:t>
            </a:r>
            <a:r>
              <a:rPr lang="en-US" i="1" dirty="0"/>
              <a:t>y </a:t>
            </a:r>
            <a:r>
              <a:rPr lang="en-US" dirty="0"/>
              <a:t>= 0) is higher probability</a:t>
            </a:r>
          </a:p>
          <a:p>
            <a:endParaRPr lang="en-US" dirty="0"/>
          </a:p>
        </p:txBody>
      </p:sp>
    </p:spTree>
    <p:extLst>
      <p:ext uri="{BB962C8B-B14F-4D97-AF65-F5344CB8AC3E}">
        <p14:creationId xmlns:p14="http://schemas.microsoft.com/office/powerpoint/2010/main" val="32807445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9CD6-0416-B353-4521-C92BFB9920D8}"/>
              </a:ext>
            </a:extLst>
          </p:cNvPr>
          <p:cNvSpPr>
            <a:spLocks noGrp="1"/>
          </p:cNvSpPr>
          <p:nvPr>
            <p:ph type="title"/>
          </p:nvPr>
        </p:nvSpPr>
        <p:spPr/>
        <p:txBody>
          <a:bodyPr/>
          <a:lstStyle/>
          <a:p>
            <a:r>
              <a:rPr lang="en-US" dirty="0"/>
              <a:t>The Argument</a:t>
            </a:r>
          </a:p>
        </p:txBody>
      </p:sp>
      <p:sp>
        <p:nvSpPr>
          <p:cNvPr id="3" name="Content Placeholder 2">
            <a:extLst>
              <a:ext uri="{FF2B5EF4-FFF2-40B4-BE49-F238E27FC236}">
                <a16:creationId xmlns:a16="http://schemas.microsoft.com/office/drawing/2014/main" id="{A1D10D45-BE40-B03A-B6A3-483A85A8A20C}"/>
              </a:ext>
            </a:extLst>
          </p:cNvPr>
          <p:cNvSpPr>
            <a:spLocks noGrp="1"/>
          </p:cNvSpPr>
          <p:nvPr>
            <p:ph idx="1"/>
          </p:nvPr>
        </p:nvSpPr>
        <p:spPr/>
        <p:txBody>
          <a:bodyPr/>
          <a:lstStyle/>
          <a:p>
            <a:r>
              <a:rPr lang="en-US" dirty="0"/>
              <a:t>Language is an efficient way of encoding knowledge about the world</a:t>
            </a:r>
          </a:p>
          <a:p>
            <a:r>
              <a:rPr lang="en-US" dirty="0"/>
              <a:t>Learning to predict the next word requires deep understanding of multiple levels of context:</a:t>
            </a:r>
          </a:p>
          <a:p>
            <a:pPr lvl="1"/>
            <a:r>
              <a:rPr lang="en-US" dirty="0"/>
              <a:t>Basic grammar</a:t>
            </a:r>
          </a:p>
          <a:p>
            <a:pPr lvl="1"/>
            <a:r>
              <a:rPr lang="en-US" dirty="0"/>
              <a:t>Syntax</a:t>
            </a:r>
          </a:p>
          <a:p>
            <a:pPr lvl="1"/>
            <a:r>
              <a:rPr lang="en-US" dirty="0"/>
              <a:t>Complex reasoning</a:t>
            </a:r>
          </a:p>
          <a:p>
            <a:pPr lvl="1"/>
            <a:r>
              <a:rPr lang="en-US" dirty="0"/>
              <a:t>World Knowledge</a:t>
            </a:r>
          </a:p>
          <a:p>
            <a:endParaRPr lang="en-US" dirty="0"/>
          </a:p>
        </p:txBody>
      </p:sp>
    </p:spTree>
    <p:extLst>
      <p:ext uri="{BB962C8B-B14F-4D97-AF65-F5344CB8AC3E}">
        <p14:creationId xmlns:p14="http://schemas.microsoft.com/office/powerpoint/2010/main" val="17328167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7C93-E309-6343-A358-E23B17E1042D}"/>
              </a:ext>
            </a:extLst>
          </p:cNvPr>
          <p:cNvSpPr>
            <a:spLocks noGrp="1"/>
          </p:cNvSpPr>
          <p:nvPr>
            <p:ph type="title"/>
          </p:nvPr>
        </p:nvSpPr>
        <p:spPr>
          <a:xfrm>
            <a:off x="1066800" y="584201"/>
            <a:ext cx="10058400" cy="907196"/>
          </a:xfrm>
        </p:spPr>
        <p:txBody>
          <a:bodyPr>
            <a:normAutofit/>
          </a:bodyPr>
          <a:lstStyle/>
          <a:p>
            <a:r>
              <a:rPr lang="en-US" dirty="0"/>
              <a:t>Turning a probability into a classifier</a:t>
            </a:r>
          </a:p>
        </p:txBody>
      </p:sp>
      <p:pic>
        <p:nvPicPr>
          <p:cNvPr id="5" name="Content Placeholder 4">
            <a:extLst>
              <a:ext uri="{FF2B5EF4-FFF2-40B4-BE49-F238E27FC236}">
                <a16:creationId xmlns:a16="http://schemas.microsoft.com/office/drawing/2014/main" id="{E9F790B0-B70D-DE45-B74A-BF4E26C78D74}"/>
              </a:ext>
            </a:extLst>
          </p:cNvPr>
          <p:cNvPicPr>
            <a:picLocks noGrp="1" noChangeAspect="1"/>
          </p:cNvPicPr>
          <p:nvPr>
            <p:ph idx="1"/>
          </p:nvPr>
        </p:nvPicPr>
        <p:blipFill>
          <a:blip r:embed="rId2"/>
          <a:stretch>
            <a:fillRect/>
          </a:stretch>
        </p:blipFill>
        <p:spPr>
          <a:xfrm>
            <a:off x="2133601" y="2006601"/>
            <a:ext cx="7579356" cy="1961092"/>
          </a:xfrm>
          <a:prstGeom prst="rect">
            <a:avLst/>
          </a:prstGeom>
        </p:spPr>
      </p:pic>
      <p:sp>
        <p:nvSpPr>
          <p:cNvPr id="3" name="TextBox 2">
            <a:extLst>
              <a:ext uri="{FF2B5EF4-FFF2-40B4-BE49-F238E27FC236}">
                <a16:creationId xmlns:a16="http://schemas.microsoft.com/office/drawing/2014/main" id="{DAD54E96-8FBE-DE4B-9D80-8A35B738F321}"/>
              </a:ext>
            </a:extLst>
          </p:cNvPr>
          <p:cNvSpPr txBox="1"/>
          <p:nvPr/>
        </p:nvSpPr>
        <p:spPr>
          <a:xfrm>
            <a:off x="1736687" y="4648201"/>
            <a:ext cx="5256119" cy="461665"/>
          </a:xfrm>
          <a:prstGeom prst="rect">
            <a:avLst/>
          </a:prstGeom>
          <a:noFill/>
        </p:spPr>
        <p:txBody>
          <a:bodyPr wrap="none" rtlCol="0">
            <a:spAutoFit/>
          </a:bodyPr>
          <a:lstStyle/>
          <a:p>
            <a:r>
              <a:rPr lang="en-US" sz="2400" dirty="0"/>
              <a:t>0.5 here is called the </a:t>
            </a:r>
            <a:r>
              <a:rPr lang="en-US" sz="2400" b="1" dirty="0"/>
              <a:t>decision boundary</a:t>
            </a:r>
            <a:r>
              <a:rPr lang="en-US" sz="2400" dirty="0"/>
              <a:t> </a:t>
            </a:r>
          </a:p>
        </p:txBody>
      </p:sp>
    </p:spTree>
    <p:extLst>
      <p:ext uri="{BB962C8B-B14F-4D97-AF65-F5344CB8AC3E}">
        <p14:creationId xmlns:p14="http://schemas.microsoft.com/office/powerpoint/2010/main" val="1790038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C978-3BD6-A448-8D02-2A5030CB74E7}"/>
              </a:ext>
            </a:extLst>
          </p:cNvPr>
          <p:cNvSpPr>
            <a:spLocks noGrp="1"/>
          </p:cNvSpPr>
          <p:nvPr>
            <p:ph type="title"/>
          </p:nvPr>
        </p:nvSpPr>
        <p:spPr>
          <a:xfrm>
            <a:off x="798623" y="-116980"/>
            <a:ext cx="9956800" cy="990600"/>
          </a:xfrm>
        </p:spPr>
        <p:txBody>
          <a:bodyPr/>
          <a:lstStyle/>
          <a:p>
            <a:r>
              <a:rPr lang="en-US" dirty="0"/>
              <a:t>The probabilistic classifier</a:t>
            </a:r>
          </a:p>
        </p:txBody>
      </p:sp>
      <p:grpSp>
        <p:nvGrpSpPr>
          <p:cNvPr id="7" name="Group 6">
            <a:extLst>
              <a:ext uri="{FF2B5EF4-FFF2-40B4-BE49-F238E27FC236}">
                <a16:creationId xmlns:a16="http://schemas.microsoft.com/office/drawing/2014/main" id="{2AF12A42-A169-124C-83E6-7FE227E2D844}"/>
              </a:ext>
            </a:extLst>
          </p:cNvPr>
          <p:cNvGrpSpPr/>
          <p:nvPr/>
        </p:nvGrpSpPr>
        <p:grpSpPr>
          <a:xfrm>
            <a:off x="833347" y="1276422"/>
            <a:ext cx="10627328" cy="5089143"/>
            <a:chOff x="685800" y="1244038"/>
            <a:chExt cx="7970496" cy="3816857"/>
          </a:xfrm>
        </p:grpSpPr>
        <p:pic>
          <p:nvPicPr>
            <p:cNvPr id="5" name="Picture 4">
              <a:extLst>
                <a:ext uri="{FF2B5EF4-FFF2-40B4-BE49-F238E27FC236}">
                  <a16:creationId xmlns:a16="http://schemas.microsoft.com/office/drawing/2014/main" id="{38B41492-92D7-0843-886C-F81DEAD35540}"/>
                </a:ext>
              </a:extLst>
            </p:cNvPr>
            <p:cNvPicPr>
              <a:picLocks noChangeAspect="1"/>
            </p:cNvPicPr>
            <p:nvPr/>
          </p:nvPicPr>
          <p:blipFill>
            <a:blip r:embed="rId2"/>
            <a:stretch>
              <a:fillRect/>
            </a:stretch>
          </p:blipFill>
          <p:spPr>
            <a:xfrm>
              <a:off x="685800" y="1244038"/>
              <a:ext cx="7970496" cy="3816857"/>
            </a:xfrm>
            <a:prstGeom prst="rect">
              <a:avLst/>
            </a:prstGeom>
            <a:ln>
              <a:noFill/>
            </a:ln>
          </p:spPr>
        </p:pic>
        <p:sp>
          <p:nvSpPr>
            <p:cNvPr id="3" name="Rectangle 2">
              <a:extLst>
                <a:ext uri="{FF2B5EF4-FFF2-40B4-BE49-F238E27FC236}">
                  <a16:creationId xmlns:a16="http://schemas.microsoft.com/office/drawing/2014/main" id="{B4F5679F-01C2-1542-9FCF-DE147F85918C}"/>
                </a:ext>
              </a:extLst>
            </p:cNvPr>
            <p:cNvSpPr/>
            <p:nvPr/>
          </p:nvSpPr>
          <p:spPr>
            <a:xfrm>
              <a:off x="1412111" y="2375503"/>
              <a:ext cx="2514600" cy="5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Freeform 8">
            <a:extLst>
              <a:ext uri="{FF2B5EF4-FFF2-40B4-BE49-F238E27FC236}">
                <a16:creationId xmlns:a16="http://schemas.microsoft.com/office/drawing/2014/main" id="{72B19C2B-25B7-FE40-89D4-2D049B1683CF}"/>
              </a:ext>
            </a:extLst>
          </p:cNvPr>
          <p:cNvSpPr/>
          <p:nvPr/>
        </p:nvSpPr>
        <p:spPr bwMode="auto">
          <a:xfrm>
            <a:off x="529477" y="3678623"/>
            <a:ext cx="11076072" cy="284743"/>
          </a:xfrm>
          <a:custGeom>
            <a:avLst/>
            <a:gdLst>
              <a:gd name="connsiteX0" fmla="*/ 112178 w 8307054"/>
              <a:gd name="connsiteY0" fmla="*/ 201057 h 213557"/>
              <a:gd name="connsiteX1" fmla="*/ 170051 w 8307054"/>
              <a:gd name="connsiteY1" fmla="*/ 212632 h 213557"/>
              <a:gd name="connsiteX2" fmla="*/ 3850801 w 8307054"/>
              <a:gd name="connsiteY2" fmla="*/ 62161 h 213557"/>
              <a:gd name="connsiteX3" fmla="*/ 6767621 w 8307054"/>
              <a:gd name="connsiteY3" fmla="*/ 4287 h 213557"/>
              <a:gd name="connsiteX4" fmla="*/ 8307054 w 8307054"/>
              <a:gd name="connsiteY4" fmla="*/ 4287 h 213557"/>
              <a:gd name="connsiteX5" fmla="*/ 8307054 w 8307054"/>
              <a:gd name="connsiteY5" fmla="*/ 4287 h 213557"/>
              <a:gd name="connsiteX6" fmla="*/ 8307054 w 8307054"/>
              <a:gd name="connsiteY6" fmla="*/ 4287 h 2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7054" h="213557">
                <a:moveTo>
                  <a:pt x="112178" y="201057"/>
                </a:moveTo>
                <a:cubicBezTo>
                  <a:pt x="-170438" y="218419"/>
                  <a:pt x="170051" y="212632"/>
                  <a:pt x="170051" y="212632"/>
                </a:cubicBezTo>
                <a:lnTo>
                  <a:pt x="3850801" y="62161"/>
                </a:lnTo>
                <a:cubicBezTo>
                  <a:pt x="4950396" y="27437"/>
                  <a:pt x="6024912" y="13933"/>
                  <a:pt x="6767621" y="4287"/>
                </a:cubicBezTo>
                <a:cubicBezTo>
                  <a:pt x="7510330" y="-5359"/>
                  <a:pt x="8307054" y="4287"/>
                  <a:pt x="8307054" y="4287"/>
                </a:cubicBezTo>
                <a:lnTo>
                  <a:pt x="8307054" y="4287"/>
                </a:lnTo>
                <a:lnTo>
                  <a:pt x="8307054" y="4287"/>
                </a:lnTo>
              </a:path>
            </a:pathLst>
          </a:custGeom>
          <a:noFill/>
          <a:ln w="9525" cap="flat" cmpd="sng" algn="ctr">
            <a:noFill/>
            <a:prstDash val="solid"/>
            <a:miter lim="800000"/>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defTabSz="1219170" fontAlgn="base">
              <a:spcBef>
                <a:spcPct val="0"/>
              </a:spcBef>
              <a:spcAft>
                <a:spcPct val="0"/>
              </a:spcAft>
            </a:pPr>
            <a:endParaRPr lang="en-US" sz="3200">
              <a:latin typeface="Lucida Sans" pitchFamily="-65" charset="0"/>
            </a:endParaRPr>
          </a:p>
        </p:txBody>
      </p:sp>
      <p:sp>
        <p:nvSpPr>
          <p:cNvPr id="15" name="Freeform 14">
            <a:extLst>
              <a:ext uri="{FF2B5EF4-FFF2-40B4-BE49-F238E27FC236}">
                <a16:creationId xmlns:a16="http://schemas.microsoft.com/office/drawing/2014/main" id="{6030D76F-4213-4D4E-9677-2229D8A905A5}"/>
              </a:ext>
            </a:extLst>
          </p:cNvPr>
          <p:cNvSpPr/>
          <p:nvPr/>
        </p:nvSpPr>
        <p:spPr bwMode="auto">
          <a:xfrm>
            <a:off x="5833640" y="3483711"/>
            <a:ext cx="632965" cy="648183"/>
          </a:xfrm>
          <a:custGeom>
            <a:avLst/>
            <a:gdLst>
              <a:gd name="connsiteX0" fmla="*/ 162046 w 474724"/>
              <a:gd name="connsiteY0" fmla="*/ 0 h 486137"/>
              <a:gd name="connsiteX1" fmla="*/ 81023 w 474724"/>
              <a:gd name="connsiteY1" fmla="*/ 46299 h 486137"/>
              <a:gd name="connsiteX2" fmla="*/ 69448 w 474724"/>
              <a:gd name="connsiteY2" fmla="*/ 81023 h 486137"/>
              <a:gd name="connsiteX3" fmla="*/ 46299 w 474724"/>
              <a:gd name="connsiteY3" fmla="*/ 115747 h 486137"/>
              <a:gd name="connsiteX4" fmla="*/ 23150 w 474724"/>
              <a:gd name="connsiteY4" fmla="*/ 185195 h 486137"/>
              <a:gd name="connsiteX5" fmla="*/ 0 w 474724"/>
              <a:gd name="connsiteY5" fmla="*/ 277793 h 486137"/>
              <a:gd name="connsiteX6" fmla="*/ 34724 w 474724"/>
              <a:gd name="connsiteY6" fmla="*/ 428264 h 486137"/>
              <a:gd name="connsiteX7" fmla="*/ 69448 w 474724"/>
              <a:gd name="connsiteY7" fmla="*/ 439838 h 486137"/>
              <a:gd name="connsiteX8" fmla="*/ 104173 w 474724"/>
              <a:gd name="connsiteY8" fmla="*/ 462988 h 486137"/>
              <a:gd name="connsiteX9" fmla="*/ 185195 w 474724"/>
              <a:gd name="connsiteY9" fmla="*/ 486137 h 486137"/>
              <a:gd name="connsiteX10" fmla="*/ 324092 w 474724"/>
              <a:gd name="connsiteY10" fmla="*/ 474562 h 486137"/>
              <a:gd name="connsiteX11" fmla="*/ 381965 w 474724"/>
              <a:gd name="connsiteY11" fmla="*/ 439838 h 486137"/>
              <a:gd name="connsiteX12" fmla="*/ 451413 w 474724"/>
              <a:gd name="connsiteY12" fmla="*/ 381965 h 486137"/>
              <a:gd name="connsiteX13" fmla="*/ 474562 w 474724"/>
              <a:gd name="connsiteY13" fmla="*/ 312517 h 486137"/>
              <a:gd name="connsiteX14" fmla="*/ 462988 w 474724"/>
              <a:gd name="connsiteY14" fmla="*/ 173621 h 486137"/>
              <a:gd name="connsiteX15" fmla="*/ 405114 w 474724"/>
              <a:gd name="connsiteY15" fmla="*/ 92598 h 486137"/>
              <a:gd name="connsiteX16" fmla="*/ 381965 w 474724"/>
              <a:gd name="connsiteY16" fmla="*/ 69448 h 486137"/>
              <a:gd name="connsiteX17" fmla="*/ 312517 w 474724"/>
              <a:gd name="connsiteY17" fmla="*/ 46299 h 486137"/>
              <a:gd name="connsiteX18" fmla="*/ 162046 w 474724"/>
              <a:gd name="connsiteY18" fmla="*/ 0 h 4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4724" h="486137">
                <a:moveTo>
                  <a:pt x="162046" y="0"/>
                </a:moveTo>
                <a:cubicBezTo>
                  <a:pt x="123464" y="0"/>
                  <a:pt x="104433" y="25816"/>
                  <a:pt x="81023" y="46299"/>
                </a:cubicBezTo>
                <a:cubicBezTo>
                  <a:pt x="71841" y="54333"/>
                  <a:pt x="74904" y="70110"/>
                  <a:pt x="69448" y="81023"/>
                </a:cubicBezTo>
                <a:cubicBezTo>
                  <a:pt x="63227" y="93465"/>
                  <a:pt x="51949" y="103035"/>
                  <a:pt x="46299" y="115747"/>
                </a:cubicBezTo>
                <a:cubicBezTo>
                  <a:pt x="36389" y="138045"/>
                  <a:pt x="30866" y="162046"/>
                  <a:pt x="23150" y="185195"/>
                </a:cubicBezTo>
                <a:cubicBezTo>
                  <a:pt x="5353" y="238587"/>
                  <a:pt x="13969" y="207949"/>
                  <a:pt x="0" y="277793"/>
                </a:cubicBezTo>
                <a:cubicBezTo>
                  <a:pt x="3488" y="312668"/>
                  <a:pt x="-6535" y="395257"/>
                  <a:pt x="34724" y="428264"/>
                </a:cubicBezTo>
                <a:cubicBezTo>
                  <a:pt x="44251" y="435886"/>
                  <a:pt x="57873" y="435980"/>
                  <a:pt x="69448" y="439838"/>
                </a:cubicBezTo>
                <a:cubicBezTo>
                  <a:pt x="81023" y="447555"/>
                  <a:pt x="91730" y="456767"/>
                  <a:pt x="104173" y="462988"/>
                </a:cubicBezTo>
                <a:cubicBezTo>
                  <a:pt x="120773" y="471288"/>
                  <a:pt x="170367" y="482430"/>
                  <a:pt x="185195" y="486137"/>
                </a:cubicBezTo>
                <a:cubicBezTo>
                  <a:pt x="231494" y="482279"/>
                  <a:pt x="278040" y="480702"/>
                  <a:pt x="324092" y="474562"/>
                </a:cubicBezTo>
                <a:cubicBezTo>
                  <a:pt x="366307" y="468934"/>
                  <a:pt x="352749" y="463211"/>
                  <a:pt x="381965" y="439838"/>
                </a:cubicBezTo>
                <a:cubicBezTo>
                  <a:pt x="462545" y="375373"/>
                  <a:pt x="368921" y="464457"/>
                  <a:pt x="451413" y="381965"/>
                </a:cubicBezTo>
                <a:cubicBezTo>
                  <a:pt x="459129" y="358816"/>
                  <a:pt x="476588" y="336834"/>
                  <a:pt x="474562" y="312517"/>
                </a:cubicBezTo>
                <a:cubicBezTo>
                  <a:pt x="470704" y="266218"/>
                  <a:pt x="469128" y="219673"/>
                  <a:pt x="462988" y="173621"/>
                </a:cubicBezTo>
                <a:cubicBezTo>
                  <a:pt x="457303" y="130983"/>
                  <a:pt x="437157" y="124641"/>
                  <a:pt x="405114" y="92598"/>
                </a:cubicBezTo>
                <a:cubicBezTo>
                  <a:pt x="397398" y="84881"/>
                  <a:pt x="392318" y="72899"/>
                  <a:pt x="381965" y="69448"/>
                </a:cubicBezTo>
                <a:lnTo>
                  <a:pt x="312517" y="46299"/>
                </a:lnTo>
                <a:cubicBezTo>
                  <a:pt x="233868" y="20083"/>
                  <a:pt x="200628" y="0"/>
                  <a:pt x="162046" y="0"/>
                </a:cubicBezTo>
                <a:close/>
              </a:path>
            </a:pathLst>
          </a:custGeom>
          <a:noFill/>
          <a:ln w="31750" cap="flat" cmpd="sng" algn="ctr">
            <a:solidFill>
              <a:schemeClr val="accent6"/>
            </a:solidFill>
            <a:prstDash val="solid"/>
            <a:miter lim="800000"/>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defTabSz="1219170" fontAlgn="base">
              <a:spcBef>
                <a:spcPct val="0"/>
              </a:spcBef>
              <a:spcAft>
                <a:spcPct val="0"/>
              </a:spcAft>
            </a:pPr>
            <a:endParaRPr lang="en-US" sz="3200">
              <a:latin typeface="Lucida Sans" pitchFamily="-65" charset="0"/>
            </a:endParaRPr>
          </a:p>
        </p:txBody>
      </p:sp>
      <p:sp>
        <p:nvSpPr>
          <p:cNvPr id="16" name="Rectangle 15">
            <a:extLst>
              <a:ext uri="{FF2B5EF4-FFF2-40B4-BE49-F238E27FC236}">
                <a16:creationId xmlns:a16="http://schemas.microsoft.com/office/drawing/2014/main" id="{64107E57-1F3A-0548-BCB7-A16BB7DB0707}"/>
              </a:ext>
            </a:extLst>
          </p:cNvPr>
          <p:cNvSpPr/>
          <p:nvPr/>
        </p:nvSpPr>
        <p:spPr>
          <a:xfrm>
            <a:off x="5833640" y="6164145"/>
            <a:ext cx="632965" cy="32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504823CD-D996-F549-8F74-DDA4A8F59403}"/>
              </a:ext>
            </a:extLst>
          </p:cNvPr>
          <p:cNvSpPr txBox="1"/>
          <p:nvPr/>
        </p:nvSpPr>
        <p:spPr>
          <a:xfrm>
            <a:off x="5618874" y="6041652"/>
            <a:ext cx="1441420" cy="666786"/>
          </a:xfrm>
          <a:prstGeom prst="rect">
            <a:avLst/>
          </a:prstGeom>
          <a:noFill/>
        </p:spPr>
        <p:txBody>
          <a:bodyPr wrap="none" rtlCol="0">
            <a:spAutoFit/>
          </a:bodyPr>
          <a:lstStyle/>
          <a:p>
            <a:r>
              <a:rPr lang="en-US" sz="3733" dirty="0" err="1"/>
              <a:t>wx</a:t>
            </a:r>
            <a:r>
              <a:rPr lang="en-US" sz="3733" dirty="0"/>
              <a:t> + b</a:t>
            </a:r>
          </a:p>
        </p:txBody>
      </p:sp>
      <p:pic>
        <p:nvPicPr>
          <p:cNvPr id="18" name="Picture 17">
            <a:extLst>
              <a:ext uri="{FF2B5EF4-FFF2-40B4-BE49-F238E27FC236}">
                <a16:creationId xmlns:a16="http://schemas.microsoft.com/office/drawing/2014/main" id="{740A2127-1D6D-1F41-B9FC-0C367C6CADCD}"/>
              </a:ext>
            </a:extLst>
          </p:cNvPr>
          <p:cNvPicPr>
            <a:picLocks noChangeAspect="1"/>
          </p:cNvPicPr>
          <p:nvPr/>
        </p:nvPicPr>
        <p:blipFill>
          <a:blip r:embed="rId3"/>
          <a:stretch>
            <a:fillRect/>
          </a:stretch>
        </p:blipFill>
        <p:spPr>
          <a:xfrm>
            <a:off x="6807201" y="-125363"/>
            <a:ext cx="6278223" cy="2396268"/>
          </a:xfrm>
          <a:prstGeom prst="rect">
            <a:avLst/>
          </a:prstGeom>
        </p:spPr>
      </p:pic>
      <p:sp>
        <p:nvSpPr>
          <p:cNvPr id="19" name="Rectangle 18">
            <a:extLst>
              <a:ext uri="{FF2B5EF4-FFF2-40B4-BE49-F238E27FC236}">
                <a16:creationId xmlns:a16="http://schemas.microsoft.com/office/drawing/2014/main" id="{4A1A31B3-A413-5440-9DE5-027C83B38D29}"/>
              </a:ext>
            </a:extLst>
          </p:cNvPr>
          <p:cNvSpPr/>
          <p:nvPr/>
        </p:nvSpPr>
        <p:spPr>
          <a:xfrm>
            <a:off x="370632" y="3417307"/>
            <a:ext cx="848568" cy="780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a:extLst>
              <a:ext uri="{FF2B5EF4-FFF2-40B4-BE49-F238E27FC236}">
                <a16:creationId xmlns:a16="http://schemas.microsoft.com/office/drawing/2014/main" id="{1561F822-B7C3-874E-AC15-CC13945AC801}"/>
              </a:ext>
            </a:extLst>
          </p:cNvPr>
          <p:cNvCxnSpPr/>
          <p:nvPr/>
        </p:nvCxnSpPr>
        <p:spPr bwMode="auto">
          <a:xfrm>
            <a:off x="406400" y="3743820"/>
            <a:ext cx="11379200" cy="0"/>
          </a:xfrm>
          <a:prstGeom prst="line">
            <a:avLst/>
          </a:prstGeom>
          <a:gradFill rotWithShape="0">
            <a:gsLst>
              <a:gs pos="0">
                <a:srgbClr val="A50021"/>
              </a:gs>
              <a:gs pos="100000">
                <a:schemeClr val="tx1"/>
              </a:gs>
            </a:gsLst>
            <a:lin ang="0" scaled="1"/>
          </a:gradFill>
          <a:ln w="44450" cap="flat" cmpd="sng" algn="ctr">
            <a:solidFill>
              <a:srgbClr val="C00000"/>
            </a:solidFill>
            <a:prstDash val="sysDash"/>
            <a:miter lim="800000"/>
            <a:headEnd type="none" w="med" len="med"/>
            <a:tailEnd type="none" w="med" len="med"/>
          </a:ln>
          <a:effectLst/>
        </p:spPr>
      </p:cxnSp>
      <p:sp>
        <p:nvSpPr>
          <p:cNvPr id="20" name="TextBox 19">
            <a:extLst>
              <a:ext uri="{FF2B5EF4-FFF2-40B4-BE49-F238E27FC236}">
                <a16:creationId xmlns:a16="http://schemas.microsoft.com/office/drawing/2014/main" id="{96F28C9A-0A39-5C44-AD33-B22BEC536C62}"/>
              </a:ext>
            </a:extLst>
          </p:cNvPr>
          <p:cNvSpPr txBox="1"/>
          <p:nvPr/>
        </p:nvSpPr>
        <p:spPr>
          <a:xfrm>
            <a:off x="91476" y="1667008"/>
            <a:ext cx="1420582" cy="666786"/>
          </a:xfrm>
          <a:prstGeom prst="rect">
            <a:avLst/>
          </a:prstGeom>
          <a:noFill/>
        </p:spPr>
        <p:txBody>
          <a:bodyPr wrap="none" rtlCol="0">
            <a:spAutoFit/>
          </a:bodyPr>
          <a:lstStyle/>
          <a:p>
            <a:r>
              <a:rPr lang="en-US" sz="3733" dirty="0"/>
              <a:t>P(y=1)</a:t>
            </a:r>
          </a:p>
        </p:txBody>
      </p:sp>
      <p:sp>
        <p:nvSpPr>
          <p:cNvPr id="23" name="Rectangle 22">
            <a:extLst>
              <a:ext uri="{FF2B5EF4-FFF2-40B4-BE49-F238E27FC236}">
                <a16:creationId xmlns:a16="http://schemas.microsoft.com/office/drawing/2014/main" id="{0010A606-923C-244A-9E2F-50E83BEDD50E}"/>
              </a:ext>
            </a:extLst>
          </p:cNvPr>
          <p:cNvSpPr/>
          <p:nvPr/>
        </p:nvSpPr>
        <p:spPr bwMode="auto">
          <a:xfrm>
            <a:off x="6203997" y="1644687"/>
            <a:ext cx="5617371" cy="4267200"/>
          </a:xfrm>
          <a:prstGeom prst="rect">
            <a:avLst/>
          </a:prstGeom>
          <a:solidFill>
            <a:schemeClr val="accent2">
              <a:lumMod val="40000"/>
              <a:lumOff val="60000"/>
              <a:alpha val="34000"/>
            </a:schemeClr>
          </a:solidFill>
          <a:ln w="9525" cap="flat" cmpd="sng" algn="ctr">
            <a:noFill/>
            <a:prstDash val="solid"/>
            <a:miter lim="800000"/>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defTabSz="1219170" fontAlgn="base">
              <a:spcBef>
                <a:spcPct val="0"/>
              </a:spcBef>
              <a:spcAft>
                <a:spcPct val="0"/>
              </a:spcAft>
            </a:pPr>
            <a:endParaRPr lang="en-US" sz="3200">
              <a:latin typeface="Lucida Sans" pitchFamily="-65" charset="0"/>
            </a:endParaRPr>
          </a:p>
        </p:txBody>
      </p:sp>
    </p:spTree>
    <p:extLst>
      <p:ext uri="{BB962C8B-B14F-4D97-AF65-F5344CB8AC3E}">
        <p14:creationId xmlns:p14="http://schemas.microsoft.com/office/powerpoint/2010/main" val="29945556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1E6D-3D3D-264A-8F4C-6D075DC79CDA}"/>
              </a:ext>
            </a:extLst>
          </p:cNvPr>
          <p:cNvSpPr>
            <a:spLocks noGrp="1"/>
          </p:cNvSpPr>
          <p:nvPr>
            <p:ph type="title"/>
          </p:nvPr>
        </p:nvSpPr>
        <p:spPr/>
        <p:txBody>
          <a:bodyPr/>
          <a:lstStyle/>
          <a:p>
            <a:r>
              <a:rPr lang="en-US" dirty="0"/>
              <a:t>Wait, where did the W’s come from?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40280E4-A96F-4B4C-9DBD-4266531F9712}"/>
                  </a:ext>
                </a:extLst>
              </p:cNvPr>
              <p:cNvSpPr>
                <a:spLocks noGrp="1"/>
              </p:cNvSpPr>
              <p:nvPr>
                <p:ph idx="1"/>
              </p:nvPr>
            </p:nvSpPr>
            <p:spPr>
              <a:xfrm>
                <a:off x="1097280" y="1845734"/>
                <a:ext cx="10485121" cy="4732865"/>
              </a:xfrm>
            </p:spPr>
            <p:txBody>
              <a:bodyPr>
                <a:normAutofit/>
              </a:bodyPr>
              <a:lstStyle/>
              <a:p>
                <a:pPr marL="0" indent="0">
                  <a:buNone/>
                </a:pPr>
                <a:r>
                  <a:rPr lang="en-US" dirty="0"/>
                  <a:t>Supervised classification: </a:t>
                </a:r>
              </a:p>
              <a:p>
                <a:pPr marL="609585" indent="-609585"/>
                <a:r>
                  <a:rPr lang="en-US" dirty="0"/>
                  <a:t>We know the correct label </a:t>
                </a:r>
                <a:r>
                  <a:rPr lang="en-US" i="1" dirty="0">
                    <a:solidFill>
                      <a:srgbClr val="0000CC"/>
                    </a:solidFill>
                  </a:rPr>
                  <a:t>y</a:t>
                </a:r>
                <a:r>
                  <a:rPr lang="en-US" i="1" dirty="0"/>
                  <a:t> </a:t>
                </a:r>
                <a:r>
                  <a:rPr lang="en-US" dirty="0"/>
                  <a:t>(either 0 or 1) for each </a:t>
                </a:r>
                <a:r>
                  <a:rPr lang="en-US" i="1" dirty="0"/>
                  <a:t>x</a:t>
                </a:r>
                <a:r>
                  <a:rPr lang="en-US" dirty="0"/>
                  <a:t>. </a:t>
                </a:r>
              </a:p>
              <a:p>
                <a:pPr marL="609585" indent="-609585"/>
                <a:r>
                  <a:rPr lang="en-US" dirty="0"/>
                  <a:t>But what the system produces is an estimate,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r>
                      <a:rPr lang="en-US" i="1">
                        <a:solidFill>
                          <a:srgbClr val="0000CC"/>
                        </a:solidFill>
                        <a:latin typeface="Cambria Math" panose="02040503050406030204" pitchFamily="18" charset="0"/>
                      </a:rPr>
                      <m:t> </m:t>
                    </m:r>
                  </m:oMath>
                </a14:m>
                <a:endParaRPr lang="en-US" dirty="0"/>
              </a:p>
              <a:p>
                <a:pPr marL="0" indent="0">
                  <a:buNone/>
                </a:pPr>
                <a:r>
                  <a:rPr lang="en-US" dirty="0"/>
                  <a:t>We want to set </a:t>
                </a:r>
                <a:r>
                  <a:rPr lang="en-US" i="1" dirty="0"/>
                  <a:t>w </a:t>
                </a:r>
                <a:r>
                  <a:rPr lang="en-US" dirty="0"/>
                  <a:t>and </a:t>
                </a:r>
                <a:r>
                  <a:rPr lang="en-US" i="1" dirty="0"/>
                  <a:t>b</a:t>
                </a:r>
                <a:r>
                  <a:rPr lang="en-US" dirty="0"/>
                  <a:t> to minimize the </a:t>
                </a:r>
                <a:r>
                  <a:rPr lang="en-US" b="1" dirty="0"/>
                  <a:t>distance</a:t>
                </a:r>
                <a:r>
                  <a:rPr lang="en-US" dirty="0"/>
                  <a:t> between our estimate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oMath>
                </a14:m>
                <a:r>
                  <a:rPr lang="en-US" baseline="30000" dirty="0">
                    <a:solidFill>
                      <a:srgbClr val="0000CC"/>
                    </a:solidFill>
                  </a:rPr>
                  <a:t>(</a:t>
                </a:r>
                <a:r>
                  <a:rPr lang="en-US" baseline="30000" dirty="0" err="1">
                    <a:solidFill>
                      <a:srgbClr val="0000CC"/>
                    </a:solidFill>
                  </a:rPr>
                  <a:t>i</a:t>
                </a:r>
                <a:r>
                  <a:rPr lang="en-US" baseline="30000" dirty="0">
                    <a:solidFill>
                      <a:srgbClr val="0000CC"/>
                    </a:solidFill>
                  </a:rPr>
                  <a:t>)</a:t>
                </a:r>
                <a:r>
                  <a:rPr lang="en-US" dirty="0">
                    <a:solidFill>
                      <a:srgbClr val="0000CC"/>
                    </a:solidFill>
                  </a:rPr>
                  <a:t> </a:t>
                </a:r>
                <a:r>
                  <a:rPr lang="en-US" dirty="0"/>
                  <a:t>and the true </a:t>
                </a:r>
                <a:r>
                  <a:rPr lang="en-US" i="1" dirty="0">
                    <a:solidFill>
                      <a:srgbClr val="0000CC"/>
                    </a:solidFill>
                  </a:rPr>
                  <a:t>y</a:t>
                </a:r>
                <a:r>
                  <a:rPr lang="en-US" baseline="30000" dirty="0">
                    <a:solidFill>
                      <a:srgbClr val="0000CC"/>
                    </a:solidFill>
                  </a:rPr>
                  <a:t>(</a:t>
                </a:r>
                <a:r>
                  <a:rPr lang="en-US" baseline="30000" dirty="0" err="1">
                    <a:solidFill>
                      <a:srgbClr val="0000CC"/>
                    </a:solidFill>
                  </a:rPr>
                  <a:t>i</a:t>
                </a:r>
                <a:r>
                  <a:rPr lang="en-US" baseline="30000" dirty="0">
                    <a:solidFill>
                      <a:srgbClr val="0000CC"/>
                    </a:solidFill>
                  </a:rPr>
                  <a:t>)</a:t>
                </a:r>
                <a:r>
                  <a:rPr lang="en-US" dirty="0"/>
                  <a:t>. </a:t>
                </a:r>
              </a:p>
              <a:p>
                <a:pPr marL="609585" indent="-609585"/>
                <a:r>
                  <a:rPr lang="en-US" dirty="0"/>
                  <a:t>We need a distance estimator: a </a:t>
                </a:r>
                <a:r>
                  <a:rPr lang="en-US" b="1" dirty="0"/>
                  <a:t>loss function </a:t>
                </a:r>
                <a:r>
                  <a:rPr lang="en-US" dirty="0"/>
                  <a:t>or a </a:t>
                </a:r>
                <a:r>
                  <a:rPr lang="en-US" b="1" dirty="0"/>
                  <a:t>cost function</a:t>
                </a:r>
              </a:p>
              <a:p>
                <a:pPr marL="609585" indent="-609585"/>
                <a:r>
                  <a:rPr lang="en-US" dirty="0"/>
                  <a:t>We need an optimization algorithm to update </a:t>
                </a:r>
                <a:r>
                  <a:rPr lang="en-US" i="1" dirty="0"/>
                  <a:t>w</a:t>
                </a:r>
                <a:r>
                  <a:rPr lang="en-US" dirty="0"/>
                  <a:t> and </a:t>
                </a:r>
                <a:r>
                  <a:rPr lang="en-US" i="1" dirty="0"/>
                  <a:t>b</a:t>
                </a:r>
                <a:r>
                  <a:rPr lang="en-US" dirty="0"/>
                  <a:t> to minimize the loss.</a:t>
                </a:r>
              </a:p>
            </p:txBody>
          </p:sp>
        </mc:Choice>
        <mc:Fallback>
          <p:sp>
            <p:nvSpPr>
              <p:cNvPr id="3" name="Content Placeholder 2">
                <a:extLst>
                  <a:ext uri="{FF2B5EF4-FFF2-40B4-BE49-F238E27FC236}">
                    <a16:creationId xmlns:a16="http://schemas.microsoft.com/office/drawing/2014/main" id="{840280E4-A96F-4B4C-9DBD-4266531F9712}"/>
                  </a:ext>
                </a:extLst>
              </p:cNvPr>
              <p:cNvSpPr>
                <a:spLocks noGrp="1" noRot="1" noChangeAspect="1" noMove="1" noResize="1" noEditPoints="1" noAdjustHandles="1" noChangeArrowheads="1" noChangeShapeType="1" noTextEdit="1"/>
              </p:cNvSpPr>
              <p:nvPr>
                <p:ph idx="1"/>
              </p:nvPr>
            </p:nvSpPr>
            <p:spPr>
              <a:xfrm>
                <a:off x="1097280" y="1845734"/>
                <a:ext cx="10485121" cy="4732865"/>
              </a:xfrm>
              <a:blipFill>
                <a:blip r:embed="rId3"/>
                <a:stretch>
                  <a:fillRect l="-1163" t="-232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8DEB353-96BB-A041-8094-07F29E9361C6}"/>
              </a:ext>
            </a:extLst>
          </p:cNvPr>
          <p:cNvSpPr>
            <a:spLocks noGrp="1"/>
          </p:cNvSpPr>
          <p:nvPr>
            <p:ph type="sldNum" sz="quarter" idx="12"/>
          </p:nvPr>
        </p:nvSpPr>
        <p:spPr/>
        <p:txBody>
          <a:bodyPr/>
          <a:lstStyle/>
          <a:p>
            <a:fld id="{D07771B2-D7F7-364E-B6F3-F7FE93606BCE}" type="slidenum">
              <a:rPr lang="en-US" smtClean="0"/>
              <a:t>52</a:t>
            </a:fld>
            <a:endParaRPr lang="en-US"/>
          </a:p>
        </p:txBody>
      </p:sp>
    </p:spTree>
    <p:extLst>
      <p:ext uri="{BB962C8B-B14F-4D97-AF65-F5344CB8AC3E}">
        <p14:creationId xmlns:p14="http://schemas.microsoft.com/office/powerpoint/2010/main" val="888996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r>
              <a:rPr lang="en-US" dirty="0"/>
              <a:t>Learning components</a:t>
            </a: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524001" y="1597339"/>
            <a:ext cx="10058401" cy="5012267"/>
          </a:xfrm>
        </p:spPr>
        <p:txBody>
          <a:bodyPr>
            <a:normAutofit/>
          </a:bodyPr>
          <a:lstStyle/>
          <a:p>
            <a:endParaRPr lang="en-US" sz="32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loss function:</a:t>
            </a:r>
          </a:p>
          <a:p>
            <a:pPr lvl="2"/>
            <a:r>
              <a:rPr lang="en-US" sz="4000" b="1" dirty="0">
                <a:latin typeface="Calibri" panose="020F0502020204030204" pitchFamily="34" charset="0"/>
                <a:cs typeface="Calibri" panose="020F0502020204030204" pitchFamily="34" charset="0"/>
              </a:rPr>
              <a:t>cross-entropy loss</a:t>
            </a:r>
          </a:p>
          <a:p>
            <a:pPr lvl="2"/>
            <a:endParaRPr lang="en-US" sz="40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 optimization algorithm:</a:t>
            </a:r>
          </a:p>
          <a:p>
            <a:pPr lvl="2"/>
            <a:r>
              <a:rPr lang="en-US" sz="4000" b="1" dirty="0">
                <a:latin typeface="Calibri" panose="020F0502020204030204" pitchFamily="34" charset="0"/>
                <a:cs typeface="Calibri" panose="020F0502020204030204" pitchFamily="34" charset="0"/>
              </a:rPr>
              <a:t>stochastic gradient descent</a:t>
            </a:r>
          </a:p>
          <a:p>
            <a:endParaRPr lang="en-US" dirty="0"/>
          </a:p>
        </p:txBody>
      </p:sp>
    </p:spTree>
    <p:extLst>
      <p:ext uri="{BB962C8B-B14F-4D97-AF65-F5344CB8AC3E}">
        <p14:creationId xmlns:p14="http://schemas.microsoft.com/office/powerpoint/2010/main" val="4285177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r>
                  <a:rPr lang="en-US" dirty="0"/>
                  <a:t>The distance between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t>and y</a:t>
                </a:r>
              </a:p>
            </p:txBody>
          </p:sp>
        </mc:Choice>
        <mc:Fallback xmlns="">
          <p:sp>
            <p:nvSpPr>
              <p:cNvPr id="2" name="Title 1">
                <a:extLst>
                  <a:ext uri="{FF2B5EF4-FFF2-40B4-BE49-F238E27FC236}">
                    <a16:creationId xmlns:a16="http://schemas.microsoft.com/office/drawing/2014/main" id="{CED13B29-892E-0042-B1A5-1DE9C9E118F9}"/>
                  </a:ext>
                </a:extLst>
              </p:cNvPr>
              <p:cNvSpPr>
                <a:spLocks noGrp="1" noRot="1" noChangeAspect="1" noMove="1" noResize="1" noEditPoints="1" noAdjustHandles="1" noChangeArrowheads="1" noChangeShapeType="1" noTextEdit="1"/>
              </p:cNvSpPr>
              <p:nvPr>
                <p:ph type="title"/>
              </p:nvPr>
            </p:nvSpPr>
            <p:spPr>
              <a:blipFill>
                <a:blip r:embed="rId3"/>
                <a:stretch>
                  <a:fillRect l="-2349" t="-7407" b="-351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524001" y="1597339"/>
                <a:ext cx="10058401" cy="5012267"/>
              </a:xfrm>
            </p:spPr>
            <p:txBody>
              <a:bodyPr>
                <a:normAutofit fontScale="92500" lnSpcReduction="20000"/>
              </a:bodyPr>
              <a:lstStyle/>
              <a:p>
                <a:endParaRPr lang="en-US" sz="3200" dirty="0">
                  <a:latin typeface="Calibri" panose="020F0502020204030204" pitchFamily="34" charset="0"/>
                  <a:cs typeface="Calibri" panose="020F0502020204030204" pitchFamily="34" charset="0"/>
                </a:endParaRPr>
              </a:p>
              <a:p>
                <a:pPr marL="0" indent="0">
                  <a:buNone/>
                </a:pPr>
                <a:r>
                  <a:rPr lang="en-US" sz="4267" dirty="0">
                    <a:latin typeface="Calibri" panose="020F0502020204030204" pitchFamily="34" charset="0"/>
                    <a:cs typeface="Calibri" panose="020F0502020204030204" pitchFamily="34" charset="0"/>
                  </a:rPr>
                  <a:t>We want to know how far is the classifier output:</a:t>
                </a:r>
              </a:p>
              <a:p>
                <a:pPr marL="0" indent="0" algn="ctr">
                  <a:buNone/>
                </a:pPr>
                <a14:m>
                  <m:oMath xmlns:m="http://schemas.openxmlformats.org/officeDocument/2006/math">
                    <m:acc>
                      <m:accPr>
                        <m:chr m:val="̂"/>
                        <m:ctrlPr>
                          <a:rPr lang="en-US" sz="4267" i="1">
                            <a:solidFill>
                              <a:srgbClr val="0000CC"/>
                            </a:solidFill>
                            <a:latin typeface="Cambria Math" panose="02040503050406030204" pitchFamily="18" charset="0"/>
                          </a:rPr>
                        </m:ctrlPr>
                      </m:accPr>
                      <m:e>
                        <m:r>
                          <a:rPr lang="en-US" sz="4267" i="1">
                            <a:solidFill>
                              <a:srgbClr val="0000CC"/>
                            </a:solidFill>
                            <a:latin typeface="Cambria Math" panose="02040503050406030204" pitchFamily="18" charset="0"/>
                          </a:rPr>
                          <m:t>𝑦</m:t>
                        </m:r>
                      </m:e>
                    </m:acc>
                    <m:r>
                      <a:rPr lang="en-US" sz="4267" i="1">
                        <a:solidFill>
                          <a:srgbClr val="0000CC"/>
                        </a:solidFill>
                        <a:latin typeface="Cambria Math" panose="02040503050406030204" pitchFamily="18" charset="0"/>
                      </a:rPr>
                      <m:t> </m:t>
                    </m:r>
                  </m:oMath>
                </a14:m>
                <a:r>
                  <a:rPr lang="en-US" sz="4267" dirty="0">
                    <a:solidFill>
                      <a:srgbClr val="0000CC"/>
                    </a:solidFill>
                    <a:latin typeface="Calibri" panose="020F0502020204030204" pitchFamily="34" charset="0"/>
                    <a:cs typeface="Calibri" panose="020F0502020204030204" pitchFamily="34" charset="0"/>
                  </a:rPr>
                  <a:t>= </a:t>
                </a:r>
                <a:r>
                  <a:rPr lang="en-US" sz="4267" dirty="0" err="1">
                    <a:solidFill>
                      <a:srgbClr val="0000CC"/>
                    </a:solidFill>
                    <a:latin typeface="Calibri" panose="020F0502020204030204" pitchFamily="34" charset="0"/>
                    <a:cs typeface="Calibri" panose="020F0502020204030204" pitchFamily="34" charset="0"/>
                  </a:rPr>
                  <a:t>σ</a:t>
                </a:r>
                <a:r>
                  <a:rPr lang="en-US" sz="4267" dirty="0">
                    <a:solidFill>
                      <a:srgbClr val="0000CC"/>
                    </a:solidFill>
                    <a:latin typeface="Calibri" panose="020F0502020204030204" pitchFamily="34" charset="0"/>
                    <a:cs typeface="Calibri" panose="020F0502020204030204" pitchFamily="34" charset="0"/>
                  </a:rPr>
                  <a:t>(</a:t>
                </a:r>
                <a:r>
                  <a:rPr lang="en-US" sz="4267" dirty="0" err="1">
                    <a:solidFill>
                      <a:srgbClr val="0000CC"/>
                    </a:solidFill>
                    <a:latin typeface="Calibri" panose="020F0502020204030204" pitchFamily="34" charset="0"/>
                    <a:cs typeface="Calibri" panose="020F0502020204030204" pitchFamily="34" charset="0"/>
                  </a:rPr>
                  <a:t>w∙x+b</a:t>
                </a:r>
                <a:r>
                  <a:rPr lang="en-US" sz="4267" dirty="0">
                    <a:solidFill>
                      <a:srgbClr val="0000CC"/>
                    </a:solidFill>
                    <a:latin typeface="Calibri" panose="020F0502020204030204" pitchFamily="34" charset="0"/>
                    <a:cs typeface="Calibri" panose="020F0502020204030204" pitchFamily="34" charset="0"/>
                  </a:rPr>
                  <a:t>)</a:t>
                </a:r>
              </a:p>
              <a:p>
                <a:endParaRPr lang="en-US" sz="4267" dirty="0">
                  <a:latin typeface="Calibri" panose="020F0502020204030204" pitchFamily="34" charset="0"/>
                  <a:cs typeface="Calibri" panose="020F0502020204030204" pitchFamily="34" charset="0"/>
                </a:endParaRPr>
              </a:p>
              <a:p>
                <a:pPr marL="0" indent="0">
                  <a:buNone/>
                </a:pPr>
                <a:r>
                  <a:rPr lang="en-US" sz="4267" dirty="0">
                    <a:latin typeface="Calibri" panose="020F0502020204030204" pitchFamily="34" charset="0"/>
                    <a:cs typeface="Calibri" panose="020F0502020204030204" pitchFamily="34" charset="0"/>
                  </a:rPr>
                  <a:t>from the true output:</a:t>
                </a:r>
              </a:p>
              <a:p>
                <a:pPr marL="0" indent="0">
                  <a:buNone/>
                </a:pPr>
                <a:r>
                  <a:rPr lang="en-US" sz="4267" dirty="0">
                    <a:latin typeface="Calibri" panose="020F0502020204030204" pitchFamily="34" charset="0"/>
                    <a:cs typeface="Calibri" panose="020F0502020204030204" pitchFamily="34" charset="0"/>
                  </a:rPr>
                  <a:t>                  </a:t>
                </a:r>
                <a:r>
                  <a:rPr lang="en-US" sz="4267" dirty="0">
                    <a:solidFill>
                      <a:srgbClr val="0000CC"/>
                    </a:solidFill>
                    <a:latin typeface="Calibri" panose="020F0502020204030204" pitchFamily="34" charset="0"/>
                    <a:cs typeface="Calibri" panose="020F0502020204030204" pitchFamily="34" charset="0"/>
                  </a:rPr>
                  <a:t>y        [= either 0 or 1]</a:t>
                </a:r>
              </a:p>
              <a:p>
                <a:pPr lvl="2"/>
                <a:endParaRPr lang="en-US" sz="4267" dirty="0">
                  <a:latin typeface="Calibri" panose="020F0502020204030204" pitchFamily="34" charset="0"/>
                  <a:cs typeface="Calibri" panose="020F0502020204030204" pitchFamily="34" charset="0"/>
                </a:endParaRPr>
              </a:p>
              <a:p>
                <a:r>
                  <a:rPr lang="en-US" sz="4267" dirty="0">
                    <a:latin typeface="Calibri" panose="020F0502020204030204" pitchFamily="34" charset="0"/>
                    <a:cs typeface="Calibri" panose="020F0502020204030204" pitchFamily="34" charset="0"/>
                  </a:rPr>
                  <a:t>We'll call this difference:</a:t>
                </a:r>
              </a:p>
              <a:p>
                <a:r>
                  <a:rPr lang="en-US" b="1" i="1" dirty="0"/>
                  <a:t>                     </a:t>
                </a:r>
                <a:r>
                  <a:rPr lang="en-US" i="1" dirty="0">
                    <a:solidFill>
                      <a:srgbClr val="0000CC"/>
                    </a:solidFill>
                  </a:rPr>
                  <a:t>L</a:t>
                </a:r>
                <a:r>
                  <a:rPr lang="en-US" dirty="0">
                    <a:solidFill>
                      <a:srgbClr val="0000CC"/>
                    </a:solidFill>
                  </a:rPr>
                  <a:t>(</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b="0" i="1">
                            <a:solidFill>
                              <a:srgbClr val="0000CC"/>
                            </a:solidFill>
                            <a:latin typeface="Cambria Math" panose="02040503050406030204" pitchFamily="18" charset="0"/>
                          </a:rPr>
                          <m:t>𝑦</m:t>
                        </m:r>
                      </m:e>
                    </m:acc>
                    <m:r>
                      <a:rPr lang="en-US" b="0" i="1">
                        <a:solidFill>
                          <a:srgbClr val="0000CC"/>
                        </a:solidFill>
                        <a:latin typeface="Cambria Math" panose="02040503050406030204" pitchFamily="18" charset="0"/>
                      </a:rPr>
                      <m:t> </m:t>
                    </m:r>
                  </m:oMath>
                </a14:m>
                <a:r>
                  <a:rPr lang="en-US" dirty="0">
                    <a:solidFill>
                      <a:srgbClr val="0000CC"/>
                    </a:solidFill>
                  </a:rPr>
                  <a:t>,</a:t>
                </a:r>
                <a:r>
                  <a:rPr lang="en-US" i="1" dirty="0">
                    <a:solidFill>
                      <a:srgbClr val="0000CC"/>
                    </a:solidFill>
                  </a:rPr>
                  <a:t>y</a:t>
                </a:r>
                <a:r>
                  <a:rPr lang="en-US" dirty="0">
                    <a:solidFill>
                      <a:srgbClr val="0000CC"/>
                    </a:solidFill>
                  </a:rPr>
                  <a:t>) </a:t>
                </a:r>
                <a:r>
                  <a:rPr lang="en-US" dirty="0"/>
                  <a:t>= how much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dirty="0"/>
                  <a:t> differs from the true </a:t>
                </a:r>
                <a:r>
                  <a:rPr lang="en-US" i="1" dirty="0"/>
                  <a:t>y </a:t>
                </a:r>
                <a:endParaRPr lang="en-US" sz="4267" dirty="0"/>
              </a:p>
              <a:p>
                <a:endParaRPr lang="en-US" sz="4267" b="1" dirty="0">
                  <a:latin typeface="Calibri" panose="020F0502020204030204" pitchFamily="34" charset="0"/>
                  <a:cs typeface="Calibri" panose="020F0502020204030204" pitchFamily="34" charset="0"/>
                </a:endParaRPr>
              </a:p>
              <a:p>
                <a:endParaRPr lang="en-US" dirty="0"/>
              </a:p>
            </p:txBody>
          </p:sp>
        </mc:Choice>
        <mc:Fallback>
          <p:sp>
            <p:nvSpPr>
              <p:cNvPr id="3" name="Content Placeholder 2">
                <a:extLst>
                  <a:ext uri="{FF2B5EF4-FFF2-40B4-BE49-F238E27FC236}">
                    <a16:creationId xmlns:a16="http://schemas.microsoft.com/office/drawing/2014/main" id="{0F54B1F1-6CA4-3940-B37D-F14B6CF11A09}"/>
                  </a:ext>
                </a:extLst>
              </p:cNvPr>
              <p:cNvSpPr>
                <a:spLocks noGrp="1" noRot="1" noChangeAspect="1" noMove="1" noResize="1" noEditPoints="1" noAdjustHandles="1" noChangeArrowheads="1" noChangeShapeType="1" noTextEdit="1"/>
              </p:cNvSpPr>
              <p:nvPr>
                <p:ph idx="1"/>
              </p:nvPr>
            </p:nvSpPr>
            <p:spPr>
              <a:xfrm>
                <a:off x="1524001" y="1597339"/>
                <a:ext cx="10058401" cy="5012267"/>
              </a:xfrm>
              <a:blipFill>
                <a:blip r:embed="rId4"/>
                <a:stretch>
                  <a:fillRect l="-2061" b="-2433"/>
                </a:stretch>
              </a:blipFill>
            </p:spPr>
            <p:txBody>
              <a:bodyPr/>
              <a:lstStyle/>
              <a:p>
                <a:r>
                  <a:rPr lang="en-US">
                    <a:noFill/>
                  </a:rPr>
                  <a:t> </a:t>
                </a:r>
              </a:p>
            </p:txBody>
          </p:sp>
        </mc:Fallback>
      </mc:AlternateContent>
    </p:spTree>
    <p:extLst>
      <p:ext uri="{BB962C8B-B14F-4D97-AF65-F5344CB8AC3E}">
        <p14:creationId xmlns:p14="http://schemas.microsoft.com/office/powerpoint/2010/main" val="2116027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1066800" y="381001"/>
            <a:ext cx="10058400" cy="1216339"/>
          </a:xfrm>
        </p:spPr>
        <p:txBody>
          <a:bodyPr>
            <a:normAutofit fontScale="90000"/>
          </a:bodyPr>
          <a:lstStyle/>
          <a:p>
            <a:r>
              <a:rPr lang="en-US" dirty="0"/>
              <a:t>Intuition of </a:t>
            </a:r>
            <a:r>
              <a:rPr lang="en-US" dirty="0">
                <a:solidFill>
                  <a:srgbClr val="0000CC"/>
                </a:solidFill>
              </a:rPr>
              <a:t>negative log likelihood loss</a:t>
            </a:r>
            <a:br>
              <a:rPr lang="en-US" dirty="0"/>
            </a:br>
            <a:r>
              <a:rPr lang="en-US" dirty="0"/>
              <a:t> = </a:t>
            </a:r>
            <a:r>
              <a:rPr lang="en-US" dirty="0">
                <a:solidFill>
                  <a:srgbClr val="0000CC"/>
                </a:solidFill>
              </a:rPr>
              <a:t>cross-entropy loss</a:t>
            </a: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524001" y="1597339"/>
            <a:ext cx="10058401" cy="5012267"/>
          </a:xfrm>
        </p:spPr>
        <p:txBody>
          <a:bodyPr>
            <a:normAutofit/>
          </a:bodyPr>
          <a:lstStyle/>
          <a:p>
            <a:endParaRPr lang="en-US" sz="3200" dirty="0">
              <a:latin typeface="Calibri" panose="020F0502020204030204" pitchFamily="34" charset="0"/>
              <a:cs typeface="Calibri" panose="020F0502020204030204" pitchFamily="34" charset="0"/>
            </a:endParaRPr>
          </a:p>
          <a:p>
            <a:pPr marL="0" indent="0">
              <a:buNone/>
            </a:pPr>
            <a:r>
              <a:rPr lang="en-US" dirty="0"/>
              <a:t>We choose the parameters </a:t>
            </a:r>
            <a:r>
              <a:rPr lang="en-US" i="1" dirty="0" err="1"/>
              <a:t>w</a:t>
            </a:r>
            <a:r>
              <a:rPr lang="en-US" dirty="0" err="1"/>
              <a:t>,</a:t>
            </a:r>
            <a:r>
              <a:rPr lang="en-US" i="1" dirty="0" err="1"/>
              <a:t>b</a:t>
            </a:r>
            <a:r>
              <a:rPr lang="en-US" i="1" dirty="0"/>
              <a:t> </a:t>
            </a:r>
            <a:r>
              <a:rPr lang="en-US" dirty="0"/>
              <a:t>that maximize</a:t>
            </a:r>
          </a:p>
          <a:p>
            <a:pPr marL="609585" indent="-609585"/>
            <a:r>
              <a:rPr lang="en-US" dirty="0"/>
              <a:t>the log probability </a:t>
            </a:r>
          </a:p>
          <a:p>
            <a:pPr marL="609585" indent="-609585"/>
            <a:r>
              <a:rPr lang="en-US" dirty="0"/>
              <a:t>of the true </a:t>
            </a:r>
            <a:r>
              <a:rPr lang="en-US" i="1" dirty="0"/>
              <a:t>y </a:t>
            </a:r>
            <a:r>
              <a:rPr lang="en-US" dirty="0"/>
              <a:t>labels in the training data </a:t>
            </a:r>
          </a:p>
          <a:p>
            <a:pPr marL="609585" indent="-609585"/>
            <a:r>
              <a:rPr lang="en-US" dirty="0"/>
              <a:t>given the observations </a:t>
            </a:r>
            <a:r>
              <a:rPr lang="en-US" i="1" dirty="0"/>
              <a:t>x</a:t>
            </a:r>
          </a:p>
          <a:p>
            <a:endParaRPr lang="en-US" dirty="0"/>
          </a:p>
          <a:p>
            <a:endParaRPr lang="en-US" dirty="0"/>
          </a:p>
        </p:txBody>
      </p:sp>
    </p:spTree>
    <p:extLst>
      <p:ext uri="{BB962C8B-B14F-4D97-AF65-F5344CB8AC3E}">
        <p14:creationId xmlns:p14="http://schemas.microsoft.com/office/powerpoint/2010/main" val="4253747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435998" y="177801"/>
            <a:ext cx="11320005" cy="907196"/>
          </a:xfrm>
        </p:spPr>
        <p:txBody>
          <a:bodyPr>
            <a:normAutofit fontScale="90000"/>
          </a:bodyPr>
          <a:lstStyle/>
          <a:p>
            <a:r>
              <a:rPr lang="en-US" dirty="0"/>
              <a:t>Deriving cross-entropy loss for a single observation x</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1097280" y="1600200"/>
                <a:ext cx="10789920" cy="5384800"/>
              </a:xfrm>
            </p:spPr>
            <p:txBody>
              <a:bodyPr>
                <a:normAutofit/>
              </a:bodyPr>
              <a:lstStyle/>
              <a:p>
                <a:pPr marL="0" indent="0">
                  <a:buNone/>
                </a:pPr>
                <a:r>
                  <a:rPr lang="en-US" b="1" dirty="0"/>
                  <a:t>Goal</a:t>
                </a:r>
                <a:r>
                  <a:rPr lang="en-US" dirty="0"/>
                  <a:t>: maximize probability of the correct label </a:t>
                </a:r>
                <a:r>
                  <a:rPr lang="en-US" i="1" dirty="0"/>
                  <a:t>p</a:t>
                </a:r>
                <a:r>
                  <a:rPr lang="en-US" dirty="0"/>
                  <a:t>(</a:t>
                </a:r>
                <a:r>
                  <a:rPr lang="en-US" i="1" dirty="0" err="1"/>
                  <a:t>y</a:t>
                </a:r>
                <a:r>
                  <a:rPr lang="en-US" dirty="0" err="1"/>
                  <a:t>|</a:t>
                </a:r>
                <a:r>
                  <a:rPr lang="en-US" i="1" dirty="0" err="1"/>
                  <a:t>x</a:t>
                </a:r>
                <a:r>
                  <a:rPr lang="en-US" dirty="0"/>
                  <a:t>) </a:t>
                </a:r>
              </a:p>
              <a:p>
                <a:pPr marL="0" indent="0">
                  <a:buNone/>
                </a:pPr>
                <a:r>
                  <a:rPr lang="en-US" dirty="0"/>
                  <a:t>Since there are only 2 discrete outcomes (0 or 1) we can express the probability </a:t>
                </a:r>
                <a:r>
                  <a:rPr lang="en-US" i="1" dirty="0"/>
                  <a:t>p</a:t>
                </a:r>
                <a:r>
                  <a:rPr lang="en-US" dirty="0"/>
                  <a:t>(</a:t>
                </a:r>
                <a:r>
                  <a:rPr lang="en-US" i="1" dirty="0" err="1"/>
                  <a:t>y</a:t>
                </a:r>
                <a:r>
                  <a:rPr lang="en-US" dirty="0" err="1"/>
                  <a:t>|</a:t>
                </a:r>
                <a:r>
                  <a:rPr lang="en-US" i="1" dirty="0" err="1"/>
                  <a:t>x</a:t>
                </a:r>
                <a:r>
                  <a:rPr lang="en-US" dirty="0"/>
                  <a:t>) from our classifier (the thing we want to maximize) as</a:t>
                </a:r>
              </a:p>
              <a:p>
                <a:pPr marL="0" indent="0">
                  <a:buNone/>
                </a:pPr>
                <a:r>
                  <a:rPr lang="en-US" dirty="0"/>
                  <a:t> </a:t>
                </a:r>
              </a:p>
              <a:p>
                <a:pPr marL="0" indent="0">
                  <a:buNone/>
                </a:pPr>
                <a:r>
                  <a:rPr lang="en-US" dirty="0"/>
                  <a:t>noting:</a:t>
                </a:r>
              </a:p>
              <a:p>
                <a:pPr marL="0" indent="0">
                  <a:buNone/>
                </a:pPr>
                <a:r>
                  <a:rPr lang="en-US" dirty="0"/>
                  <a:t>		            if y=1, this simplifies to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endParaRPr lang="en-US" dirty="0"/>
              </a:p>
              <a:p>
                <a:pPr marL="0" indent="0">
                  <a:buNone/>
                </a:pPr>
                <a:r>
                  <a:rPr lang="en-US" dirty="0"/>
                  <a:t>			if y=0, this simplifies to 1</a:t>
                </a:r>
                <a:r>
                  <a:rPr lang="en-US" dirty="0">
                    <a:latin typeface="Courier" pitchFamily="2" charset="0"/>
                  </a:rPr>
                  <a: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endParaRPr lang="en-US" dirty="0"/>
              </a:p>
              <a:p>
                <a:endParaRPr lang="en-US" dirty="0"/>
              </a:p>
            </p:txBody>
          </p:sp>
        </mc:Choice>
        <mc:Fallback>
          <p:sp>
            <p:nvSpPr>
              <p:cNvPr id="3" name="Content Placeholder 2">
                <a:extLst>
                  <a:ext uri="{FF2B5EF4-FFF2-40B4-BE49-F238E27FC236}">
                    <a16:creationId xmlns:a16="http://schemas.microsoft.com/office/drawing/2014/main" id="{EBC98A0A-540E-8C44-97A2-550CF8D0CF0D}"/>
                  </a:ext>
                </a:extLst>
              </p:cNvPr>
              <p:cNvSpPr>
                <a:spLocks noGrp="1" noRot="1" noChangeAspect="1" noMove="1" noResize="1" noEditPoints="1" noAdjustHandles="1" noChangeArrowheads="1" noChangeShapeType="1" noTextEdit="1"/>
              </p:cNvSpPr>
              <p:nvPr>
                <p:ph idx="1"/>
              </p:nvPr>
            </p:nvSpPr>
            <p:spPr>
              <a:xfrm>
                <a:off x="1097280" y="1600200"/>
                <a:ext cx="10789920" cy="5384800"/>
              </a:xfrm>
              <a:blipFill>
                <a:blip r:embed="rId3"/>
                <a:stretch>
                  <a:fillRect l="-1130" t="-2039" r="-101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76BB387-4CC2-2242-91E1-77BEEA67B198}"/>
              </a:ext>
            </a:extLst>
          </p:cNvPr>
          <p:cNvPicPr>
            <a:picLocks noChangeAspect="1"/>
          </p:cNvPicPr>
          <p:nvPr/>
        </p:nvPicPr>
        <p:blipFill>
          <a:blip r:embed="rId4"/>
          <a:stretch>
            <a:fillRect/>
          </a:stretch>
        </p:blipFill>
        <p:spPr>
          <a:xfrm>
            <a:off x="3685310" y="3204249"/>
            <a:ext cx="4550228" cy="643467"/>
          </a:xfrm>
          <a:prstGeom prst="rect">
            <a:avLst/>
          </a:prstGeom>
        </p:spPr>
      </p:pic>
    </p:spTree>
    <p:extLst>
      <p:ext uri="{BB962C8B-B14F-4D97-AF65-F5344CB8AC3E}">
        <p14:creationId xmlns:p14="http://schemas.microsoft.com/office/powerpoint/2010/main" val="1239523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406400" y="114341"/>
            <a:ext cx="11929605" cy="907196"/>
          </a:xfrm>
        </p:spPr>
        <p:txBody>
          <a:bodyPr>
            <a:normAutofit fontScale="90000"/>
          </a:bodyPr>
          <a:lstStyle/>
          <a:p>
            <a:r>
              <a:rPr lang="en-US" dirty="0"/>
              <a:t>Deriving cross-entropy loss for a single observation x</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1066800" y="2740419"/>
            <a:ext cx="10718801" cy="4752581"/>
          </a:xfrm>
        </p:spPr>
        <p:txBody>
          <a:bodyPr>
            <a:normAutofit/>
          </a:bodyPr>
          <a:lstStyle/>
          <a:p>
            <a:r>
              <a:rPr lang="en-US" dirty="0"/>
              <a:t>Now take the log of both sides (mathematically handy)</a:t>
            </a:r>
          </a:p>
          <a:p>
            <a:endParaRPr lang="en-US" dirty="0"/>
          </a:p>
          <a:p>
            <a:endParaRPr lang="en-US" dirty="0"/>
          </a:p>
          <a:p>
            <a:endParaRPr lang="en-US" dirty="0"/>
          </a:p>
          <a:p>
            <a:r>
              <a:rPr lang="en-US" dirty="0"/>
              <a:t>Whatever values maximize log p(</a:t>
            </a:r>
            <a:r>
              <a:rPr lang="en-US" dirty="0" err="1"/>
              <a:t>y|x</a:t>
            </a:r>
            <a:r>
              <a:rPr lang="en-US" dirty="0"/>
              <a:t>) will also maximize p(</a:t>
            </a:r>
            <a:r>
              <a:rPr lang="en-US" dirty="0" err="1"/>
              <a:t>y|x</a:t>
            </a:r>
            <a:r>
              <a:rPr lang="en-US" dirty="0"/>
              <a:t>)</a:t>
            </a:r>
          </a:p>
          <a:p>
            <a:endParaRPr lang="en-US" dirty="0"/>
          </a:p>
          <a:p>
            <a:r>
              <a:rPr lang="en-US" dirty="0"/>
              <a:t> </a:t>
            </a:r>
          </a:p>
        </p:txBody>
      </p:sp>
      <p:pic>
        <p:nvPicPr>
          <p:cNvPr id="5" name="Picture 4">
            <a:extLst>
              <a:ext uri="{FF2B5EF4-FFF2-40B4-BE49-F238E27FC236}">
                <a16:creationId xmlns:a16="http://schemas.microsoft.com/office/drawing/2014/main" id="{E76BB387-4CC2-2242-91E1-77BEEA67B198}"/>
              </a:ext>
            </a:extLst>
          </p:cNvPr>
          <p:cNvPicPr>
            <a:picLocks noChangeAspect="1"/>
          </p:cNvPicPr>
          <p:nvPr/>
        </p:nvPicPr>
        <p:blipFill>
          <a:blip r:embed="rId2"/>
          <a:stretch>
            <a:fillRect/>
          </a:stretch>
        </p:blipFill>
        <p:spPr>
          <a:xfrm>
            <a:off x="3657601" y="1919741"/>
            <a:ext cx="4550228" cy="643467"/>
          </a:xfrm>
          <a:prstGeom prst="rect">
            <a:avLst/>
          </a:prstGeom>
        </p:spPr>
      </p:pic>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3"/>
          <a:stretch>
            <a:fillRect/>
          </a:stretch>
        </p:blipFill>
        <p:spPr>
          <a:xfrm>
            <a:off x="3519216" y="3429000"/>
            <a:ext cx="7605985" cy="1320800"/>
          </a:xfrm>
          <a:prstGeom prst="rect">
            <a:avLst/>
          </a:prstGeom>
        </p:spPr>
      </p:pic>
      <p:sp>
        <p:nvSpPr>
          <p:cNvPr id="8" name="Rectangle 7">
            <a:extLst>
              <a:ext uri="{FF2B5EF4-FFF2-40B4-BE49-F238E27FC236}">
                <a16:creationId xmlns:a16="http://schemas.microsoft.com/office/drawing/2014/main" id="{6AFD3DA4-2153-104D-9424-4F0F007BF8B6}"/>
              </a:ext>
            </a:extLst>
          </p:cNvPr>
          <p:cNvSpPr/>
          <p:nvPr/>
        </p:nvSpPr>
        <p:spPr>
          <a:xfrm>
            <a:off x="1014232" y="1170992"/>
            <a:ext cx="11076168" cy="625877"/>
          </a:xfrm>
          <a:prstGeom prst="rect">
            <a:avLst/>
          </a:prstGeom>
        </p:spPr>
        <p:txBody>
          <a:bodyPr wrap="square">
            <a:spAutoFit/>
          </a:bodyPr>
          <a:lstStyle/>
          <a:p>
            <a:r>
              <a:rPr lang="en-US" sz="3467" b="1" dirty="0">
                <a:latin typeface="Calibri" panose="020F0502020204030204" pitchFamily="34" charset="0"/>
                <a:cs typeface="Calibri" panose="020F0502020204030204" pitchFamily="34" charset="0"/>
              </a:rPr>
              <a:t>Goal</a:t>
            </a:r>
            <a:r>
              <a:rPr lang="en-US" sz="3467" dirty="0">
                <a:latin typeface="Calibri" panose="020F0502020204030204" pitchFamily="34" charset="0"/>
                <a:cs typeface="Calibri" panose="020F0502020204030204" pitchFamily="34" charset="0"/>
              </a:rPr>
              <a:t>: maximize probability of the correct label </a:t>
            </a:r>
            <a:r>
              <a:rPr lang="en-US" sz="3467" i="1" dirty="0">
                <a:latin typeface="Times New Roman" panose="02020603050405020304" pitchFamily="18" charset="0"/>
                <a:cs typeface="Times New Roman" panose="02020603050405020304" pitchFamily="18" charset="0"/>
              </a:rPr>
              <a:t>p</a:t>
            </a:r>
            <a:r>
              <a:rPr lang="en-US" sz="3467" dirty="0">
                <a:latin typeface="Times New Roman" panose="02020603050405020304" pitchFamily="18" charset="0"/>
                <a:cs typeface="Times New Roman" panose="02020603050405020304" pitchFamily="18" charset="0"/>
              </a:rPr>
              <a:t>(</a:t>
            </a:r>
            <a:r>
              <a:rPr lang="en-US" sz="3467" i="1" dirty="0" err="1">
                <a:latin typeface="Times New Roman" panose="02020603050405020304" pitchFamily="18" charset="0"/>
                <a:cs typeface="Times New Roman" panose="02020603050405020304" pitchFamily="18" charset="0"/>
              </a:rPr>
              <a:t>y</a:t>
            </a:r>
            <a:r>
              <a:rPr lang="en-US" sz="3467" dirty="0" err="1">
                <a:latin typeface="Times New Roman" panose="02020603050405020304" pitchFamily="18" charset="0"/>
                <a:cs typeface="Times New Roman" panose="02020603050405020304" pitchFamily="18" charset="0"/>
              </a:rPr>
              <a:t>|</a:t>
            </a:r>
            <a:r>
              <a:rPr lang="en-US" sz="3467" i="1" dirty="0" err="1">
                <a:latin typeface="Times New Roman" panose="02020603050405020304" pitchFamily="18" charset="0"/>
                <a:cs typeface="Times New Roman" panose="02020603050405020304" pitchFamily="18" charset="0"/>
              </a:rPr>
              <a:t>x</a:t>
            </a:r>
            <a:r>
              <a:rPr lang="en-US" sz="3467"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DFABC0A9-E82A-4843-A897-1448E165EC7A}"/>
              </a:ext>
            </a:extLst>
          </p:cNvPr>
          <p:cNvSpPr txBox="1"/>
          <p:nvPr/>
        </p:nvSpPr>
        <p:spPr>
          <a:xfrm>
            <a:off x="711201" y="1919742"/>
            <a:ext cx="1462067" cy="461665"/>
          </a:xfrm>
          <a:prstGeom prst="rect">
            <a:avLst/>
          </a:prstGeom>
          <a:noFill/>
        </p:spPr>
        <p:txBody>
          <a:bodyPr wrap="none" rtlCol="0">
            <a:spAutoFit/>
          </a:bodyPr>
          <a:lstStyle/>
          <a:p>
            <a:r>
              <a:rPr lang="en-US" sz="2400" dirty="0"/>
              <a:t>Maximize:</a:t>
            </a:r>
          </a:p>
        </p:txBody>
      </p:sp>
      <p:sp>
        <p:nvSpPr>
          <p:cNvPr id="10" name="TextBox 9">
            <a:extLst>
              <a:ext uri="{FF2B5EF4-FFF2-40B4-BE49-F238E27FC236}">
                <a16:creationId xmlns:a16="http://schemas.microsoft.com/office/drawing/2014/main" id="{0D2BAC0C-41A2-D14D-8714-99A5AD4E4D88}"/>
              </a:ext>
            </a:extLst>
          </p:cNvPr>
          <p:cNvSpPr txBox="1"/>
          <p:nvPr/>
        </p:nvSpPr>
        <p:spPr>
          <a:xfrm>
            <a:off x="711199" y="3473848"/>
            <a:ext cx="1462067" cy="461665"/>
          </a:xfrm>
          <a:prstGeom prst="rect">
            <a:avLst/>
          </a:prstGeom>
          <a:noFill/>
        </p:spPr>
        <p:txBody>
          <a:bodyPr wrap="none" rtlCol="0">
            <a:spAutoFit/>
          </a:bodyPr>
          <a:lstStyle/>
          <a:p>
            <a:r>
              <a:rPr lang="en-US" sz="2400" dirty="0"/>
              <a:t>Maximize:</a:t>
            </a:r>
          </a:p>
        </p:txBody>
      </p:sp>
    </p:spTree>
    <p:extLst>
      <p:ext uri="{BB962C8B-B14F-4D97-AF65-F5344CB8AC3E}">
        <p14:creationId xmlns:p14="http://schemas.microsoft.com/office/powerpoint/2010/main" val="1231363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406400" y="114341"/>
            <a:ext cx="11929605" cy="907196"/>
          </a:xfrm>
        </p:spPr>
        <p:txBody>
          <a:bodyPr>
            <a:normAutofit fontScale="90000"/>
          </a:bodyPr>
          <a:lstStyle/>
          <a:p>
            <a:r>
              <a:rPr lang="en-US" dirty="0"/>
              <a:t>Deriving cross-entropy loss for a single observation x</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527160" y="3486998"/>
                <a:ext cx="11455401" cy="4752581"/>
              </a:xfrm>
            </p:spPr>
            <p:txBody>
              <a:bodyPr>
                <a:normAutofit/>
              </a:bodyPr>
              <a:lstStyle/>
              <a:p>
                <a:r>
                  <a:rPr lang="en-US" dirty="0"/>
                  <a:t>Now flip sign to turn this into a loss: something to minimize</a:t>
                </a:r>
              </a:p>
              <a:p>
                <a:r>
                  <a:rPr lang="en-US" b="1" dirty="0">
                    <a:solidFill>
                      <a:srgbClr val="0000CC"/>
                    </a:solidFill>
                  </a:rPr>
                  <a:t>Cross-entropy loss </a:t>
                </a:r>
                <a:r>
                  <a:rPr lang="en-US" dirty="0"/>
                  <a:t>(because is formula for cross-entropy(</a:t>
                </a:r>
                <a:r>
                  <a:rPr lang="en-US" dirty="0">
                    <a:latin typeface="Times New Roman" panose="02020603050405020304" pitchFamily="18" charset="0"/>
                    <a:cs typeface="Times New Roman" panose="02020603050405020304" pitchFamily="18" charset="0"/>
                  </a:rPr>
                  <a:t>y</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t>))</a:t>
                </a:r>
                <a:endParaRPr lang="en-US" dirty="0">
                  <a:solidFill>
                    <a:srgbClr val="0000CC"/>
                  </a:solidFill>
                </a:endParaRPr>
              </a:p>
              <a:p>
                <a:endParaRPr lang="en-US" dirty="0"/>
              </a:p>
              <a:p>
                <a:endParaRPr lang="en-US" dirty="0"/>
              </a:p>
              <a:p>
                <a:r>
                  <a:rPr lang="en-US" dirty="0"/>
                  <a:t>Or, plugging in definition of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b="0" i="1" smtClean="0">
                        <a:latin typeface="Cambria Math" panose="02040503050406030204" pitchFamily="18" charset="0"/>
                      </a:rPr>
                      <m:t>:</m:t>
                    </m:r>
                  </m:oMath>
                </a14:m>
                <a:endParaRPr lang="en-US" dirty="0"/>
              </a:p>
            </p:txBody>
          </p:sp>
        </mc:Choice>
        <mc:Fallback>
          <p:sp>
            <p:nvSpPr>
              <p:cNvPr id="3" name="Content Placeholder 2">
                <a:extLst>
                  <a:ext uri="{FF2B5EF4-FFF2-40B4-BE49-F238E27FC236}">
                    <a16:creationId xmlns:a16="http://schemas.microsoft.com/office/drawing/2014/main" id="{EBC98A0A-540E-8C44-97A2-550CF8D0CF0D}"/>
                  </a:ext>
                </a:extLst>
              </p:cNvPr>
              <p:cNvSpPr>
                <a:spLocks noGrp="1" noRot="1" noChangeAspect="1" noMove="1" noResize="1" noEditPoints="1" noAdjustHandles="1" noChangeArrowheads="1" noChangeShapeType="1" noTextEdit="1"/>
              </p:cNvSpPr>
              <p:nvPr>
                <p:ph idx="1"/>
              </p:nvPr>
            </p:nvSpPr>
            <p:spPr>
              <a:xfrm>
                <a:off x="527160" y="3486998"/>
                <a:ext cx="11455401" cy="4752581"/>
              </a:xfrm>
              <a:blipFill>
                <a:blip r:embed="rId2"/>
                <a:stretch>
                  <a:fillRect l="-957" t="-217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3"/>
          <a:stretch>
            <a:fillRect/>
          </a:stretch>
        </p:blipFill>
        <p:spPr>
          <a:xfrm>
            <a:off x="3556001" y="1981234"/>
            <a:ext cx="7301185" cy="1267871"/>
          </a:xfrm>
          <a:prstGeom prst="rect">
            <a:avLst/>
          </a:prstGeom>
        </p:spPr>
      </p:pic>
      <p:sp>
        <p:nvSpPr>
          <p:cNvPr id="8" name="Rectangle 7">
            <a:extLst>
              <a:ext uri="{FF2B5EF4-FFF2-40B4-BE49-F238E27FC236}">
                <a16:creationId xmlns:a16="http://schemas.microsoft.com/office/drawing/2014/main" id="{6AFD3DA4-2153-104D-9424-4F0F007BF8B6}"/>
              </a:ext>
            </a:extLst>
          </p:cNvPr>
          <p:cNvSpPr/>
          <p:nvPr/>
        </p:nvSpPr>
        <p:spPr>
          <a:xfrm>
            <a:off x="557916" y="1197875"/>
            <a:ext cx="11076168" cy="625877"/>
          </a:xfrm>
          <a:prstGeom prst="rect">
            <a:avLst/>
          </a:prstGeom>
        </p:spPr>
        <p:txBody>
          <a:bodyPr wrap="square">
            <a:spAutoFit/>
          </a:bodyPr>
          <a:lstStyle/>
          <a:p>
            <a:r>
              <a:rPr lang="en-US" sz="3467" b="1" dirty="0">
                <a:latin typeface="Calibri" panose="020F0502020204030204" pitchFamily="34" charset="0"/>
                <a:cs typeface="Calibri" panose="020F0502020204030204" pitchFamily="34" charset="0"/>
              </a:rPr>
              <a:t>Goal</a:t>
            </a:r>
            <a:r>
              <a:rPr lang="en-US" sz="3467" dirty="0">
                <a:latin typeface="Calibri" panose="020F0502020204030204" pitchFamily="34" charset="0"/>
                <a:cs typeface="Calibri" panose="020F0502020204030204" pitchFamily="34" charset="0"/>
              </a:rPr>
              <a:t>: maximize probability of the correct label </a:t>
            </a:r>
            <a:r>
              <a:rPr lang="en-US" sz="3467" i="1" dirty="0">
                <a:latin typeface="Times New Roman" panose="02020603050405020304" pitchFamily="18" charset="0"/>
                <a:cs typeface="Times New Roman" panose="02020603050405020304" pitchFamily="18" charset="0"/>
              </a:rPr>
              <a:t>p</a:t>
            </a:r>
            <a:r>
              <a:rPr lang="en-US" sz="3467" dirty="0">
                <a:latin typeface="Times New Roman" panose="02020603050405020304" pitchFamily="18" charset="0"/>
                <a:cs typeface="Times New Roman" panose="02020603050405020304" pitchFamily="18" charset="0"/>
              </a:rPr>
              <a:t>(</a:t>
            </a:r>
            <a:r>
              <a:rPr lang="en-US" sz="3467" i="1" dirty="0" err="1">
                <a:latin typeface="Times New Roman" panose="02020603050405020304" pitchFamily="18" charset="0"/>
                <a:cs typeface="Times New Roman" panose="02020603050405020304" pitchFamily="18" charset="0"/>
              </a:rPr>
              <a:t>y</a:t>
            </a:r>
            <a:r>
              <a:rPr lang="en-US" sz="3467" dirty="0" err="1">
                <a:latin typeface="Times New Roman" panose="02020603050405020304" pitchFamily="18" charset="0"/>
                <a:cs typeface="Times New Roman" panose="02020603050405020304" pitchFamily="18" charset="0"/>
              </a:rPr>
              <a:t>|</a:t>
            </a:r>
            <a:r>
              <a:rPr lang="en-US" sz="3467" i="1" dirty="0" err="1">
                <a:latin typeface="Times New Roman" panose="02020603050405020304" pitchFamily="18" charset="0"/>
                <a:cs typeface="Times New Roman" panose="02020603050405020304" pitchFamily="18" charset="0"/>
              </a:rPr>
              <a:t>x</a:t>
            </a:r>
            <a:r>
              <a:rPr lang="en-US" sz="3467"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B6A09887-909E-654B-BA33-1A38B6B8143F}"/>
              </a:ext>
            </a:extLst>
          </p:cNvPr>
          <p:cNvSpPr txBox="1"/>
          <p:nvPr/>
        </p:nvSpPr>
        <p:spPr>
          <a:xfrm>
            <a:off x="812799" y="2018077"/>
            <a:ext cx="1462067" cy="461665"/>
          </a:xfrm>
          <a:prstGeom prst="rect">
            <a:avLst/>
          </a:prstGeom>
          <a:noFill/>
        </p:spPr>
        <p:txBody>
          <a:bodyPr wrap="none" rtlCol="0">
            <a:spAutoFit/>
          </a:bodyPr>
          <a:lstStyle/>
          <a:p>
            <a:r>
              <a:rPr lang="en-US" sz="2400" dirty="0">
                <a:solidFill>
                  <a:srgbClr val="0000CC"/>
                </a:solidFill>
              </a:rPr>
              <a:t>Maximize</a:t>
            </a:r>
            <a:r>
              <a:rPr lang="en-US" sz="2400" dirty="0"/>
              <a:t>:</a:t>
            </a:r>
          </a:p>
        </p:txBody>
      </p:sp>
      <p:sp>
        <p:nvSpPr>
          <p:cNvPr id="9" name="TextBox 8">
            <a:extLst>
              <a:ext uri="{FF2B5EF4-FFF2-40B4-BE49-F238E27FC236}">
                <a16:creationId xmlns:a16="http://schemas.microsoft.com/office/drawing/2014/main" id="{C193E6DD-65C6-CC48-BDBB-432C36D03972}"/>
              </a:ext>
            </a:extLst>
          </p:cNvPr>
          <p:cNvSpPr txBox="1"/>
          <p:nvPr/>
        </p:nvSpPr>
        <p:spPr>
          <a:xfrm>
            <a:off x="565287" y="4743953"/>
            <a:ext cx="1416863" cy="461665"/>
          </a:xfrm>
          <a:prstGeom prst="rect">
            <a:avLst/>
          </a:prstGeom>
          <a:noFill/>
        </p:spPr>
        <p:txBody>
          <a:bodyPr wrap="none" rtlCol="0">
            <a:spAutoFit/>
          </a:bodyPr>
          <a:lstStyle/>
          <a:p>
            <a:r>
              <a:rPr lang="en-US" sz="2400" dirty="0">
                <a:solidFill>
                  <a:srgbClr val="0000CC"/>
                </a:solidFill>
              </a:rPr>
              <a:t>Minimize</a:t>
            </a:r>
            <a:r>
              <a:rPr lang="en-US" sz="2400" dirty="0"/>
              <a:t>:</a:t>
            </a:r>
          </a:p>
        </p:txBody>
      </p:sp>
      <p:pic>
        <p:nvPicPr>
          <p:cNvPr id="10" name="Picture 9">
            <a:extLst>
              <a:ext uri="{FF2B5EF4-FFF2-40B4-BE49-F238E27FC236}">
                <a16:creationId xmlns:a16="http://schemas.microsoft.com/office/drawing/2014/main" id="{2BC3AE84-CA1F-A941-B242-9345FAECD37C}"/>
              </a:ext>
            </a:extLst>
          </p:cNvPr>
          <p:cNvPicPr>
            <a:picLocks noChangeAspect="1"/>
          </p:cNvPicPr>
          <p:nvPr/>
        </p:nvPicPr>
        <p:blipFill>
          <a:blip r:embed="rId4"/>
          <a:stretch>
            <a:fillRect/>
          </a:stretch>
        </p:blipFill>
        <p:spPr>
          <a:xfrm>
            <a:off x="2461747" y="4592993"/>
            <a:ext cx="8938471" cy="603441"/>
          </a:xfrm>
          <a:prstGeom prst="rect">
            <a:avLst/>
          </a:prstGeom>
        </p:spPr>
      </p:pic>
      <p:pic>
        <p:nvPicPr>
          <p:cNvPr id="12" name="Picture 11">
            <a:extLst>
              <a:ext uri="{FF2B5EF4-FFF2-40B4-BE49-F238E27FC236}">
                <a16:creationId xmlns:a16="http://schemas.microsoft.com/office/drawing/2014/main" id="{C09FBB92-A787-3A43-A9DB-B4BD635BDCDE}"/>
              </a:ext>
            </a:extLst>
          </p:cNvPr>
          <p:cNvPicPr>
            <a:picLocks noChangeAspect="1"/>
          </p:cNvPicPr>
          <p:nvPr/>
        </p:nvPicPr>
        <p:blipFill>
          <a:blip r:embed="rId5"/>
          <a:stretch>
            <a:fillRect/>
          </a:stretch>
        </p:blipFill>
        <p:spPr>
          <a:xfrm>
            <a:off x="1511751" y="6099209"/>
            <a:ext cx="10041192" cy="615552"/>
          </a:xfrm>
          <a:prstGeom prst="rect">
            <a:avLst/>
          </a:prstGeom>
        </p:spPr>
      </p:pic>
    </p:spTree>
    <p:extLst>
      <p:ext uri="{BB962C8B-B14F-4D97-AF65-F5344CB8AC3E}">
        <p14:creationId xmlns:p14="http://schemas.microsoft.com/office/powerpoint/2010/main" val="1103474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43187-78CD-0659-591C-EEC1A4E6BFF0}"/>
              </a:ext>
            </a:extLst>
          </p:cNvPr>
          <p:cNvSpPr>
            <a:spLocks noGrp="1"/>
          </p:cNvSpPr>
          <p:nvPr>
            <p:ph type="title"/>
          </p:nvPr>
        </p:nvSpPr>
        <p:spPr/>
        <p:txBody>
          <a:bodyPr/>
          <a:lstStyle/>
          <a:p>
            <a:r>
              <a:rPr lang="en-US" dirty="0"/>
              <a:t>Upshot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CD35224-29D3-B397-7894-7FCE977DC1E6}"/>
                  </a:ext>
                </a:extLst>
              </p:cNvPr>
              <p:cNvSpPr>
                <a:spLocks noGrp="1"/>
              </p:cNvSpPr>
              <p:nvPr>
                <p:ph idx="1"/>
              </p:nvPr>
            </p:nvSpPr>
            <p:spPr/>
            <p:txBody>
              <a:bodyPr/>
              <a:lstStyle/>
              <a:p>
                <a:r>
                  <a:rPr lang="en-US" dirty="0"/>
                  <a:t>We can use prediction to estimate next word probabilities</a:t>
                </a:r>
              </a:p>
              <a:p>
                <a:pPr lvl="1"/>
                <a:r>
                  <a:rPr lang="en-US" dirty="0"/>
                  <a:t>We use an objective function that when minimized generates predicted probabilities that match what is seen in the actual data. </a:t>
                </a:r>
              </a:p>
              <a:p>
                <a:pPr lvl="1"/>
                <a:endParaRPr lang="en-US" dirty="0"/>
              </a:p>
              <a:p>
                <a:pPr lvl="1"/>
                <a:r>
                  <a:rPr lang="en-US" dirty="0"/>
                  <a:t>Optimizing this objective function leads to finding the parameters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𝑠</m:t>
                    </m:r>
                  </m:oMath>
                </a14:m>
                <a:r>
                  <a:rPr lang="en-US" dirty="0"/>
                  <a:t>) that we use for generating predictions</a:t>
                </a:r>
              </a:p>
              <a:p>
                <a:pPr lvl="1"/>
                <a:endParaRPr lang="en-US" dirty="0"/>
              </a:p>
              <a:p>
                <a:pPr lvl="1"/>
                <a:r>
                  <a:rPr lang="en-US" dirty="0"/>
                  <a:t>Our </a:t>
                </a:r>
                <a:r>
                  <a:rPr lang="en-US" dirty="0" err="1"/>
                  <a:t>Xs</a:t>
                </a:r>
                <a:r>
                  <a:rPr lang="en-US" dirty="0"/>
                  <a:t> represent how we want to represent the data (words)</a:t>
                </a:r>
              </a:p>
            </p:txBody>
          </p:sp>
        </mc:Choice>
        <mc:Fallback>
          <p:sp>
            <p:nvSpPr>
              <p:cNvPr id="3" name="Content Placeholder 2">
                <a:extLst>
                  <a:ext uri="{FF2B5EF4-FFF2-40B4-BE49-F238E27FC236}">
                    <a16:creationId xmlns:a16="http://schemas.microsoft.com/office/drawing/2014/main" id="{FCD35224-29D3-B397-7894-7FCE977DC1E6}"/>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US">
                    <a:noFill/>
                  </a:rPr>
                  <a:t> </a:t>
                </a:r>
              </a:p>
            </p:txBody>
          </p:sp>
        </mc:Fallback>
      </mc:AlternateContent>
    </p:spTree>
    <p:extLst>
      <p:ext uri="{BB962C8B-B14F-4D97-AF65-F5344CB8AC3E}">
        <p14:creationId xmlns:p14="http://schemas.microsoft.com/office/powerpoint/2010/main" val="4599726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172E02-5C61-113E-8259-66CD69B1839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A3544-CFAC-2B6D-62F4-0FDA5189D677}"/>
              </a:ext>
            </a:extLst>
          </p:cNvPr>
          <p:cNvSpPr>
            <a:spLocks noGrp="1"/>
          </p:cNvSpPr>
          <p:nvPr>
            <p:ph type="title"/>
          </p:nvPr>
        </p:nvSpPr>
        <p:spPr>
          <a:xfrm>
            <a:off x="7320466" y="609600"/>
            <a:ext cx="4140014" cy="1330839"/>
          </a:xfrm>
        </p:spPr>
        <p:txBody>
          <a:bodyPr>
            <a:normAutofit/>
          </a:bodyPr>
          <a:lstStyle/>
          <a:p>
            <a:r>
              <a:rPr lang="en-US" dirty="0"/>
              <a:t>Example 1</a:t>
            </a:r>
          </a:p>
        </p:txBody>
      </p:sp>
      <p:pic>
        <p:nvPicPr>
          <p:cNvPr id="6" name="Picture 5" descr="A person with a mustache holding a cake in an oven&#10;&#10;Description automatically generated">
            <a:extLst>
              <a:ext uri="{FF2B5EF4-FFF2-40B4-BE49-F238E27FC236}">
                <a16:creationId xmlns:a16="http://schemas.microsoft.com/office/drawing/2014/main" id="{2D9C135F-AF4B-A41D-93C9-2B042714FDC5}"/>
              </a:ext>
            </a:extLst>
          </p:cNvPr>
          <p:cNvPicPr>
            <a:picLocks noChangeAspect="1"/>
          </p:cNvPicPr>
          <p:nvPr/>
        </p:nvPicPr>
        <p:blipFill>
          <a:blip r:embed="rId2"/>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E4F5A23-6C5A-611A-BE86-102ADE3BA828}"/>
              </a:ext>
            </a:extLst>
          </p:cNvPr>
          <p:cNvSpPr>
            <a:spLocks noGrp="1"/>
          </p:cNvSpPr>
          <p:nvPr>
            <p:ph idx="1"/>
          </p:nvPr>
        </p:nvSpPr>
        <p:spPr>
          <a:xfrm>
            <a:off x="7320465" y="1953958"/>
            <a:ext cx="4140013" cy="3908586"/>
          </a:xfrm>
        </p:spPr>
        <p:txBody>
          <a:bodyPr>
            <a:noAutofit/>
          </a:bodyPr>
          <a:lstStyle/>
          <a:p>
            <a:pPr marL="0" indent="0">
              <a:buNone/>
            </a:pPr>
            <a:r>
              <a:rPr lang="en-US" sz="1800" dirty="0"/>
              <a:t>“The chef put the cake in the __.”</a:t>
            </a:r>
          </a:p>
          <a:p>
            <a:pPr marL="0" indent="0">
              <a:buNone/>
            </a:pPr>
            <a:endParaRPr lang="en-US" sz="1800" dirty="0"/>
          </a:p>
          <a:p>
            <a:pPr marL="0" indent="0">
              <a:buNone/>
            </a:pPr>
            <a:r>
              <a:rPr lang="en-US" sz="1800" dirty="0"/>
              <a:t>To predict "oven" accurately, a model needs to understand:</a:t>
            </a:r>
          </a:p>
          <a:p>
            <a:pPr lvl="1"/>
            <a:r>
              <a:rPr lang="en-US" sz="1800" b="1" dirty="0"/>
              <a:t>Semantic relationships</a:t>
            </a:r>
            <a:r>
              <a:rPr lang="en-US" sz="1800" dirty="0"/>
              <a:t>: Knowing that cakes are baked, and baking happens in ovens</a:t>
            </a:r>
          </a:p>
          <a:p>
            <a:pPr lvl="1"/>
            <a:r>
              <a:rPr lang="en-US" sz="1800" b="1" dirty="0"/>
              <a:t>Common sequences</a:t>
            </a:r>
            <a:r>
              <a:rPr lang="en-US" sz="1800" dirty="0"/>
              <a:t>: Learning that "put" and "in" often precede locations/containers</a:t>
            </a:r>
          </a:p>
          <a:p>
            <a:pPr lvl="1"/>
            <a:r>
              <a:rPr lang="en-US" sz="1800" b="1" dirty="0"/>
              <a:t>Role-based reasoning</a:t>
            </a:r>
            <a:r>
              <a:rPr lang="en-US" sz="1800" dirty="0"/>
              <a:t>: Understanding that chefs cook/bake things</a:t>
            </a:r>
          </a:p>
          <a:p>
            <a:pPr lvl="1"/>
            <a:r>
              <a:rPr lang="en-US" sz="1800" b="1" dirty="0"/>
              <a:t>Physical common sense</a:t>
            </a:r>
            <a:r>
              <a:rPr lang="en-US" sz="1800" dirty="0"/>
              <a:t>: Knowing where items typically go based on their properties</a:t>
            </a:r>
          </a:p>
          <a:p>
            <a:pPr lvl="1"/>
            <a:endParaRPr lang="en-US" sz="1800" b="1"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689680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B89A-9371-9EBB-4790-B0287F24493E}"/>
              </a:ext>
            </a:extLst>
          </p:cNvPr>
          <p:cNvSpPr>
            <a:spLocks noGrp="1"/>
          </p:cNvSpPr>
          <p:nvPr>
            <p:ph type="title"/>
          </p:nvPr>
        </p:nvSpPr>
        <p:spPr/>
        <p:txBody>
          <a:bodyPr/>
          <a:lstStyle/>
          <a:p>
            <a:r>
              <a:rPr lang="en-US" dirty="0"/>
              <a:t>Multinomial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54DD91-26C1-0978-56BA-22135735B493}"/>
                  </a:ext>
                </a:extLst>
              </p:cNvPr>
              <p:cNvSpPr>
                <a:spLocks noGrp="1"/>
              </p:cNvSpPr>
              <p:nvPr>
                <p:ph idx="1"/>
              </p:nvPr>
            </p:nvSpPr>
            <p:spPr/>
            <p:txBody>
              <a:bodyPr/>
              <a:lstStyle/>
              <a:p>
                <a:r>
                  <a:rPr lang="en-US" dirty="0"/>
                  <a:t>Instead of predicting a binary outcome, we predict an outcome more than two options. (E.g. a vocabulary of size </a:t>
                </a:r>
                <a14:m>
                  <m:oMath xmlns:m="http://schemas.openxmlformats.org/officeDocument/2006/math">
                    <m:r>
                      <a:rPr lang="en-US" b="0" i="1" smtClean="0">
                        <a:latin typeface="Cambria Math" panose="02040503050406030204" pitchFamily="18" charset="0"/>
                      </a:rPr>
                      <m:t>𝑉</m:t>
                    </m:r>
                  </m:oMath>
                </a14:m>
                <a:r>
                  <a:rPr lang="en-US" dirty="0"/>
                  <a:t> will have </a:t>
                </a:r>
                <a14:m>
                  <m:oMath xmlns:m="http://schemas.openxmlformats.org/officeDocument/2006/math">
                    <m:r>
                      <a:rPr lang="en-US" b="0" i="1" smtClean="0">
                        <a:latin typeface="Cambria Math" panose="02040503050406030204" pitchFamily="18" charset="0"/>
                      </a:rPr>
                      <m:t>𝑉</m:t>
                    </m:r>
                  </m:oMath>
                </a14:m>
                <a:r>
                  <a:rPr lang="en-US" dirty="0"/>
                  <a:t> options)</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E254DD91-26C1-0978-56BA-22135735B493}"/>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US">
                    <a:noFill/>
                  </a:rPr>
                  <a:t> </a:t>
                </a:r>
              </a:p>
            </p:txBody>
          </p:sp>
        </mc:Fallback>
      </mc:AlternateContent>
    </p:spTree>
    <p:extLst>
      <p:ext uri="{BB962C8B-B14F-4D97-AF65-F5344CB8AC3E}">
        <p14:creationId xmlns:p14="http://schemas.microsoft.com/office/powerpoint/2010/main" val="40017060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lstStyle/>
          <a:p>
            <a:r>
              <a:rPr lang="en-US" dirty="0"/>
              <a:t>Multinomial Logistic Regression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609601" y="1397000"/>
            <a:ext cx="11379201" cy="5461000"/>
          </a:xfrm>
        </p:spPr>
        <p:txBody>
          <a:bodyPr>
            <a:normAutofit/>
          </a:bodyPr>
          <a:lstStyle/>
          <a:p>
            <a:r>
              <a:rPr lang="en-US" sz="3733" dirty="0"/>
              <a:t>Often we need more than 2 classes</a:t>
            </a:r>
          </a:p>
          <a:p>
            <a:pPr lvl="1"/>
            <a:r>
              <a:rPr lang="en-US" sz="3200" dirty="0"/>
              <a:t>Positive/negative/neutral</a:t>
            </a:r>
          </a:p>
          <a:p>
            <a:pPr lvl="1"/>
            <a:r>
              <a:rPr lang="en-US" sz="3200" dirty="0"/>
              <a:t>Parts of speech (noun, verb, adjective, adverb, preposition, etc.)</a:t>
            </a:r>
          </a:p>
          <a:p>
            <a:pPr lvl="1"/>
            <a:r>
              <a:rPr lang="en-US" sz="3200" dirty="0"/>
              <a:t>Classify emergency SMSs into different actionable classes</a:t>
            </a:r>
          </a:p>
          <a:p>
            <a:r>
              <a:rPr lang="en-US" sz="3200" dirty="0"/>
              <a:t>If &gt;2 classes we use </a:t>
            </a:r>
            <a:r>
              <a:rPr lang="en-US" sz="3200" b="1" dirty="0"/>
              <a:t>multinomial logistic regression</a:t>
            </a:r>
          </a:p>
          <a:p>
            <a:pPr marL="541853" lvl="2" indent="0">
              <a:buNone/>
            </a:pPr>
            <a:r>
              <a:rPr lang="en-US" sz="3200" dirty="0"/>
              <a:t>= </a:t>
            </a:r>
            <a:r>
              <a:rPr lang="en-US" sz="3200" dirty="0" err="1"/>
              <a:t>Softmax</a:t>
            </a:r>
            <a:r>
              <a:rPr lang="en-US" sz="3200" dirty="0"/>
              <a:t> regression</a:t>
            </a:r>
          </a:p>
          <a:p>
            <a:pPr marL="541853" lvl="2" indent="0">
              <a:buNone/>
            </a:pPr>
            <a:r>
              <a:rPr lang="en-US" sz="3200" dirty="0"/>
              <a:t>= Multinomial logit</a:t>
            </a:r>
          </a:p>
          <a:p>
            <a:pPr marL="541853" lvl="2" indent="0">
              <a:buNone/>
            </a:pPr>
            <a:r>
              <a:rPr lang="en-US" sz="3200" dirty="0"/>
              <a:t>= (defunct names : Maximum entropy modeling or </a:t>
            </a:r>
            <a:r>
              <a:rPr lang="en-US" sz="3200" dirty="0" err="1"/>
              <a:t>MaxEnt</a:t>
            </a:r>
            <a:endParaRPr lang="en-US" sz="3200" b="1" dirty="0"/>
          </a:p>
          <a:p>
            <a:r>
              <a:rPr lang="en-US" sz="3200" dirty="0"/>
              <a:t>So "logistic regression" will just mean binary (2 output classes)</a:t>
            </a:r>
          </a:p>
          <a:p>
            <a:endParaRPr lang="en-US" sz="3200" b="1" dirty="0"/>
          </a:p>
          <a:p>
            <a:pPr marL="541853" lvl="2" indent="0">
              <a:buNone/>
            </a:pPr>
            <a:endParaRPr lang="en-US" sz="3200" dirty="0"/>
          </a:p>
          <a:p>
            <a:pPr marL="541853" lvl="2" indent="0">
              <a:buNone/>
            </a:pPr>
            <a:endParaRPr lang="en-US" sz="3200" dirty="0"/>
          </a:p>
          <a:p>
            <a:endParaRPr lang="en-US" sz="2400"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61</a:t>
            </a:fld>
            <a:endParaRPr lang="en-US" dirty="0"/>
          </a:p>
        </p:txBody>
      </p:sp>
    </p:spTree>
    <p:extLst>
      <p:ext uri="{BB962C8B-B14F-4D97-AF65-F5344CB8AC3E}">
        <p14:creationId xmlns:p14="http://schemas.microsoft.com/office/powerpoint/2010/main" val="18183091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lstStyle/>
          <a:p>
            <a:r>
              <a:rPr lang="en-US" dirty="0"/>
              <a:t>Multinomial Logistic Regression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609601" y="1397000"/>
            <a:ext cx="11379201" cy="5427912"/>
          </a:xfrm>
        </p:spPr>
        <p:txBody>
          <a:bodyPr>
            <a:normAutofit/>
          </a:bodyPr>
          <a:lstStyle/>
          <a:p>
            <a:r>
              <a:rPr lang="en-US" sz="3733" dirty="0"/>
              <a:t>The probability of everything must still sum to 1</a:t>
            </a:r>
          </a:p>
          <a:p>
            <a:pPr lvl="1"/>
            <a:endParaRPr lang="en-US" sz="2667" dirty="0">
              <a:latin typeface="Courier" pitchFamily="2" charset="0"/>
            </a:endParaRPr>
          </a:p>
          <a:p>
            <a:pPr marL="201163" lvl="1" indent="0">
              <a:buNone/>
            </a:pPr>
            <a:r>
              <a:rPr lang="en-US" sz="2667" dirty="0">
                <a:latin typeface="Courier" pitchFamily="2" charset="0"/>
              </a:rPr>
              <a:t>P(</a:t>
            </a:r>
            <a:r>
              <a:rPr lang="en-US" sz="2667" dirty="0" err="1">
                <a:latin typeface="Courier" pitchFamily="2" charset="0"/>
              </a:rPr>
              <a:t>positive|doc</a:t>
            </a:r>
            <a:r>
              <a:rPr lang="en-US" sz="2667" dirty="0">
                <a:latin typeface="Courier" pitchFamily="2" charset="0"/>
              </a:rPr>
              <a:t>) + P(</a:t>
            </a:r>
            <a:r>
              <a:rPr lang="en-US" sz="2667" dirty="0" err="1">
                <a:latin typeface="Courier" pitchFamily="2" charset="0"/>
              </a:rPr>
              <a:t>negative|doc</a:t>
            </a:r>
            <a:r>
              <a:rPr lang="en-US" sz="2667" dirty="0">
                <a:latin typeface="Courier" pitchFamily="2" charset="0"/>
              </a:rPr>
              <a:t>) + P(</a:t>
            </a:r>
            <a:r>
              <a:rPr lang="en-US" sz="2667" dirty="0" err="1">
                <a:latin typeface="Courier" pitchFamily="2" charset="0"/>
              </a:rPr>
              <a:t>neutral|doc</a:t>
            </a:r>
            <a:r>
              <a:rPr lang="en-US" sz="2667" dirty="0">
                <a:latin typeface="Courier" pitchFamily="2" charset="0"/>
              </a:rPr>
              <a:t>) = 1</a:t>
            </a:r>
          </a:p>
          <a:p>
            <a:endParaRPr lang="en-US" sz="3733" dirty="0"/>
          </a:p>
          <a:p>
            <a:r>
              <a:rPr lang="en-US" sz="3733" dirty="0"/>
              <a:t>Need a generalization of the sigmoid called the </a:t>
            </a:r>
            <a:r>
              <a:rPr lang="en-US" sz="3733" b="1" dirty="0" err="1"/>
              <a:t>softmax</a:t>
            </a:r>
            <a:endParaRPr lang="en-US" sz="3733" b="1" dirty="0"/>
          </a:p>
          <a:p>
            <a:pPr lvl="1"/>
            <a:r>
              <a:rPr lang="en-US" sz="3200" dirty="0"/>
              <a:t>Takes a vector </a:t>
            </a:r>
            <a:r>
              <a:rPr lang="en-US" sz="3200" i="1" dirty="0"/>
              <a:t>z </a:t>
            </a:r>
            <a:r>
              <a:rPr lang="en-US" sz="3200" dirty="0"/>
              <a:t>= [</a:t>
            </a:r>
            <a:r>
              <a:rPr lang="en-US" sz="3200" i="1" dirty="0"/>
              <a:t>z</a:t>
            </a:r>
            <a:r>
              <a:rPr lang="en-US" sz="3200" dirty="0"/>
              <a:t>1, </a:t>
            </a:r>
            <a:r>
              <a:rPr lang="en-US" sz="3200" i="1" dirty="0"/>
              <a:t>z</a:t>
            </a:r>
            <a:r>
              <a:rPr lang="en-US" sz="3200" dirty="0"/>
              <a:t>2, ..., </a:t>
            </a:r>
            <a:r>
              <a:rPr lang="en-US" sz="3200" i="1" dirty="0" err="1"/>
              <a:t>zk</a:t>
            </a:r>
            <a:r>
              <a:rPr lang="en-US" sz="3200" dirty="0"/>
              <a:t>] of </a:t>
            </a:r>
            <a:r>
              <a:rPr lang="en-US" sz="3200" i="1" dirty="0"/>
              <a:t>k </a:t>
            </a:r>
            <a:r>
              <a:rPr lang="en-US" sz="3200" dirty="0"/>
              <a:t>arbitrary values </a:t>
            </a:r>
          </a:p>
          <a:p>
            <a:pPr lvl="1"/>
            <a:r>
              <a:rPr lang="en-US" sz="3200" dirty="0"/>
              <a:t>Outputs a probability distribution</a:t>
            </a:r>
          </a:p>
          <a:p>
            <a:pPr lvl="2"/>
            <a:r>
              <a:rPr lang="en-US" sz="3200" dirty="0"/>
              <a:t>each value in the range [0,1]</a:t>
            </a:r>
          </a:p>
          <a:p>
            <a:pPr lvl="2"/>
            <a:r>
              <a:rPr lang="en-US" sz="3200" dirty="0"/>
              <a:t>all the values summing to 1</a:t>
            </a:r>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62</a:t>
            </a:fld>
            <a:endParaRPr lang="en-US"/>
          </a:p>
        </p:txBody>
      </p:sp>
    </p:spTree>
    <p:extLst>
      <p:ext uri="{BB962C8B-B14F-4D97-AF65-F5344CB8AC3E}">
        <p14:creationId xmlns:p14="http://schemas.microsoft.com/office/powerpoint/2010/main" val="723969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normAutofit/>
          </a:bodyPr>
          <a:lstStyle/>
          <a:p>
            <a:r>
              <a:rPr lang="en-US" dirty="0"/>
              <a:t>The </a:t>
            </a:r>
            <a:r>
              <a:rPr lang="en-US" b="1" dirty="0" err="1"/>
              <a:t>softmax</a:t>
            </a:r>
            <a:r>
              <a:rPr lang="en-US" dirty="0"/>
              <a:t> function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434253" y="1363094"/>
            <a:ext cx="11656147" cy="4614052"/>
          </a:xfrm>
        </p:spPr>
        <p:txBody>
          <a:bodyPr/>
          <a:lstStyle/>
          <a:p>
            <a:pPr marL="201163" lvl="1" indent="0">
              <a:buNone/>
            </a:pPr>
            <a:r>
              <a:rPr lang="en-US" sz="3200" dirty="0"/>
              <a:t>Turns a vector </a:t>
            </a:r>
            <a:r>
              <a:rPr lang="en-US" sz="3200" i="1" dirty="0">
                <a:latin typeface="Times New Roman" panose="02020603050405020304" pitchFamily="18" charset="0"/>
                <a:cs typeface="Times New Roman" panose="02020603050405020304" pitchFamily="18" charset="0"/>
              </a:rPr>
              <a:t>z </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z</a:t>
            </a:r>
            <a:r>
              <a:rPr lang="en-US" sz="3200" baseline="-25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z</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 , </a:t>
            </a:r>
            <a:r>
              <a:rPr lang="en-US" sz="3200" i="1" dirty="0" err="1">
                <a:latin typeface="Times New Roman" panose="02020603050405020304" pitchFamily="18" charset="0"/>
                <a:cs typeface="Times New Roman" panose="02020603050405020304" pitchFamily="18" charset="0"/>
              </a:rPr>
              <a:t>z</a:t>
            </a:r>
            <a:r>
              <a:rPr lang="en-US" sz="3200" i="1" baseline="-25000" dirty="0" err="1">
                <a:latin typeface="Times New Roman" panose="02020603050405020304" pitchFamily="18" charset="0"/>
                <a:cs typeface="Times New Roman" panose="02020603050405020304" pitchFamily="18" charset="0"/>
              </a:rPr>
              <a:t>k</a:t>
            </a:r>
            <a:r>
              <a:rPr lang="en-US" sz="3200" dirty="0">
                <a:latin typeface="Times New Roman" panose="02020603050405020304" pitchFamily="18" charset="0"/>
                <a:cs typeface="Times New Roman" panose="02020603050405020304" pitchFamily="18" charset="0"/>
              </a:rPr>
              <a:t>]</a:t>
            </a:r>
            <a:r>
              <a:rPr lang="en-US" sz="3200" dirty="0"/>
              <a:t> of </a:t>
            </a:r>
            <a:r>
              <a:rPr lang="en-US" sz="3200" i="1" dirty="0"/>
              <a:t>k </a:t>
            </a:r>
            <a:r>
              <a:rPr lang="en-US" sz="3200" dirty="0"/>
              <a:t>arbitrary values into probabilities </a:t>
            </a:r>
          </a:p>
          <a:p>
            <a:pPr marL="0" indent="0">
              <a:buNone/>
            </a:pPr>
            <a:endParaRPr lang="en-US"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63</a:t>
            </a:fld>
            <a:endParaRPr lang="en-US"/>
          </a:p>
        </p:txBody>
      </p:sp>
      <p:pic>
        <p:nvPicPr>
          <p:cNvPr id="5" name="Picture 4">
            <a:extLst>
              <a:ext uri="{FF2B5EF4-FFF2-40B4-BE49-F238E27FC236}">
                <a16:creationId xmlns:a16="http://schemas.microsoft.com/office/drawing/2014/main" id="{8E3E623C-2035-0A40-9EC7-A3BF0A096A2F}"/>
              </a:ext>
            </a:extLst>
          </p:cNvPr>
          <p:cNvPicPr>
            <a:picLocks noChangeAspect="1"/>
          </p:cNvPicPr>
          <p:nvPr/>
        </p:nvPicPr>
        <p:blipFill>
          <a:blip r:embed="rId2"/>
          <a:srcRect/>
          <a:stretch/>
        </p:blipFill>
        <p:spPr>
          <a:xfrm>
            <a:off x="1523999" y="2079968"/>
            <a:ext cx="8376460" cy="1576745"/>
          </a:xfrm>
          <a:prstGeom prst="rect">
            <a:avLst/>
          </a:prstGeom>
        </p:spPr>
      </p:pic>
      <p:pic>
        <p:nvPicPr>
          <p:cNvPr id="6" name="Picture 5">
            <a:extLst>
              <a:ext uri="{FF2B5EF4-FFF2-40B4-BE49-F238E27FC236}">
                <a16:creationId xmlns:a16="http://schemas.microsoft.com/office/drawing/2014/main" id="{F7BC8B49-8E2B-7547-A10C-570742F38F37}"/>
              </a:ext>
            </a:extLst>
          </p:cNvPr>
          <p:cNvPicPr>
            <a:picLocks noChangeAspect="1"/>
          </p:cNvPicPr>
          <p:nvPr/>
        </p:nvPicPr>
        <p:blipFill>
          <a:blip r:embed="rId3"/>
          <a:srcRect/>
          <a:stretch/>
        </p:blipFill>
        <p:spPr>
          <a:xfrm>
            <a:off x="1097281" y="4610937"/>
            <a:ext cx="9748095" cy="1366209"/>
          </a:xfrm>
          <a:prstGeom prst="rect">
            <a:avLst/>
          </a:prstGeom>
        </p:spPr>
      </p:pic>
      <p:pic>
        <p:nvPicPr>
          <p:cNvPr id="7" name="Picture 6">
            <a:extLst>
              <a:ext uri="{FF2B5EF4-FFF2-40B4-BE49-F238E27FC236}">
                <a16:creationId xmlns:a16="http://schemas.microsoft.com/office/drawing/2014/main" id="{0C00599D-F4E2-9B4C-8806-2D98DE447696}"/>
              </a:ext>
            </a:extLst>
          </p:cNvPr>
          <p:cNvPicPr>
            <a:picLocks noChangeAspect="1"/>
          </p:cNvPicPr>
          <p:nvPr/>
        </p:nvPicPr>
        <p:blipFill>
          <a:blip r:embed="rId4"/>
          <a:stretch>
            <a:fillRect/>
          </a:stretch>
        </p:blipFill>
        <p:spPr>
          <a:xfrm>
            <a:off x="434254" y="3567771"/>
            <a:ext cx="11186964" cy="547375"/>
          </a:xfrm>
          <a:prstGeom prst="rect">
            <a:avLst/>
          </a:prstGeom>
        </p:spPr>
      </p:pic>
    </p:spTree>
    <p:extLst>
      <p:ext uri="{BB962C8B-B14F-4D97-AF65-F5344CB8AC3E}">
        <p14:creationId xmlns:p14="http://schemas.microsoft.com/office/powerpoint/2010/main" val="8714224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normAutofit/>
          </a:bodyPr>
          <a:lstStyle/>
          <a:p>
            <a:r>
              <a:rPr lang="en-US" dirty="0"/>
              <a:t>The </a:t>
            </a:r>
            <a:r>
              <a:rPr lang="en-US" b="1" dirty="0" err="1"/>
              <a:t>softmax</a:t>
            </a:r>
            <a:r>
              <a:rPr lang="en-US" dirty="0"/>
              <a:t> function</a:t>
            </a:r>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1320801" y="1475967"/>
            <a:ext cx="10058401" cy="4614052"/>
          </a:xfrm>
        </p:spPr>
        <p:txBody>
          <a:bodyPr/>
          <a:lstStyle/>
          <a:p>
            <a:pPr lvl="1"/>
            <a:r>
              <a:rPr lang="en-US" sz="2667" dirty="0"/>
              <a:t>Turns  a vector </a:t>
            </a:r>
            <a:r>
              <a:rPr lang="en-US" sz="2667" i="1" dirty="0">
                <a:latin typeface="Times New Roman" panose="02020603050405020304" pitchFamily="18" charset="0"/>
                <a:cs typeface="Times New Roman" panose="02020603050405020304" pitchFamily="18" charset="0"/>
              </a:rPr>
              <a:t>z </a:t>
            </a:r>
            <a:r>
              <a:rPr lang="en-US" sz="2667" dirty="0">
                <a:latin typeface="Times New Roman" panose="02020603050405020304" pitchFamily="18" charset="0"/>
                <a:cs typeface="Times New Roman" panose="02020603050405020304" pitchFamily="18" charset="0"/>
              </a:rPr>
              <a:t>= [</a:t>
            </a:r>
            <a:r>
              <a:rPr lang="en-US" sz="2667" i="1" dirty="0">
                <a:latin typeface="Times New Roman" panose="02020603050405020304" pitchFamily="18" charset="0"/>
                <a:cs typeface="Times New Roman" panose="02020603050405020304" pitchFamily="18" charset="0"/>
              </a:rPr>
              <a:t>z</a:t>
            </a:r>
            <a:r>
              <a:rPr lang="en-US" sz="2667" baseline="-25000" dirty="0">
                <a:latin typeface="Times New Roman" panose="02020603050405020304" pitchFamily="18" charset="0"/>
                <a:cs typeface="Times New Roman" panose="02020603050405020304" pitchFamily="18" charset="0"/>
              </a:rPr>
              <a:t>1</a:t>
            </a:r>
            <a:r>
              <a:rPr lang="en-US" sz="2667" dirty="0">
                <a:latin typeface="Times New Roman" panose="02020603050405020304" pitchFamily="18" charset="0"/>
                <a:cs typeface="Times New Roman" panose="02020603050405020304" pitchFamily="18" charset="0"/>
              </a:rPr>
              <a:t>,</a:t>
            </a:r>
            <a:r>
              <a:rPr lang="en-US" sz="2667" i="1" dirty="0">
                <a:latin typeface="Times New Roman" panose="02020603050405020304" pitchFamily="18" charset="0"/>
                <a:cs typeface="Times New Roman" panose="02020603050405020304" pitchFamily="18" charset="0"/>
              </a:rPr>
              <a:t>z</a:t>
            </a:r>
            <a:r>
              <a:rPr lang="en-US" sz="2667" baseline="-25000" dirty="0">
                <a:latin typeface="Times New Roman" panose="02020603050405020304" pitchFamily="18" charset="0"/>
                <a:cs typeface="Times New Roman" panose="02020603050405020304" pitchFamily="18" charset="0"/>
              </a:rPr>
              <a:t>2</a:t>
            </a:r>
            <a:r>
              <a:rPr lang="en-US" sz="2667" dirty="0">
                <a:latin typeface="Times New Roman" panose="02020603050405020304" pitchFamily="18" charset="0"/>
                <a:cs typeface="Times New Roman" panose="02020603050405020304" pitchFamily="18" charset="0"/>
              </a:rPr>
              <a:t>,...,</a:t>
            </a:r>
            <a:r>
              <a:rPr lang="en-US" sz="2667" i="1" dirty="0" err="1">
                <a:latin typeface="Times New Roman" panose="02020603050405020304" pitchFamily="18" charset="0"/>
                <a:cs typeface="Times New Roman" panose="02020603050405020304" pitchFamily="18" charset="0"/>
              </a:rPr>
              <a:t>z</a:t>
            </a:r>
            <a:r>
              <a:rPr lang="en-US" sz="2667" i="1" baseline="-25000" dirty="0" err="1">
                <a:latin typeface="Times New Roman" panose="02020603050405020304" pitchFamily="18" charset="0"/>
                <a:cs typeface="Times New Roman" panose="02020603050405020304" pitchFamily="18" charset="0"/>
              </a:rPr>
              <a:t>k</a:t>
            </a:r>
            <a:r>
              <a:rPr lang="en-US" sz="2667" dirty="0">
                <a:latin typeface="Times New Roman" panose="02020603050405020304" pitchFamily="18" charset="0"/>
                <a:cs typeface="Times New Roman" panose="02020603050405020304" pitchFamily="18" charset="0"/>
              </a:rPr>
              <a:t>]</a:t>
            </a:r>
            <a:r>
              <a:rPr lang="en-US" sz="2667" dirty="0"/>
              <a:t> of </a:t>
            </a:r>
            <a:r>
              <a:rPr lang="en-US" sz="2667" i="1" dirty="0"/>
              <a:t>k </a:t>
            </a:r>
            <a:r>
              <a:rPr lang="en-US" sz="2667" dirty="0"/>
              <a:t>arbitrary values into probabilities </a:t>
            </a:r>
          </a:p>
          <a:p>
            <a:pPr marL="0" indent="0">
              <a:buNone/>
            </a:pPr>
            <a:endParaRPr lang="en-US"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64</a:t>
            </a:fld>
            <a:endParaRPr lang="en-US"/>
          </a:p>
        </p:txBody>
      </p:sp>
      <p:pic>
        <p:nvPicPr>
          <p:cNvPr id="8" name="Picture 7">
            <a:extLst>
              <a:ext uri="{FF2B5EF4-FFF2-40B4-BE49-F238E27FC236}">
                <a16:creationId xmlns:a16="http://schemas.microsoft.com/office/drawing/2014/main" id="{2FB1B253-675B-404B-BDC4-633810AB11E7}"/>
              </a:ext>
            </a:extLst>
          </p:cNvPr>
          <p:cNvPicPr>
            <a:picLocks noChangeAspect="1"/>
          </p:cNvPicPr>
          <p:nvPr/>
        </p:nvPicPr>
        <p:blipFill>
          <a:blip r:embed="rId2"/>
          <a:stretch>
            <a:fillRect/>
          </a:stretch>
        </p:blipFill>
        <p:spPr>
          <a:xfrm>
            <a:off x="2285684" y="2618371"/>
            <a:ext cx="7371285" cy="861579"/>
          </a:xfrm>
          <a:prstGeom prst="rect">
            <a:avLst/>
          </a:prstGeom>
        </p:spPr>
      </p:pic>
      <p:pic>
        <p:nvPicPr>
          <p:cNvPr id="9" name="Picture 8">
            <a:extLst>
              <a:ext uri="{FF2B5EF4-FFF2-40B4-BE49-F238E27FC236}">
                <a16:creationId xmlns:a16="http://schemas.microsoft.com/office/drawing/2014/main" id="{11DBF203-7EAD-5A46-B7F7-7557F9A34A3C}"/>
              </a:ext>
            </a:extLst>
          </p:cNvPr>
          <p:cNvPicPr>
            <a:picLocks noChangeAspect="1"/>
          </p:cNvPicPr>
          <p:nvPr/>
        </p:nvPicPr>
        <p:blipFill>
          <a:blip r:embed="rId3"/>
          <a:stretch>
            <a:fillRect/>
          </a:stretch>
        </p:blipFill>
        <p:spPr>
          <a:xfrm>
            <a:off x="2057913" y="5370988"/>
            <a:ext cx="8137132" cy="1053040"/>
          </a:xfrm>
          <a:prstGeom prst="rect">
            <a:avLst/>
          </a:prstGeom>
        </p:spPr>
      </p:pic>
      <p:pic>
        <p:nvPicPr>
          <p:cNvPr id="11" name="Picture 10">
            <a:extLst>
              <a:ext uri="{FF2B5EF4-FFF2-40B4-BE49-F238E27FC236}">
                <a16:creationId xmlns:a16="http://schemas.microsoft.com/office/drawing/2014/main" id="{586A0B18-F3A8-1148-9B9C-E713ADAF0C0B}"/>
              </a:ext>
            </a:extLst>
          </p:cNvPr>
          <p:cNvPicPr>
            <a:picLocks noChangeAspect="1"/>
          </p:cNvPicPr>
          <p:nvPr/>
        </p:nvPicPr>
        <p:blipFill>
          <a:blip r:embed="rId4"/>
          <a:srcRect/>
          <a:stretch/>
        </p:blipFill>
        <p:spPr>
          <a:xfrm>
            <a:off x="1141287" y="3453728"/>
            <a:ext cx="9748095" cy="1366209"/>
          </a:xfrm>
          <a:prstGeom prst="rect">
            <a:avLst/>
          </a:prstGeom>
        </p:spPr>
      </p:pic>
    </p:spTree>
    <p:extLst>
      <p:ext uri="{BB962C8B-B14F-4D97-AF65-F5344CB8AC3E}">
        <p14:creationId xmlns:p14="http://schemas.microsoft.com/office/powerpoint/2010/main" val="34226605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0433-E5CD-5A47-B7F8-BE3FB424BDE9}"/>
              </a:ext>
            </a:extLst>
          </p:cNvPr>
          <p:cNvSpPr>
            <a:spLocks noGrp="1"/>
          </p:cNvSpPr>
          <p:nvPr>
            <p:ph type="title"/>
          </p:nvPr>
        </p:nvSpPr>
        <p:spPr>
          <a:xfrm>
            <a:off x="1097280" y="286605"/>
            <a:ext cx="10485120" cy="1211996"/>
          </a:xfrm>
        </p:spPr>
        <p:txBody>
          <a:bodyPr>
            <a:normAutofit/>
          </a:bodyPr>
          <a:lstStyle/>
          <a:p>
            <a:r>
              <a:rPr lang="en-US" dirty="0" err="1"/>
              <a:t>Softmax</a:t>
            </a:r>
            <a:r>
              <a:rPr lang="en-US" dirty="0"/>
              <a:t> in multinomial logistic regression</a:t>
            </a:r>
          </a:p>
        </p:txBody>
      </p:sp>
      <p:pic>
        <p:nvPicPr>
          <p:cNvPr id="5" name="Content Placeholder 4">
            <a:extLst>
              <a:ext uri="{FF2B5EF4-FFF2-40B4-BE49-F238E27FC236}">
                <a16:creationId xmlns:a16="http://schemas.microsoft.com/office/drawing/2014/main" id="{70DD8E05-C5EC-EF4B-88CC-ABB35037F488}"/>
              </a:ext>
            </a:extLst>
          </p:cNvPr>
          <p:cNvPicPr>
            <a:picLocks noGrp="1" noChangeAspect="1"/>
          </p:cNvPicPr>
          <p:nvPr>
            <p:ph idx="1"/>
          </p:nvPr>
        </p:nvPicPr>
        <p:blipFill>
          <a:blip r:embed="rId2"/>
          <a:srcRect/>
          <a:stretch/>
        </p:blipFill>
        <p:spPr>
          <a:xfrm>
            <a:off x="2438400" y="1803401"/>
            <a:ext cx="6359093" cy="2119697"/>
          </a:xfrm>
          <a:prstGeom prst="rect">
            <a:avLst/>
          </a:prstGeom>
        </p:spPr>
      </p:pic>
      <p:sp>
        <p:nvSpPr>
          <p:cNvPr id="4" name="Slide Number Placeholder 3">
            <a:extLst>
              <a:ext uri="{FF2B5EF4-FFF2-40B4-BE49-F238E27FC236}">
                <a16:creationId xmlns:a16="http://schemas.microsoft.com/office/drawing/2014/main" id="{4C70A2D5-249F-1C4F-9601-2F01D287E14D}"/>
              </a:ext>
            </a:extLst>
          </p:cNvPr>
          <p:cNvSpPr>
            <a:spLocks noGrp="1"/>
          </p:cNvSpPr>
          <p:nvPr>
            <p:ph type="sldNum" sz="quarter" idx="12"/>
          </p:nvPr>
        </p:nvSpPr>
        <p:spPr/>
        <p:txBody>
          <a:bodyPr/>
          <a:lstStyle/>
          <a:p>
            <a:fld id="{D07771B2-D7F7-364E-B6F3-F7FE93606BCE}" type="slidenum">
              <a:rPr lang="en-US" smtClean="0"/>
              <a:t>65</a:t>
            </a:fld>
            <a:endParaRPr lang="en-US"/>
          </a:p>
        </p:txBody>
      </p:sp>
      <p:sp>
        <p:nvSpPr>
          <p:cNvPr id="3" name="TextBox 2">
            <a:extLst>
              <a:ext uri="{FF2B5EF4-FFF2-40B4-BE49-F238E27FC236}">
                <a16:creationId xmlns:a16="http://schemas.microsoft.com/office/drawing/2014/main" id="{8343F32C-9B45-1444-9D14-AA9A7FF1106E}"/>
              </a:ext>
            </a:extLst>
          </p:cNvPr>
          <p:cNvSpPr txBox="1"/>
          <p:nvPr/>
        </p:nvSpPr>
        <p:spPr>
          <a:xfrm>
            <a:off x="1121877" y="4057027"/>
            <a:ext cx="10993120" cy="1569660"/>
          </a:xfrm>
          <a:prstGeom prst="rect">
            <a:avLst/>
          </a:prstGeom>
          <a:noFill/>
        </p:spPr>
        <p:txBody>
          <a:bodyPr wrap="square" rtlCol="0">
            <a:spAutoFit/>
          </a:bodyPr>
          <a:lstStyle/>
          <a:p>
            <a:r>
              <a:rPr lang="en-US" sz="2400" dirty="0"/>
              <a:t>Input is still the dot product between weight vector </a:t>
            </a:r>
            <a:r>
              <a:rPr lang="en-US" sz="2400" i="1" dirty="0"/>
              <a:t>w </a:t>
            </a:r>
            <a:r>
              <a:rPr lang="en-US" sz="2400" dirty="0"/>
              <a:t>and input vector </a:t>
            </a:r>
            <a:r>
              <a:rPr lang="en-US" sz="2400" i="1" dirty="0"/>
              <a:t>x</a:t>
            </a:r>
          </a:p>
          <a:p>
            <a:endParaRPr lang="en-US" sz="2400" dirty="0"/>
          </a:p>
          <a:p>
            <a:r>
              <a:rPr lang="en-US" sz="2400" dirty="0"/>
              <a:t>But now we’ll need separate weight vectors for each of the </a:t>
            </a:r>
            <a:r>
              <a:rPr lang="en-US" sz="2400" i="1" dirty="0"/>
              <a:t>K </a:t>
            </a:r>
            <a:r>
              <a:rPr lang="en-US" sz="2400" dirty="0"/>
              <a:t>classes. </a:t>
            </a:r>
          </a:p>
          <a:p>
            <a:endParaRPr lang="en-US" sz="2400" dirty="0"/>
          </a:p>
        </p:txBody>
      </p:sp>
    </p:spTree>
    <p:extLst>
      <p:ext uri="{BB962C8B-B14F-4D97-AF65-F5344CB8AC3E}">
        <p14:creationId xmlns:p14="http://schemas.microsoft.com/office/powerpoint/2010/main" val="3293774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F67DC6-82AB-6F37-EF94-D497DDC5E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F43FC-6C60-E35B-564E-6FD84194982A}"/>
              </a:ext>
            </a:extLst>
          </p:cNvPr>
          <p:cNvSpPr>
            <a:spLocks noGrp="1"/>
          </p:cNvSpPr>
          <p:nvPr>
            <p:ph type="title"/>
          </p:nvPr>
        </p:nvSpPr>
        <p:spPr>
          <a:xfrm>
            <a:off x="838200" y="2766218"/>
            <a:ext cx="10515600" cy="1325563"/>
          </a:xfrm>
        </p:spPr>
        <p:txBody>
          <a:bodyPr/>
          <a:lstStyle/>
          <a:p>
            <a:r>
              <a:rPr lang="en-US" dirty="0">
                <a:solidFill>
                  <a:schemeClr val="bg1"/>
                </a:solidFill>
              </a:rPr>
              <a:t>Evaluating Language Models</a:t>
            </a:r>
          </a:p>
        </p:txBody>
      </p:sp>
    </p:spTree>
    <p:extLst>
      <p:ext uri="{BB962C8B-B14F-4D97-AF65-F5344CB8AC3E}">
        <p14:creationId xmlns:p14="http://schemas.microsoft.com/office/powerpoint/2010/main" val="7438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C829-D985-8F3D-2705-18F27A00F69D}"/>
              </a:ext>
            </a:extLst>
          </p:cNvPr>
          <p:cNvSpPr>
            <a:spLocks noGrp="1"/>
          </p:cNvSpPr>
          <p:nvPr>
            <p:ph type="title"/>
          </p:nvPr>
        </p:nvSpPr>
        <p:spPr/>
        <p:txBody>
          <a:bodyPr/>
          <a:lstStyle/>
          <a:p>
            <a:r>
              <a:rPr lang="en-US" dirty="0"/>
              <a:t>Extrinsic / Intrinsic Evaluation</a:t>
            </a:r>
          </a:p>
        </p:txBody>
      </p:sp>
      <p:sp>
        <p:nvSpPr>
          <p:cNvPr id="3" name="Content Placeholder 2">
            <a:extLst>
              <a:ext uri="{FF2B5EF4-FFF2-40B4-BE49-F238E27FC236}">
                <a16:creationId xmlns:a16="http://schemas.microsoft.com/office/drawing/2014/main" id="{0380C86A-B605-776B-2BBA-957D9CB80C81}"/>
              </a:ext>
            </a:extLst>
          </p:cNvPr>
          <p:cNvSpPr>
            <a:spLocks noGrp="1"/>
          </p:cNvSpPr>
          <p:nvPr>
            <p:ph idx="1"/>
          </p:nvPr>
        </p:nvSpPr>
        <p:spPr/>
        <p:txBody>
          <a:bodyPr/>
          <a:lstStyle/>
          <a:p>
            <a:r>
              <a:rPr lang="en-US" dirty="0"/>
              <a:t>Extrinsic:</a:t>
            </a:r>
          </a:p>
          <a:p>
            <a:pPr lvl="1"/>
            <a:r>
              <a:rPr lang="en-US" dirty="0"/>
              <a:t>Evaluating on downstream tasks</a:t>
            </a:r>
          </a:p>
          <a:p>
            <a:pPr lvl="1"/>
            <a:endParaRPr lang="en-US" dirty="0"/>
          </a:p>
          <a:p>
            <a:r>
              <a:rPr lang="en-US" dirty="0"/>
              <a:t>Intrinsic:</a:t>
            </a:r>
          </a:p>
          <a:p>
            <a:pPr lvl="1"/>
            <a:r>
              <a:rPr lang="en-US" dirty="0"/>
              <a:t>Application-independent evaluation</a:t>
            </a:r>
          </a:p>
          <a:p>
            <a:pPr lvl="1"/>
            <a:endParaRPr lang="en-US" dirty="0"/>
          </a:p>
          <a:p>
            <a:r>
              <a:rPr lang="en-US" dirty="0"/>
              <a:t>Common intrinsic metric:</a:t>
            </a:r>
          </a:p>
          <a:p>
            <a:pPr lvl="1"/>
            <a:r>
              <a:rPr lang="en-US" dirty="0"/>
              <a:t>Perplexity </a:t>
            </a:r>
          </a:p>
        </p:txBody>
      </p:sp>
    </p:spTree>
    <p:extLst>
      <p:ext uri="{BB962C8B-B14F-4D97-AF65-F5344CB8AC3E}">
        <p14:creationId xmlns:p14="http://schemas.microsoft.com/office/powerpoint/2010/main" val="3556582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5FCA-573C-EB6E-DAAB-C07E7D75DB43}"/>
              </a:ext>
            </a:extLst>
          </p:cNvPr>
          <p:cNvSpPr>
            <a:spLocks noGrp="1"/>
          </p:cNvSpPr>
          <p:nvPr>
            <p:ph type="title"/>
          </p:nvPr>
        </p:nvSpPr>
        <p:spPr/>
        <p:txBody>
          <a:bodyPr/>
          <a:lstStyle/>
          <a:p>
            <a:r>
              <a:rPr lang="en-US" dirty="0"/>
              <a:t>Why Perplexity?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E6EC14D-4ED7-A0E8-6BD5-D733698ADB6A}"/>
                  </a:ext>
                </a:extLst>
              </p:cNvPr>
              <p:cNvSpPr>
                <a:spLocks noGrp="1"/>
              </p:cNvSpPr>
              <p:nvPr>
                <p:ph idx="1"/>
              </p:nvPr>
            </p:nvSpPr>
            <p:spPr/>
            <p:txBody>
              <a:bodyPr/>
              <a:lstStyle/>
              <a:p>
                <a:r>
                  <a:rPr lang="en-US" dirty="0"/>
                  <a:t>Intrinsic evaluation: What probability does the model give to the text </a:t>
                </a:r>
                <a14:m>
                  <m:oMath xmlns:m="http://schemas.openxmlformats.org/officeDocument/2006/math">
                    <m:r>
                      <a:rPr lang="en-US" b="0" i="1" smtClean="0">
                        <a:latin typeface="Cambria Math" panose="02040503050406030204" pitchFamily="18" charset="0"/>
                      </a:rPr>
                      <m:t>𝑊</m:t>
                    </m:r>
                  </m:oMath>
                </a14:m>
                <a:r>
                  <a:rPr lang="en-US" dirty="0"/>
                  <a:t>? </a:t>
                </a:r>
              </a:p>
              <a:p>
                <a:endParaRPr lang="en-US" dirty="0"/>
              </a:p>
              <a:p>
                <a:r>
                  <a:rPr lang="en-US" dirty="0"/>
                  <a:t>Using probability itself of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oMath>
                </a14:m>
                <a:r>
                  <a:rPr lang="en-US" dirty="0"/>
                  <a:t> is not robust because it depends on the length of </a:t>
                </a:r>
                <a14:m>
                  <m:oMath xmlns:m="http://schemas.openxmlformats.org/officeDocument/2006/math">
                    <m:r>
                      <a:rPr lang="en-US" b="0" i="1" smtClean="0">
                        <a:latin typeface="Cambria Math" panose="02040503050406030204" pitchFamily="18" charset="0"/>
                      </a:rPr>
                      <m:t>𝑊</m:t>
                    </m:r>
                  </m:oMath>
                </a14:m>
                <a:r>
                  <a:rPr lang="en-US" dirty="0"/>
                  <a:t> (longer </a:t>
                </a:r>
                <a14:m>
                  <m:oMath xmlns:m="http://schemas.openxmlformats.org/officeDocument/2006/math">
                    <m:r>
                      <a:rPr lang="en-US" b="0" i="1" smtClean="0">
                        <a:latin typeface="Cambria Math" panose="02040503050406030204" pitchFamily="18" charset="0"/>
                      </a:rPr>
                      <m:t>𝑊</m:t>
                    </m:r>
                  </m:oMath>
                </a14:m>
                <a:r>
                  <a:rPr lang="en-US" dirty="0"/>
                  <a:t> lead to lower probabilities mechanically) </a:t>
                </a:r>
              </a:p>
              <a:p>
                <a:endParaRPr lang="en-US" dirty="0"/>
              </a:p>
              <a:p>
                <a:r>
                  <a:rPr lang="en-US" dirty="0"/>
                  <a:t>Perplexity accounts for this by being a metric that is per-word. In other words, it attempts to account for length of </a:t>
                </a:r>
                <a14:m>
                  <m:oMath xmlns:m="http://schemas.openxmlformats.org/officeDocument/2006/math">
                    <m:r>
                      <a:rPr lang="en-US" b="0" i="1" smtClean="0">
                        <a:latin typeface="Cambria Math" panose="02040503050406030204" pitchFamily="18" charset="0"/>
                      </a:rPr>
                      <m:t>𝑊</m:t>
                    </m:r>
                  </m:oMath>
                </a14:m>
                <a:endParaRPr lang="en-US" dirty="0"/>
              </a:p>
            </p:txBody>
          </p:sp>
        </mc:Choice>
        <mc:Fallback>
          <p:sp>
            <p:nvSpPr>
              <p:cNvPr id="3" name="Content Placeholder 2">
                <a:extLst>
                  <a:ext uri="{FF2B5EF4-FFF2-40B4-BE49-F238E27FC236}">
                    <a16:creationId xmlns:a16="http://schemas.microsoft.com/office/drawing/2014/main" id="{DE6EC14D-4ED7-A0E8-6BD5-D733698ADB6A}"/>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US">
                    <a:noFill/>
                  </a:rPr>
                  <a:t> </a:t>
                </a:r>
              </a:p>
            </p:txBody>
          </p:sp>
        </mc:Fallback>
      </mc:AlternateContent>
    </p:spTree>
    <p:extLst>
      <p:ext uri="{BB962C8B-B14F-4D97-AF65-F5344CB8AC3E}">
        <p14:creationId xmlns:p14="http://schemas.microsoft.com/office/powerpoint/2010/main" val="32444498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B202-0767-EC54-725B-42A50CE96098}"/>
              </a:ext>
            </a:extLst>
          </p:cNvPr>
          <p:cNvSpPr>
            <a:spLocks noGrp="1"/>
          </p:cNvSpPr>
          <p:nvPr>
            <p:ph type="title"/>
          </p:nvPr>
        </p:nvSpPr>
        <p:spPr/>
        <p:txBody>
          <a:bodyPr/>
          <a:lstStyle/>
          <a:p>
            <a:r>
              <a:rPr lang="en-US" dirty="0"/>
              <a:t>Perplexity (PP)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753988-ADDD-F0AC-9F41-5D7F0F118574}"/>
                  </a:ext>
                </a:extLst>
              </p:cNvPr>
              <p:cNvSpPr>
                <a:spLocks noGrp="1"/>
              </p:cNvSpPr>
              <p:nvPr>
                <p:ph idx="1"/>
              </p:nvPr>
            </p:nvSpPr>
            <p:spPr/>
            <p:txBody>
              <a:bodyPr/>
              <a:lstStyle/>
              <a:p>
                <a:r>
                  <a:rPr lang="en-US" dirty="0"/>
                  <a:t>Definition: The inverse probability of the test set, normalized by the number of words</a:t>
                </a:r>
              </a:p>
              <a:p>
                <a:endParaRPr lang="en-US" dirty="0"/>
              </a:p>
              <a:p>
                <a14:m>
                  <m:oMath xmlns:m="http://schemas.openxmlformats.org/officeDocument/2006/math">
                    <m:r>
                      <a:rPr lang="en-US" sz="3200" b="0" i="1" smtClean="0">
                        <a:latin typeface="Cambria Math" panose="02040503050406030204" pitchFamily="18" charset="0"/>
                      </a:rPr>
                      <m:t>𝑃𝑃</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𝑊</m:t>
                        </m:r>
                      </m:e>
                    </m:d>
                    <m:r>
                      <a:rPr lang="en-US" sz="3200" b="0" i="1" smtClean="0">
                        <a:latin typeface="Cambria Math" panose="02040503050406030204" pitchFamily="18" charset="0"/>
                      </a:rPr>
                      <m:t>=</m:t>
                    </m:r>
                    <m:r>
                      <a:rPr lang="en-US" sz="3200" b="0" i="1" smtClean="0">
                        <a:latin typeface="Cambria Math" panose="02040503050406030204" pitchFamily="18" charset="0"/>
                      </a:rPr>
                      <m:t>𝑃</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𝑁</m:t>
                                </m:r>
                              </m:sub>
                            </m:sSub>
                          </m:e>
                        </m:d>
                      </m:e>
                      <m:sup>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𝑁</m:t>
                            </m:r>
                          </m:den>
                        </m:f>
                      </m:sup>
                    </m:sSup>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𝑃</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𝑁</m:t>
                                    </m:r>
                                  </m:sub>
                                </m:sSub>
                              </m:e>
                            </m:d>
                          </m:e>
                          <m:sup>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𝑁</m:t>
                                </m:r>
                              </m:den>
                            </m:f>
                          </m:sup>
                        </m:sSup>
                      </m:den>
                    </m:f>
                    <m:r>
                      <a:rPr lang="en-US" sz="3200" b="0" i="1" smtClean="0">
                        <a:latin typeface="Cambria Math" panose="02040503050406030204" pitchFamily="18" charset="0"/>
                      </a:rPr>
                      <m:t>=</m:t>
                    </m:r>
                    <m:rad>
                      <m:radPr>
                        <m:ctrlPr>
                          <a:rPr lang="en-US" sz="3200" b="0" i="1" smtClean="0">
                            <a:solidFill>
                              <a:srgbClr val="FF0000"/>
                            </a:solidFill>
                            <a:latin typeface="Cambria Math" panose="02040503050406030204" pitchFamily="18" charset="0"/>
                          </a:rPr>
                        </m:ctrlPr>
                      </m:radPr>
                      <m:deg>
                        <m:r>
                          <m:rPr>
                            <m:brk m:alnAt="7"/>
                          </m:rPr>
                          <a:rPr lang="en-US" sz="3200" b="0" i="1" smtClean="0">
                            <a:solidFill>
                              <a:srgbClr val="FF0000"/>
                            </a:solidFill>
                            <a:latin typeface="Cambria Math" panose="02040503050406030204" pitchFamily="18" charset="0"/>
                          </a:rPr>
                          <m:t>𝑁</m:t>
                        </m:r>
                      </m:deg>
                      <m:e>
                        <m:f>
                          <m:fPr>
                            <m:ctrlPr>
                              <a:rPr lang="en-US" sz="3200" b="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1</m:t>
                            </m:r>
                          </m:num>
                          <m:den>
                            <m:r>
                              <a:rPr lang="en-US" sz="3200" b="0" i="1" smtClean="0">
                                <a:solidFill>
                                  <a:srgbClr val="FF0000"/>
                                </a:solidFill>
                                <a:latin typeface="Cambria Math" panose="02040503050406030204" pitchFamily="18" charset="0"/>
                              </a:rPr>
                              <m:t>𝑃</m:t>
                            </m:r>
                            <m:d>
                              <m:dPr>
                                <m:ctrlPr>
                                  <a:rPr lang="en-US" sz="3200" b="0" i="1" smtClean="0">
                                    <a:solidFill>
                                      <a:srgbClr val="FF0000"/>
                                    </a:solidFill>
                                    <a:latin typeface="Cambria Math" panose="02040503050406030204" pitchFamily="18" charset="0"/>
                                  </a:rPr>
                                </m:ctrlPr>
                              </m:dPr>
                              <m:e>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𝑤</m:t>
                                    </m:r>
                                  </m:e>
                                  <m:sub>
                                    <m:r>
                                      <a:rPr lang="en-US" sz="3200" b="0" i="1" smtClean="0">
                                        <a:solidFill>
                                          <a:srgbClr val="FF0000"/>
                                        </a:solidFill>
                                        <a:latin typeface="Cambria Math" panose="02040503050406030204" pitchFamily="18" charset="0"/>
                                      </a:rPr>
                                      <m:t>1</m:t>
                                    </m:r>
                                  </m:sub>
                                </m:sSub>
                                <m:r>
                                  <a:rPr lang="en-US" sz="3200" b="0" i="1" smtClean="0">
                                    <a:solidFill>
                                      <a:srgbClr val="FF0000"/>
                                    </a:solidFill>
                                    <a:latin typeface="Cambria Math" panose="02040503050406030204" pitchFamily="18" charset="0"/>
                                  </a:rPr>
                                  <m:t>,…,</m:t>
                                </m:r>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𝑤</m:t>
                                    </m:r>
                                  </m:e>
                                  <m:sub>
                                    <m:r>
                                      <a:rPr lang="en-US" sz="3200" b="0" i="1" smtClean="0">
                                        <a:solidFill>
                                          <a:srgbClr val="FF0000"/>
                                        </a:solidFill>
                                        <a:latin typeface="Cambria Math" panose="02040503050406030204" pitchFamily="18" charset="0"/>
                                      </a:rPr>
                                      <m:t>𝑁</m:t>
                                    </m:r>
                                  </m:sub>
                                </m:sSub>
                              </m:e>
                            </m:d>
                          </m:den>
                        </m:f>
                      </m:e>
                    </m:rad>
                  </m:oMath>
                </a14:m>
                <a:endParaRPr lang="en-US" sz="3200" dirty="0"/>
              </a:p>
              <a:p>
                <a:endParaRPr lang="en-US" dirty="0"/>
              </a:p>
              <a:p>
                <a:r>
                  <a:rPr lang="en-US" dirty="0"/>
                  <a:t>So if </a:t>
                </a:r>
                <a14:m>
                  <m:oMath xmlns:m="http://schemas.openxmlformats.org/officeDocument/2006/math">
                    <m:r>
                      <a:rPr lang="en-US" b="0" i="1" smtClean="0">
                        <a:latin typeface="Cambria Math" panose="02040503050406030204" pitchFamily="18" charset="0"/>
                      </a:rPr>
                      <m:t>𝑊</m:t>
                    </m:r>
                  </m:oMath>
                </a14:m>
                <a:r>
                  <a:rPr lang="en-US" dirty="0"/>
                  <a:t> is highly probable according to the language model, perplexity will be low, and vice versa.</a:t>
                </a:r>
              </a:p>
            </p:txBody>
          </p:sp>
        </mc:Choice>
        <mc:Fallback xmlns="">
          <p:sp>
            <p:nvSpPr>
              <p:cNvPr id="3" name="Content Placeholder 2">
                <a:extLst>
                  <a:ext uri="{FF2B5EF4-FFF2-40B4-BE49-F238E27FC236}">
                    <a16:creationId xmlns:a16="http://schemas.microsoft.com/office/drawing/2014/main" id="{54753988-ADDD-F0AC-9F41-5D7F0F118574}"/>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US">
                    <a:noFill/>
                  </a:rPr>
                  <a:t> </a:t>
                </a:r>
              </a:p>
            </p:txBody>
          </p:sp>
        </mc:Fallback>
      </mc:AlternateContent>
    </p:spTree>
    <p:extLst>
      <p:ext uri="{BB962C8B-B14F-4D97-AF65-F5344CB8AC3E}">
        <p14:creationId xmlns:p14="http://schemas.microsoft.com/office/powerpoint/2010/main" val="1769031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01573A-23AC-6A7B-D189-CB70266C465A}"/>
              </a:ext>
            </a:extLst>
          </p:cNvPr>
          <p:cNvSpPr>
            <a:spLocks noGrp="1"/>
          </p:cNvSpPr>
          <p:nvPr>
            <p:ph type="title"/>
          </p:nvPr>
        </p:nvSpPr>
        <p:spPr>
          <a:xfrm>
            <a:off x="6892119" y="891540"/>
            <a:ext cx="4589493" cy="1578308"/>
          </a:xfrm>
        </p:spPr>
        <p:txBody>
          <a:bodyPr>
            <a:normAutofit/>
          </a:bodyPr>
          <a:lstStyle/>
          <a:p>
            <a:r>
              <a:rPr lang="en-US" sz="4000"/>
              <a:t>Example 2</a:t>
            </a:r>
          </a:p>
        </p:txBody>
      </p:sp>
      <p:pic>
        <p:nvPicPr>
          <p:cNvPr id="4" name="Picture 3" descr="Cartoon a cartoon of a tiger and a child with chemical flasks&#10;&#10;Description automatically generated">
            <a:extLst>
              <a:ext uri="{FF2B5EF4-FFF2-40B4-BE49-F238E27FC236}">
                <a16:creationId xmlns:a16="http://schemas.microsoft.com/office/drawing/2014/main" id="{4C171796-C95B-856C-37B7-CAF4DA357803}"/>
              </a:ext>
            </a:extLst>
          </p:cNvPr>
          <p:cNvPicPr>
            <a:picLocks noChangeAspect="1"/>
          </p:cNvPicPr>
          <p:nvPr/>
        </p:nvPicPr>
        <p:blipFill>
          <a:blip r:embed="rId2"/>
          <a:srcRect r="369"/>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Content Placeholder 2">
            <a:extLst>
              <a:ext uri="{FF2B5EF4-FFF2-40B4-BE49-F238E27FC236}">
                <a16:creationId xmlns:a16="http://schemas.microsoft.com/office/drawing/2014/main" id="{61B91099-69AC-E45A-6556-E9AF4D055129}"/>
              </a:ext>
            </a:extLst>
          </p:cNvPr>
          <p:cNvSpPr>
            <a:spLocks noGrp="1"/>
          </p:cNvSpPr>
          <p:nvPr>
            <p:ph idx="1"/>
          </p:nvPr>
        </p:nvSpPr>
        <p:spPr>
          <a:xfrm>
            <a:off x="6892119" y="2112927"/>
            <a:ext cx="4589491" cy="3332489"/>
          </a:xfrm>
        </p:spPr>
        <p:txBody>
          <a:bodyPr>
            <a:noAutofit/>
          </a:bodyPr>
          <a:lstStyle/>
          <a:p>
            <a:pPr marL="0" indent="0">
              <a:buNone/>
            </a:pPr>
            <a:r>
              <a:rPr lang="en-US" sz="1800" dirty="0"/>
              <a:t>“The experiment failed because the temperature was too ___ to allow the chemical reaction to occur.”</a:t>
            </a:r>
          </a:p>
          <a:p>
            <a:pPr marL="0" indent="0">
              <a:buNone/>
            </a:pPr>
            <a:endParaRPr lang="en-US" sz="1800" dirty="0"/>
          </a:p>
          <a:p>
            <a:pPr marL="0" indent="0">
              <a:buNone/>
            </a:pPr>
            <a:r>
              <a:rPr lang="en-US" sz="1800" dirty="0"/>
              <a:t>To predict "high" or "low" correctly, the model needs to:</a:t>
            </a:r>
          </a:p>
          <a:p>
            <a:pPr lvl="1"/>
            <a:r>
              <a:rPr lang="en-US" sz="1800" dirty="0"/>
              <a:t>Understand </a:t>
            </a:r>
            <a:r>
              <a:rPr lang="en-US" sz="1800" b="1" dirty="0"/>
              <a:t>causality</a:t>
            </a:r>
            <a:r>
              <a:rPr lang="en-US" sz="1800" dirty="0"/>
              <a:t> (the word "because")</a:t>
            </a:r>
          </a:p>
          <a:p>
            <a:pPr lvl="1"/>
            <a:r>
              <a:rPr lang="en-US" sz="1800" dirty="0"/>
              <a:t>Hold multiple </a:t>
            </a:r>
            <a:r>
              <a:rPr lang="en-US" sz="1800" b="1" dirty="0"/>
              <a:t>concepts in relation </a:t>
            </a:r>
            <a:r>
              <a:rPr lang="en-US" sz="1800" dirty="0"/>
              <a:t>(temperature, chemical reactions, experimental conditions)</a:t>
            </a:r>
          </a:p>
          <a:p>
            <a:pPr lvl="1"/>
            <a:r>
              <a:rPr lang="en-US" sz="1800" b="1" dirty="0"/>
              <a:t>Reason </a:t>
            </a:r>
            <a:r>
              <a:rPr lang="en-US" sz="1800" dirty="0"/>
              <a:t>about how variables affect outcomes</a:t>
            </a:r>
          </a:p>
          <a:p>
            <a:pPr lvl="1"/>
            <a:r>
              <a:rPr lang="en-US" sz="1800" dirty="0"/>
              <a:t>Grasp that </a:t>
            </a:r>
            <a:r>
              <a:rPr lang="en-US" sz="1800" b="1" dirty="0"/>
              <a:t>some reactions require specific temperature ranges</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29624355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0A66-F57F-3B5B-FC4C-2A08E93EACA6}"/>
              </a:ext>
            </a:extLst>
          </p:cNvPr>
          <p:cNvSpPr>
            <a:spLocks noGrp="1"/>
          </p:cNvSpPr>
          <p:nvPr>
            <p:ph type="title"/>
          </p:nvPr>
        </p:nvSpPr>
        <p:spPr/>
        <p:txBody>
          <a:bodyPr/>
          <a:lstStyle/>
          <a:p>
            <a:r>
              <a:rPr lang="en-US" dirty="0"/>
              <a:t>Geometric Mean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6FF7AA-E9D1-667F-BDA4-6048B579375F}"/>
                  </a:ext>
                </a:extLst>
              </p:cNvPr>
              <p:cNvSpPr>
                <a:spLocks noGrp="1"/>
              </p:cNvSpPr>
              <p:nvPr>
                <p:ph idx="1"/>
              </p:nvPr>
            </p:nvSpPr>
            <p:spPr/>
            <p:txBody>
              <a:bodyPr>
                <a:normAutofit fontScale="92500" lnSpcReduction="10000"/>
              </a:bodyPr>
              <a:lstStyle/>
              <a:p>
                <a:r>
                  <a:rPr lang="en-US" dirty="0"/>
                  <a:t>Why the N-</a:t>
                </a:r>
                <a:r>
                  <a:rPr lang="en-US" dirty="0" err="1"/>
                  <a:t>th</a:t>
                </a:r>
                <a:r>
                  <a:rPr lang="en-US" dirty="0"/>
                  <a:t> square root?</a:t>
                </a:r>
              </a:p>
              <a:p>
                <a:pPr marL="0" indent="0">
                  <a:buNone/>
                </a:pPr>
                <a:endParaRPr lang="en-US" sz="2800" b="0" i="1" dirty="0">
                  <a:solidFill>
                    <a:srgbClr val="FF0000"/>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ad>
                        <m:radPr>
                          <m:ctrlPr>
                            <a:rPr lang="en-US" sz="2800" b="0" i="1" smtClean="0">
                              <a:solidFill>
                                <a:srgbClr val="FF0000"/>
                              </a:solidFill>
                              <a:latin typeface="Cambria Math" panose="02040503050406030204" pitchFamily="18" charset="0"/>
                            </a:rPr>
                          </m:ctrlPr>
                        </m:radPr>
                        <m:deg>
                          <m:r>
                            <m:rPr>
                              <m:brk m:alnAt="7"/>
                            </m:rPr>
                            <a:rPr lang="en-US" sz="2800" b="0" i="1" smtClean="0">
                              <a:solidFill>
                                <a:srgbClr val="FF0000"/>
                              </a:solidFill>
                              <a:latin typeface="Cambria Math" panose="02040503050406030204" pitchFamily="18" charset="0"/>
                            </a:rPr>
                            <m:t>𝑁</m:t>
                          </m:r>
                        </m:deg>
                        <m:e>
                          <m:f>
                            <m:fPr>
                              <m:ctrlPr>
                                <a:rPr lang="en-US" sz="2800" b="0" i="1" smtClean="0">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1</m:t>
                              </m:r>
                            </m:num>
                            <m:den>
                              <m:r>
                                <a:rPr lang="en-US" sz="2800" b="0" i="1" smtClean="0">
                                  <a:solidFill>
                                    <a:srgbClr val="FF0000"/>
                                  </a:solidFill>
                                  <a:latin typeface="Cambria Math" panose="02040503050406030204" pitchFamily="18" charset="0"/>
                                </a:rPr>
                                <m:t>𝑃</m:t>
                              </m:r>
                              <m:d>
                                <m:dPr>
                                  <m:ctrlPr>
                                    <a:rPr lang="en-US" sz="2800" b="0" i="1" smtClean="0">
                                      <a:solidFill>
                                        <a:srgbClr val="FF0000"/>
                                      </a:solidFill>
                                      <a:latin typeface="Cambria Math" panose="02040503050406030204" pitchFamily="18" charset="0"/>
                                    </a:rPr>
                                  </m:ctrlPr>
                                </m:dPr>
                                <m:e>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𝑤</m:t>
                                      </m:r>
                                    </m:e>
                                    <m:sub>
                                      <m:r>
                                        <a:rPr lang="en-US" sz="2800" b="0" i="1" smtClean="0">
                                          <a:solidFill>
                                            <a:srgbClr val="FF0000"/>
                                          </a:solidFill>
                                          <a:latin typeface="Cambria Math" panose="02040503050406030204" pitchFamily="18" charset="0"/>
                                        </a:rPr>
                                        <m:t>1</m:t>
                                      </m:r>
                                    </m:sub>
                                  </m:sSub>
                                  <m:r>
                                    <a:rPr lang="en-US" sz="2800" b="0" i="1" smtClean="0">
                                      <a:solidFill>
                                        <a:srgbClr val="FF0000"/>
                                      </a:solidFill>
                                      <a:latin typeface="Cambria Math" panose="02040503050406030204" pitchFamily="18" charset="0"/>
                                    </a:rPr>
                                    <m:t>,…,</m:t>
                                  </m:r>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𝑤</m:t>
                                      </m:r>
                                    </m:e>
                                    <m:sub>
                                      <m:r>
                                        <a:rPr lang="en-US" sz="2800" b="0" i="1" smtClean="0">
                                          <a:solidFill>
                                            <a:srgbClr val="FF0000"/>
                                          </a:solidFill>
                                          <a:latin typeface="Cambria Math" panose="02040503050406030204" pitchFamily="18" charset="0"/>
                                        </a:rPr>
                                        <m:t>𝑁</m:t>
                                      </m:r>
                                    </m:sub>
                                  </m:sSub>
                                </m:e>
                              </m:d>
                            </m:den>
                          </m:f>
                        </m:e>
                      </m:rad>
                      <m:r>
                        <a:rPr lang="en-US" i="1">
                          <a:latin typeface="Cambria Math" panose="02040503050406030204" pitchFamily="18" charset="0"/>
                        </a:rPr>
                        <m:t>=</m:t>
                      </m:r>
                      <m:rad>
                        <m:radPr>
                          <m:ctrlPr>
                            <a:rPr lang="en-US" i="1">
                              <a:latin typeface="Cambria Math" panose="02040503050406030204" pitchFamily="18" charset="0"/>
                            </a:rPr>
                          </m:ctrlPr>
                        </m:radPr>
                        <m:deg>
                          <m:r>
                            <m:rPr>
                              <m:brk m:alnAt="7"/>
                            </m:rPr>
                            <a:rPr lang="en-US" i="1">
                              <a:latin typeface="Cambria Math" panose="02040503050406030204" pitchFamily="18" charset="0"/>
                            </a:rPr>
                            <m:t>𝑁</m:t>
                          </m:r>
                        </m:deg>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d>
                                    <m:dPr>
                                      <m:beg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e>
                                  </m:d>
                                  <m:r>
                                    <a:rPr lang="en-US" i="1">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𝑁</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𝑁</m:t>
                                          </m:r>
                                        </m:sub>
                                      </m:sSub>
                                    </m:e>
                                  </m:d>
                                  <m:r>
                                    <a:rPr lang="en-US" i="1">
                                      <a:latin typeface="Cambria Math" panose="02040503050406030204" pitchFamily="18" charset="0"/>
                                    </a:rPr>
                                    <m:t> </m:t>
                                  </m:r>
                                  <m:r>
                                    <a:rPr lang="en-US" i="1">
                                      <a:latin typeface="Cambria Math" panose="02040503050406030204" pitchFamily="18" charset="0"/>
                                    </a:rPr>
                                    <m:t>𝑃</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𝑁</m:t>
                                      </m:r>
                                    </m:sub>
                                  </m:sSub>
                                </m:e>
                              </m:d>
                            </m:den>
                          </m:f>
                        </m:e>
                      </m:rad>
                    </m:oMath>
                  </m:oMathPara>
                </a14:m>
                <a:endParaRPr lang="en-US" dirty="0"/>
              </a:p>
              <a:p>
                <a:endParaRPr lang="en-US" dirty="0"/>
              </a:p>
              <a:p>
                <a:r>
                  <a:rPr lang="en-US" dirty="0"/>
                  <a:t>This is equivalent to taking the Geometric mean (rather than the more common arithmetic mean) of the probabilities.</a:t>
                </a:r>
              </a:p>
              <a:p>
                <a:r>
                  <a:rPr lang="en-US" dirty="0"/>
                  <a:t>Geometric mean is appropriate when the underlying elements are multiplicative.</a:t>
                </a:r>
              </a:p>
              <a:p>
                <a:r>
                  <a:rPr lang="en-US" dirty="0"/>
                  <a:t>Here, </a:t>
                </a:r>
                <a14:m>
                  <m:oMath xmlns:m="http://schemas.openxmlformats.org/officeDocument/2006/math">
                    <m:r>
                      <a:rPr lang="en-US" sz="2800" b="0" i="1" smtClean="0">
                        <a:solidFill>
                          <a:srgbClr val="FF0000"/>
                        </a:solidFill>
                        <a:latin typeface="Cambria Math" panose="02040503050406030204" pitchFamily="18" charset="0"/>
                      </a:rPr>
                      <m:t>𝑃</m:t>
                    </m:r>
                    <m:d>
                      <m:dPr>
                        <m:ctrlPr>
                          <a:rPr lang="en-US" sz="2800" b="0" i="1" smtClean="0">
                            <a:solidFill>
                              <a:srgbClr val="FF0000"/>
                            </a:solidFill>
                            <a:latin typeface="Cambria Math" panose="02040503050406030204" pitchFamily="18" charset="0"/>
                          </a:rPr>
                        </m:ctrlPr>
                      </m:dPr>
                      <m:e>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𝑤</m:t>
                            </m:r>
                          </m:e>
                          <m:sub>
                            <m:r>
                              <a:rPr lang="en-US" sz="2800" b="0" i="1" smtClean="0">
                                <a:solidFill>
                                  <a:srgbClr val="FF0000"/>
                                </a:solidFill>
                                <a:latin typeface="Cambria Math" panose="02040503050406030204" pitchFamily="18" charset="0"/>
                              </a:rPr>
                              <m:t>1</m:t>
                            </m:r>
                          </m:sub>
                        </m:sSub>
                        <m:r>
                          <a:rPr lang="en-US" sz="2800" b="0" i="1" smtClean="0">
                            <a:solidFill>
                              <a:srgbClr val="FF0000"/>
                            </a:solidFill>
                            <a:latin typeface="Cambria Math" panose="02040503050406030204" pitchFamily="18" charset="0"/>
                          </a:rPr>
                          <m:t>,…,</m:t>
                        </m:r>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𝑤</m:t>
                            </m:r>
                          </m:e>
                          <m:sub>
                            <m:r>
                              <a:rPr lang="en-US" sz="2800" b="0" i="1" smtClean="0">
                                <a:solidFill>
                                  <a:srgbClr val="FF0000"/>
                                </a:solidFill>
                                <a:latin typeface="Cambria Math" panose="02040503050406030204" pitchFamily="18" charset="0"/>
                              </a:rPr>
                              <m:t>𝑁</m:t>
                            </m:r>
                          </m:sub>
                        </m:sSub>
                      </m:e>
                    </m:d>
                  </m:oMath>
                </a14:m>
                <a:r>
                  <a:rPr lang="en-US" dirty="0"/>
                  <a:t> is a function of multiplying </a:t>
                </a:r>
                <a14:m>
                  <m:oMath xmlns:m="http://schemas.openxmlformats.org/officeDocument/2006/math">
                    <m:r>
                      <a:rPr lang="en-US" b="0" i="1" smtClean="0">
                        <a:latin typeface="Cambria Math" panose="02040503050406030204" pitchFamily="18" charset="0"/>
                      </a:rPr>
                      <m:t>𝑁</m:t>
                    </m:r>
                  </m:oMath>
                </a14:m>
                <a:r>
                  <a:rPr lang="en-US" dirty="0"/>
                  <a:t> probabilities. </a:t>
                </a:r>
              </a:p>
              <a:p>
                <a:endParaRPr lang="en-US" dirty="0"/>
              </a:p>
            </p:txBody>
          </p:sp>
        </mc:Choice>
        <mc:Fallback xmlns="">
          <p:sp>
            <p:nvSpPr>
              <p:cNvPr id="3" name="Content Placeholder 2">
                <a:extLst>
                  <a:ext uri="{FF2B5EF4-FFF2-40B4-BE49-F238E27FC236}">
                    <a16:creationId xmlns:a16="http://schemas.microsoft.com/office/drawing/2014/main" id="{9E6FF7AA-E9D1-667F-BDA4-6048B579375F}"/>
                  </a:ext>
                </a:extLst>
              </p:cNvPr>
              <p:cNvSpPr>
                <a:spLocks noGrp="1" noRot="1" noChangeAspect="1" noMove="1" noResize="1" noEditPoints="1" noAdjustHandles="1" noChangeArrowheads="1" noChangeShapeType="1" noTextEdit="1"/>
              </p:cNvSpPr>
              <p:nvPr>
                <p:ph idx="1"/>
              </p:nvPr>
            </p:nvSpPr>
            <p:spPr>
              <a:blipFill>
                <a:blip r:embed="rId2"/>
                <a:stretch>
                  <a:fillRect l="-928" t="-3081" b="-2801"/>
                </a:stretch>
              </a:blipFill>
            </p:spPr>
            <p:txBody>
              <a:bodyPr/>
              <a:lstStyle/>
              <a:p>
                <a:r>
                  <a:rPr lang="en-US">
                    <a:noFill/>
                  </a:rPr>
                  <a:t> </a:t>
                </a:r>
              </a:p>
            </p:txBody>
          </p:sp>
        </mc:Fallback>
      </mc:AlternateContent>
    </p:spTree>
    <p:extLst>
      <p:ext uri="{BB962C8B-B14F-4D97-AF65-F5344CB8AC3E}">
        <p14:creationId xmlns:p14="http://schemas.microsoft.com/office/powerpoint/2010/main" val="209659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196BE-CCA8-B253-9FD8-637CFD86F575}"/>
              </a:ext>
            </a:extLst>
          </p:cNvPr>
          <p:cNvSpPr>
            <a:spLocks noGrp="1"/>
          </p:cNvSpPr>
          <p:nvPr>
            <p:ph type="title"/>
          </p:nvPr>
        </p:nvSpPr>
        <p:spPr/>
        <p:txBody>
          <a:bodyPr/>
          <a:lstStyle/>
          <a:p>
            <a:r>
              <a:rPr lang="en-US" dirty="0"/>
              <a:t>Relationship Between Perplexity and Cross Entropy</a:t>
            </a:r>
          </a:p>
        </p:txBody>
      </p:sp>
      <p:sp>
        <p:nvSpPr>
          <p:cNvPr id="3" name="Content Placeholder 2">
            <a:extLst>
              <a:ext uri="{FF2B5EF4-FFF2-40B4-BE49-F238E27FC236}">
                <a16:creationId xmlns:a16="http://schemas.microsoft.com/office/drawing/2014/main" id="{48E36AC3-D070-4934-54E5-61B570774957}"/>
              </a:ext>
            </a:extLst>
          </p:cNvPr>
          <p:cNvSpPr>
            <a:spLocks noGrp="1"/>
          </p:cNvSpPr>
          <p:nvPr>
            <p:ph idx="1"/>
          </p:nvPr>
        </p:nvSpPr>
        <p:spPr/>
        <p:txBody>
          <a:bodyPr>
            <a:normAutofit/>
          </a:bodyPr>
          <a:lstStyle/>
          <a:p>
            <a:r>
              <a:rPr lang="en-US" dirty="0"/>
              <a:t>Imagine we're training a model on the phrase "the cat sat". For a poor model that assigns probability 0.1 to each correct word:</a:t>
            </a:r>
          </a:p>
          <a:p>
            <a:pPr lvl="1"/>
            <a:r>
              <a:rPr lang="en-US" dirty="0"/>
              <a:t>Cross-entropy loss = -1/3 (log(0.1) + log(0.1) + log(0.1)) = 2.30</a:t>
            </a:r>
          </a:p>
          <a:p>
            <a:pPr lvl="1"/>
            <a:r>
              <a:rPr lang="en-US" dirty="0"/>
              <a:t>Perplexity = (1/(0.1 × 0.1 × 0.1))^(1/3) = 10</a:t>
            </a:r>
          </a:p>
          <a:p>
            <a:r>
              <a:rPr lang="en-US" dirty="0"/>
              <a:t>For a better model that assigns probability 0.5 to each word:</a:t>
            </a:r>
          </a:p>
          <a:p>
            <a:pPr>
              <a:buFont typeface="Arial" panose="020B0604020202020204" pitchFamily="34" charset="0"/>
              <a:buChar char="•"/>
            </a:pPr>
            <a:r>
              <a:rPr lang="en-US" dirty="0"/>
              <a:t>Cross-entropy loss = -1/3 (log(0.5) + log(0.5) + log(0.5)) = 0.69</a:t>
            </a:r>
          </a:p>
          <a:p>
            <a:pPr>
              <a:buFont typeface="Arial" panose="020B0604020202020204" pitchFamily="34" charset="0"/>
              <a:buChar char="•"/>
            </a:pPr>
            <a:r>
              <a:rPr lang="en-US" dirty="0"/>
              <a:t>Perplexity = (1/(0.5 × 0.5 × 0.5))^(1/3) = 2</a:t>
            </a:r>
          </a:p>
        </p:txBody>
      </p:sp>
    </p:spTree>
    <p:extLst>
      <p:ext uri="{BB962C8B-B14F-4D97-AF65-F5344CB8AC3E}">
        <p14:creationId xmlns:p14="http://schemas.microsoft.com/office/powerpoint/2010/main" val="19897893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5846-5E48-97D4-6D84-E5A72A65F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988DEB-6101-FC2E-9701-352A2E4D7E71}"/>
              </a:ext>
            </a:extLst>
          </p:cNvPr>
          <p:cNvSpPr>
            <a:spLocks noGrp="1"/>
          </p:cNvSpPr>
          <p:nvPr>
            <p:ph type="title"/>
          </p:nvPr>
        </p:nvSpPr>
        <p:spPr/>
        <p:txBody>
          <a:bodyPr/>
          <a:lstStyle/>
          <a:p>
            <a:r>
              <a:rPr lang="en-US" dirty="0"/>
              <a:t>Relationship Between Perplexity and Cross Entropy</a:t>
            </a:r>
          </a:p>
        </p:txBody>
      </p:sp>
      <p:sp>
        <p:nvSpPr>
          <p:cNvPr id="3" name="Content Placeholder 2">
            <a:extLst>
              <a:ext uri="{FF2B5EF4-FFF2-40B4-BE49-F238E27FC236}">
                <a16:creationId xmlns:a16="http://schemas.microsoft.com/office/drawing/2014/main" id="{FCFECBA5-34F8-BF85-9763-ABF6D7C4A80D}"/>
              </a:ext>
            </a:extLst>
          </p:cNvPr>
          <p:cNvSpPr>
            <a:spLocks noGrp="1"/>
          </p:cNvSpPr>
          <p:nvPr>
            <p:ph idx="1"/>
          </p:nvPr>
        </p:nvSpPr>
        <p:spPr/>
        <p:txBody>
          <a:bodyPr>
            <a:normAutofit lnSpcReduction="10000"/>
          </a:bodyPr>
          <a:lstStyle/>
          <a:p>
            <a:pPr marL="0" indent="0">
              <a:buNone/>
            </a:pPr>
            <a:r>
              <a:rPr lang="en-US" dirty="0"/>
              <a:t>As the model improves:</a:t>
            </a:r>
          </a:p>
          <a:p>
            <a:pPr lvl="1"/>
            <a:r>
              <a:rPr lang="en-US" dirty="0"/>
              <a:t>Cross-entropy loss decreases toward 0</a:t>
            </a:r>
          </a:p>
          <a:p>
            <a:pPr lvl="1"/>
            <a:r>
              <a:rPr lang="en-US" dirty="0"/>
              <a:t>Perplexity decreases toward 1</a:t>
            </a:r>
          </a:p>
          <a:p>
            <a:pPr lvl="1"/>
            <a:r>
              <a:rPr lang="en-US" dirty="0"/>
              <a:t>The model assigns higher probability to the correct words</a:t>
            </a:r>
          </a:p>
          <a:p>
            <a:pPr marL="0" indent="0">
              <a:buNone/>
            </a:pPr>
            <a:endParaRPr lang="en-US" dirty="0"/>
          </a:p>
          <a:p>
            <a:pPr marL="0" indent="0">
              <a:buNone/>
            </a:pPr>
            <a:r>
              <a:rPr lang="en-US" dirty="0"/>
              <a:t>This connection is important because:</a:t>
            </a:r>
          </a:p>
          <a:p>
            <a:pPr lvl="1">
              <a:buFont typeface="+mj-lt"/>
              <a:buAutoNum type="arabicPeriod"/>
            </a:pPr>
            <a:r>
              <a:rPr lang="en-US" dirty="0"/>
              <a:t> Shows that our training objective (minimizing cross-entropy) directly improves our evaluation metric (perplexity)</a:t>
            </a:r>
          </a:p>
          <a:p>
            <a:pPr lvl="1">
              <a:buFont typeface="+mj-lt"/>
              <a:buAutoNum type="arabicPeriod"/>
            </a:pPr>
            <a:r>
              <a:rPr lang="en-US" dirty="0"/>
              <a:t> Helps explain why cross-entropy is an appropriate loss function for language modeling</a:t>
            </a:r>
          </a:p>
          <a:p>
            <a:pPr lvl="1">
              <a:buFont typeface="+mj-lt"/>
              <a:buAutoNum type="arabicPeriod"/>
            </a:pPr>
            <a:r>
              <a:rPr lang="en-US" dirty="0"/>
              <a:t> Provides intuition for what the numbers mean in both metrics</a:t>
            </a:r>
          </a:p>
          <a:p>
            <a:endParaRPr lang="en-US" dirty="0"/>
          </a:p>
        </p:txBody>
      </p:sp>
    </p:spTree>
    <p:extLst>
      <p:ext uri="{BB962C8B-B14F-4D97-AF65-F5344CB8AC3E}">
        <p14:creationId xmlns:p14="http://schemas.microsoft.com/office/powerpoint/2010/main" val="639768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BEF8-878A-B2D3-000E-FE4FBD610457}"/>
              </a:ext>
            </a:extLst>
          </p:cNvPr>
          <p:cNvSpPr>
            <a:spLocks noGrp="1"/>
          </p:cNvSpPr>
          <p:nvPr>
            <p:ph type="title"/>
          </p:nvPr>
        </p:nvSpPr>
        <p:spPr/>
        <p:txBody>
          <a:bodyPr/>
          <a:lstStyle/>
          <a:p>
            <a:r>
              <a:rPr lang="en-US" dirty="0"/>
              <a:t>Learning the World</a:t>
            </a:r>
          </a:p>
        </p:txBody>
      </p:sp>
      <p:sp>
        <p:nvSpPr>
          <p:cNvPr id="3" name="Content Placeholder 2">
            <a:extLst>
              <a:ext uri="{FF2B5EF4-FFF2-40B4-BE49-F238E27FC236}">
                <a16:creationId xmlns:a16="http://schemas.microsoft.com/office/drawing/2014/main" id="{DA7866F5-0EDC-FDDE-6F3F-F3B5FF2D0350}"/>
              </a:ext>
            </a:extLst>
          </p:cNvPr>
          <p:cNvSpPr>
            <a:spLocks noGrp="1"/>
          </p:cNvSpPr>
          <p:nvPr>
            <p:ph idx="1"/>
          </p:nvPr>
        </p:nvSpPr>
        <p:spPr/>
        <p:txBody>
          <a:bodyPr/>
          <a:lstStyle/>
          <a:p>
            <a:r>
              <a:rPr lang="en-US" dirty="0"/>
              <a:t>In order to extract this knowledge, LLMs are trained to </a:t>
            </a:r>
          </a:p>
          <a:p>
            <a:pPr lvl="1"/>
            <a:r>
              <a:rPr lang="en-US" dirty="0"/>
              <a:t>Extract and represent hierarchical patterns in language</a:t>
            </a:r>
          </a:p>
          <a:p>
            <a:pPr lvl="1"/>
            <a:r>
              <a:rPr lang="en-US" dirty="0"/>
              <a:t>Build internal representations of concepts and their relationships</a:t>
            </a:r>
          </a:p>
          <a:p>
            <a:pPr lvl="1"/>
            <a:r>
              <a:rPr lang="en-US" dirty="0"/>
              <a:t>Develop abstract reasoning capabilities to handle novel contexts</a:t>
            </a:r>
          </a:p>
          <a:p>
            <a:pPr lvl="1"/>
            <a:r>
              <a:rPr lang="en-US" dirty="0"/>
              <a:t>Maintain coherence across long sequences of text</a:t>
            </a:r>
          </a:p>
          <a:p>
            <a:pPr lvl="1"/>
            <a:endParaRPr lang="en-US" dirty="0"/>
          </a:p>
          <a:p>
            <a:r>
              <a:rPr lang="en-US" dirty="0"/>
              <a:t>It appears that the model has learned not just what words follow other words, but </a:t>
            </a:r>
            <a:r>
              <a:rPr lang="en-US" b="1" dirty="0"/>
              <a:t>the deeper patterns of thought that generate coherent language</a:t>
            </a:r>
            <a:r>
              <a:rPr lang="en-US" dirty="0"/>
              <a:t>.</a:t>
            </a:r>
          </a:p>
        </p:txBody>
      </p:sp>
    </p:spTree>
    <p:extLst>
      <p:ext uri="{BB962C8B-B14F-4D97-AF65-F5344CB8AC3E}">
        <p14:creationId xmlns:p14="http://schemas.microsoft.com/office/powerpoint/2010/main" val="34886455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1A1C-D920-7240-E2AF-F0BA8F3B9F02}"/>
              </a:ext>
            </a:extLst>
          </p:cNvPr>
          <p:cNvSpPr>
            <a:spLocks noGrp="1"/>
          </p:cNvSpPr>
          <p:nvPr>
            <p:ph type="title"/>
          </p:nvPr>
        </p:nvSpPr>
        <p:spPr/>
        <p:txBody>
          <a:bodyPr/>
          <a:lstStyle/>
          <a:p>
            <a:r>
              <a:rPr lang="en-US" dirty="0"/>
              <a:t>LLMs New Paradigm</a:t>
            </a:r>
          </a:p>
        </p:txBody>
      </p:sp>
      <p:sp>
        <p:nvSpPr>
          <p:cNvPr id="3" name="Content Placeholder 2">
            <a:extLst>
              <a:ext uri="{FF2B5EF4-FFF2-40B4-BE49-F238E27FC236}">
                <a16:creationId xmlns:a16="http://schemas.microsoft.com/office/drawing/2014/main" id="{2747AB72-DBB1-7F45-F75C-20AD269910B8}"/>
              </a:ext>
            </a:extLst>
          </p:cNvPr>
          <p:cNvSpPr>
            <a:spLocks noGrp="1"/>
          </p:cNvSpPr>
          <p:nvPr>
            <p:ph idx="1"/>
          </p:nvPr>
        </p:nvSpPr>
        <p:spPr>
          <a:xfrm>
            <a:off x="838200" y="1825625"/>
            <a:ext cx="6744855" cy="4351338"/>
          </a:xfrm>
        </p:spPr>
        <p:txBody>
          <a:bodyPr/>
          <a:lstStyle/>
          <a:p>
            <a:r>
              <a:rPr lang="en-US" dirty="0"/>
              <a:t>Old World:</a:t>
            </a:r>
          </a:p>
          <a:p>
            <a:pPr lvl="1"/>
            <a:r>
              <a:rPr lang="en-US" dirty="0"/>
              <a:t>To perform a specific task (sentiment prediction, topic classification, translation), build a specific model </a:t>
            </a:r>
          </a:p>
          <a:p>
            <a:pPr lvl="1"/>
            <a:endParaRPr lang="en-US" dirty="0"/>
          </a:p>
          <a:p>
            <a:r>
              <a:rPr lang="en-US" dirty="0"/>
              <a:t>New World:</a:t>
            </a:r>
          </a:p>
          <a:p>
            <a:pPr lvl="1"/>
            <a:r>
              <a:rPr lang="en-US" dirty="0"/>
              <a:t>By learning to predict the next word, LLMs learn a number of tasks as by-product.  </a:t>
            </a:r>
          </a:p>
          <a:p>
            <a:pPr lvl="1"/>
            <a:r>
              <a:rPr lang="en-US" dirty="0"/>
              <a:t>“Extreme-multitasking”</a:t>
            </a:r>
          </a:p>
        </p:txBody>
      </p:sp>
      <p:pic>
        <p:nvPicPr>
          <p:cNvPr id="4" name="Picture 3">
            <a:extLst>
              <a:ext uri="{FF2B5EF4-FFF2-40B4-BE49-F238E27FC236}">
                <a16:creationId xmlns:a16="http://schemas.microsoft.com/office/drawing/2014/main" id="{0913D45B-7C3E-867A-70A1-881C6EC189AF}"/>
              </a:ext>
            </a:extLst>
          </p:cNvPr>
          <p:cNvPicPr>
            <a:picLocks noChangeAspect="1"/>
          </p:cNvPicPr>
          <p:nvPr/>
        </p:nvPicPr>
        <p:blipFill>
          <a:blip r:embed="rId2"/>
          <a:stretch>
            <a:fillRect/>
          </a:stretch>
        </p:blipFill>
        <p:spPr>
          <a:xfrm>
            <a:off x="8543634" y="3429000"/>
            <a:ext cx="3306620" cy="3306620"/>
          </a:xfrm>
          <a:prstGeom prst="rect">
            <a:avLst/>
          </a:prstGeom>
        </p:spPr>
      </p:pic>
    </p:spTree>
    <p:extLst>
      <p:ext uri="{BB962C8B-B14F-4D97-AF65-F5344CB8AC3E}">
        <p14:creationId xmlns:p14="http://schemas.microsoft.com/office/powerpoint/2010/main" val="26209701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1497</TotalTime>
  <Words>3789</Words>
  <Application>Microsoft Office PowerPoint</Application>
  <PresentationFormat>Widescreen</PresentationFormat>
  <Paragraphs>606</Paragraphs>
  <Slides>72</Slides>
  <Notes>19</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72</vt:i4>
      </vt:variant>
    </vt:vector>
  </HeadingPairs>
  <TitlesOfParts>
    <vt:vector size="90" baseType="lpstr">
      <vt:lpstr>Aptos</vt:lpstr>
      <vt:lpstr>Arial</vt:lpstr>
      <vt:lpstr>Calibri</vt:lpstr>
      <vt:lpstr>Calibri Light</vt:lpstr>
      <vt:lpstr>Cambria</vt:lpstr>
      <vt:lpstr>Cambria Math</vt:lpstr>
      <vt:lpstr>Courier</vt:lpstr>
      <vt:lpstr>Courier New</vt:lpstr>
      <vt:lpstr>Lucida Sans</vt:lpstr>
      <vt:lpstr>NimbusRomNo9L</vt:lpstr>
      <vt:lpstr>Tahoma</vt:lpstr>
      <vt:lpstr>Times</vt:lpstr>
      <vt:lpstr>Times New Roman</vt:lpstr>
      <vt:lpstr>Wingdings</vt:lpstr>
      <vt:lpstr>Office Theme</vt:lpstr>
      <vt:lpstr>1_Office Theme</vt:lpstr>
      <vt:lpstr>Retrospect</vt:lpstr>
      <vt:lpstr>Equation</vt:lpstr>
      <vt:lpstr>INST 798/808: A.I.-Powered Research Assistants</vt:lpstr>
      <vt:lpstr>About Me</vt:lpstr>
      <vt:lpstr>Unreasonable effectiveness of next word prediction</vt:lpstr>
      <vt:lpstr>LLM Benchmarks</vt:lpstr>
      <vt:lpstr>The Argument</vt:lpstr>
      <vt:lpstr>Example 1</vt:lpstr>
      <vt:lpstr>Example 2</vt:lpstr>
      <vt:lpstr>Learning the World</vt:lpstr>
      <vt:lpstr>LLMs New Paradigm</vt:lpstr>
      <vt:lpstr>LLMs in the Research Pipeline</vt:lpstr>
      <vt:lpstr>(Some) Places that LLMs Could Assist</vt:lpstr>
      <vt:lpstr>In this class</vt:lpstr>
      <vt:lpstr>Course Roadmap</vt:lpstr>
      <vt:lpstr>Prerequisites</vt:lpstr>
      <vt:lpstr>Technical Requirements</vt:lpstr>
      <vt:lpstr>Assessments</vt:lpstr>
      <vt:lpstr>Logistics</vt:lpstr>
      <vt:lpstr>Today’s Agenda</vt:lpstr>
      <vt:lpstr>Language Models</vt:lpstr>
      <vt:lpstr>Language Models</vt:lpstr>
      <vt:lpstr>How to estimate these probabilities</vt:lpstr>
      <vt:lpstr>How to compute P(W)  or P(wn|w1, …wn-1)</vt:lpstr>
      <vt:lpstr>Reminder: The Chain Rule</vt:lpstr>
      <vt:lpstr>The Chain Rule applied to compute joint probability of words in sentence</vt:lpstr>
      <vt:lpstr>Markov Assumption</vt:lpstr>
      <vt:lpstr>Bigram Markov Assumption</vt:lpstr>
      <vt:lpstr>Simplest case: Unigram model</vt:lpstr>
      <vt:lpstr>Bigram model</vt:lpstr>
      <vt:lpstr> N-gram Language Modeling</vt:lpstr>
      <vt:lpstr>Estimating bigram probabilities</vt:lpstr>
      <vt:lpstr>An example</vt:lpstr>
      <vt:lpstr>Dealing with scale in large n-grams</vt:lpstr>
      <vt:lpstr>Sampling from a Language Model</vt:lpstr>
      <vt:lpstr>Sampling from a (Unigram) Language Model</vt:lpstr>
      <vt:lpstr>Limitations of N-gram models</vt:lpstr>
      <vt:lpstr>Problems with N-gram models</vt:lpstr>
      <vt:lpstr>Why N-gram models?</vt:lpstr>
      <vt:lpstr>Beyond Counting: The Need for Learning</vt:lpstr>
      <vt:lpstr>Enter Machine Learning</vt:lpstr>
      <vt:lpstr>Logistic Regression</vt:lpstr>
      <vt:lpstr>Next Word Prediction Using Logistic Regression</vt:lpstr>
      <vt:lpstr>Toy Example</vt:lpstr>
      <vt:lpstr>Instead of Counting, Model the Probabilities</vt:lpstr>
      <vt:lpstr>Instead of Counting, Model the Probabilities</vt:lpstr>
      <vt:lpstr>Logistic function</vt:lpstr>
      <vt:lpstr>Toy Example</vt:lpstr>
      <vt:lpstr>Learned Model</vt:lpstr>
      <vt:lpstr>Components of a probabilistic machine learning classifier</vt:lpstr>
      <vt:lpstr>The two phases of logistic regression </vt:lpstr>
      <vt:lpstr>Turning a probability into a classifier</vt:lpstr>
      <vt:lpstr>The probabilistic classifier</vt:lpstr>
      <vt:lpstr>Wait, where did the W’s come from?</vt:lpstr>
      <vt:lpstr>Learning components</vt:lpstr>
      <vt:lpstr>The distance between y ̂  and y</vt:lpstr>
      <vt:lpstr>Intuition of negative log likelihood loss  = cross-entropy loss</vt:lpstr>
      <vt:lpstr>Deriving cross-entropy loss for a single observation x</vt:lpstr>
      <vt:lpstr>Deriving cross-entropy loss for a single observation x</vt:lpstr>
      <vt:lpstr>Deriving cross-entropy loss for a single observation x</vt:lpstr>
      <vt:lpstr>Upshot</vt:lpstr>
      <vt:lpstr>Multinomial Regression</vt:lpstr>
      <vt:lpstr>Multinomial Logistic Regression</vt:lpstr>
      <vt:lpstr>Multinomial Logistic Regression</vt:lpstr>
      <vt:lpstr>The softmax function</vt:lpstr>
      <vt:lpstr>The softmax function</vt:lpstr>
      <vt:lpstr>Softmax in multinomial logistic regression</vt:lpstr>
      <vt:lpstr>Evaluating Language Models</vt:lpstr>
      <vt:lpstr>Extrinsic / Intrinsic Evaluation</vt:lpstr>
      <vt:lpstr>Why Perplexity?</vt:lpstr>
      <vt:lpstr>Perplexity (PP)</vt:lpstr>
      <vt:lpstr>Geometric Mean</vt:lpstr>
      <vt:lpstr>Relationship Between Perplexity and Cross Entropy</vt:lpstr>
      <vt:lpstr>Relationship Between Perplexity and Cross Entropy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Zubin Jelveh</dc:creator>
  <cp:lastModifiedBy>Zubin Jelveh</cp:lastModifiedBy>
  <cp:revision>12</cp:revision>
  <dcterms:created xsi:type="dcterms:W3CDTF">2025-01-21T22:59:42Z</dcterms:created>
  <dcterms:modified xsi:type="dcterms:W3CDTF">2025-01-30T18:24:36Z</dcterms:modified>
</cp:coreProperties>
</file>