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865" r:id="rId3"/>
    <p:sldId id="658" r:id="rId4"/>
    <p:sldId id="877" r:id="rId5"/>
    <p:sldId id="866" r:id="rId6"/>
    <p:sldId id="659" r:id="rId7"/>
    <p:sldId id="660" r:id="rId8"/>
    <p:sldId id="661" r:id="rId9"/>
    <p:sldId id="662" r:id="rId10"/>
    <p:sldId id="663" r:id="rId11"/>
    <p:sldId id="664" r:id="rId12"/>
    <p:sldId id="665" r:id="rId13"/>
    <p:sldId id="6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612EB-3179-41D3-A096-8DCB61249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BD838-3438-4680-B866-9D7E1FEE8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40411-FB31-46C4-8953-92293CA18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61B5E-166A-4148-A1D3-BDA269D2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51C9A-CE0E-4805-A440-829676A19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8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54C52-2024-438A-9671-7D71CDF51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197685-1070-4F47-AF99-C683386C5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83AC2-06DC-44DD-B42B-30ED4A2EE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3B7F7-890F-4FCB-9330-5EB8A15A0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CB25B-35A8-402C-88E1-95D0265FE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02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5C23A-7B0F-4EA1-91CE-529209B4F9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267A7F-9DBB-4D42-88AD-7034EBA9D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8ADF-108B-4331-BCB0-1C210AC7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499DA-E50C-4123-BBCB-F0986EDF5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D7CA4-D399-4D10-87F3-9CD947C0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02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F6ABA-6299-4495-99FC-09EB37033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338CE-B9F2-4AE7-8E72-F2C6FCF12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221BB-0056-42CE-96C6-EA0A13D9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DBE94-8840-4E84-BDC8-5280B5996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94774-6C2D-4ADD-82AB-EFD4B7FC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20EDF-1128-42E0-ACAB-CDA85BF00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07AE2-74AF-4958-8014-BF860FDFD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84849-9341-42C6-BCB3-2EBB7C8CA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E087C-672D-4D70-BDA0-16B0E159B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7765A-6F92-4ED6-9471-36D2D4ED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47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DEF5C-594B-48CA-9C2F-E0DFAB4F8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A38CF-FD18-41D8-8CA1-E9EC9B178A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A21BA-BDBA-4D11-A39B-449528046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91829-2FAB-4B9C-BB28-D2F2E5F99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9729A-D136-46EB-A156-53B88DCA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1C00C-BF98-4B3C-81E9-C0B5581E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167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F0142-15D0-4DC4-8750-9CC10E1B7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127EE-957F-47B4-A3C6-EE228348F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009707-32C4-4346-9EE7-C7BA9B2A9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8DD51-DCAE-41F3-BB86-50F6CCB2A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7D6B3A-BBDF-4E26-ABEC-672635F6F7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DB6DB1-59AE-47C7-8BA4-20920850F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08553A-2093-4385-B648-52691CB98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17BE2-2190-4E00-AEAC-3CFC6FF71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33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AD891-D033-4A44-A132-B946D6B64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AF1F32-4957-4FAD-955B-A5D05A91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FFCBD1-0205-4242-91D8-56FCFBD18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1ED64-FF13-40D7-B90A-832EC5D3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7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0B3508-EE54-4F3D-87DE-3A51299DC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7BBA0A-9E7E-4BD0-A702-DFC19BF97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5C9C6-D8FC-44B9-B620-D15AD47E6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09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13B93-ECA3-426D-BCCC-1929803CF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107FF-6D7B-4822-A757-F59FE2697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57C69-22C7-4803-B016-4B509A3B4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301D1-A652-48E7-9F7B-C10F7AE0F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60AE2-13CC-43F4-9256-4E5508C72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DB03-AE86-4205-A7A1-E9B5B3246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3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7918-6960-49A1-9FFB-D5634BC8A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4006C2-73A7-4424-B46D-EA3C1441F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46E7C-C8FB-41B9-AD31-C10378BBA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B3712-24D3-4EA7-A67B-ABAE4FD9D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749887-39D4-49FE-80EC-6D275C4E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367C0-B54D-449A-9E59-6174CB8FF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30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57241-2BE3-441C-8E98-CA31C0C66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C63E2-5534-43F6-A3CE-1A14C115E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A4378-E36C-4AC3-9180-A80F97F71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D7BAAD77-0952-4A0F-B406-0526A080BBE6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39C37-3F94-4A04-8CE9-816F0A7D6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0B407-A594-4387-9126-1FFF8C575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2D1D4AE-D363-4A45-A752-CD0CBC5A3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24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 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Area Under the Curve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E97C24-0E19-4553-9F36-ADF75313DA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996" b="1996"/>
          <a:stretch/>
        </p:blipFill>
        <p:spPr>
          <a:xfrm>
            <a:off x="980361" y="1106017"/>
            <a:ext cx="10231278" cy="45821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AE7736-C56A-4E23-9871-C935D027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Use All the Thresholds?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C02F5D-66FE-469C-B479-02A9A003C2A0}"/>
              </a:ext>
            </a:extLst>
          </p:cNvPr>
          <p:cNvSpPr/>
          <p:nvPr/>
        </p:nvSpPr>
        <p:spPr>
          <a:xfrm>
            <a:off x="6677247" y="2466751"/>
            <a:ext cx="1913860" cy="1325563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095231-C916-48E8-83F5-7B6DEC451D9E}"/>
              </a:ext>
            </a:extLst>
          </p:cNvPr>
          <p:cNvSpPr/>
          <p:nvPr/>
        </p:nvSpPr>
        <p:spPr>
          <a:xfrm>
            <a:off x="1321982" y="3094074"/>
            <a:ext cx="1240465" cy="1733107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/>
              <p:nvPr/>
            </p:nvSpPr>
            <p:spPr>
              <a:xfrm>
                <a:off x="1605516" y="5890473"/>
                <a:ext cx="9250326" cy="4898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𝑇𝑃𝑅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5+5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</m:t>
                    </m:r>
                    <m:r>
                      <a:rPr kumimoji="0" lang="en-US" sz="1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5 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𝐹𝑃𝑅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1+9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=.1 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516" y="5890473"/>
                <a:ext cx="9250326" cy="489814"/>
              </a:xfrm>
              <a:prstGeom prst="rect">
                <a:avLst/>
              </a:prstGeom>
              <a:blipFill>
                <a:blip r:embed="rId3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82654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E97C24-0E19-4553-9F36-ADF75313DA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996" b="1996"/>
          <a:stretch/>
        </p:blipFill>
        <p:spPr>
          <a:xfrm>
            <a:off x="980361" y="1106017"/>
            <a:ext cx="10231278" cy="45821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AE7736-C56A-4E23-9871-C935D027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Use All the Thresholds?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C02F5D-66FE-469C-B479-02A9A003C2A0}"/>
              </a:ext>
            </a:extLst>
          </p:cNvPr>
          <p:cNvSpPr/>
          <p:nvPr/>
        </p:nvSpPr>
        <p:spPr>
          <a:xfrm>
            <a:off x="6677247" y="2466751"/>
            <a:ext cx="3934046" cy="2041454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095231-C916-48E8-83F5-7B6DEC451D9E}"/>
              </a:ext>
            </a:extLst>
          </p:cNvPr>
          <p:cNvSpPr/>
          <p:nvPr/>
        </p:nvSpPr>
        <p:spPr>
          <a:xfrm>
            <a:off x="1321982" y="1360968"/>
            <a:ext cx="4632251" cy="3466214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/>
              <p:nvPr/>
            </p:nvSpPr>
            <p:spPr>
              <a:xfrm>
                <a:off x="1605516" y="5890473"/>
                <a:ext cx="9250326" cy="485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𝑇𝑃𝑅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10+0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  <m:r>
                      <a:rPr kumimoji="0" lang="en-US" sz="1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𝐹𝑃𝑅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9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9+1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=.9 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516" y="5890473"/>
                <a:ext cx="9250326" cy="485902"/>
              </a:xfrm>
              <a:prstGeom prst="rect">
                <a:avLst/>
              </a:prstGeom>
              <a:blipFill>
                <a:blip r:embed="rId3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6BA628B3-0FDE-421B-9CF6-D202CFA76E22}"/>
              </a:ext>
            </a:extLst>
          </p:cNvPr>
          <p:cNvSpPr/>
          <p:nvPr/>
        </p:nvSpPr>
        <p:spPr>
          <a:xfrm>
            <a:off x="6677247" y="4522381"/>
            <a:ext cx="1956390" cy="304801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92574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E97C24-0E19-4553-9F36-ADF75313DA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996" b="1996"/>
          <a:stretch/>
        </p:blipFill>
        <p:spPr>
          <a:xfrm>
            <a:off x="980361" y="1106017"/>
            <a:ext cx="10231278" cy="45821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AE7736-C56A-4E23-9871-C935D027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Use All the Thresholds?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C02F5D-66FE-469C-B479-02A9A003C2A0}"/>
              </a:ext>
            </a:extLst>
          </p:cNvPr>
          <p:cNvSpPr/>
          <p:nvPr/>
        </p:nvSpPr>
        <p:spPr>
          <a:xfrm>
            <a:off x="6646728" y="2408273"/>
            <a:ext cx="3934046" cy="2333848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095231-C916-48E8-83F5-7B6DEC451D9E}"/>
              </a:ext>
            </a:extLst>
          </p:cNvPr>
          <p:cNvSpPr/>
          <p:nvPr/>
        </p:nvSpPr>
        <p:spPr>
          <a:xfrm>
            <a:off x="1321982" y="1360968"/>
            <a:ext cx="4983125" cy="3466214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/>
              <p:nvPr/>
            </p:nvSpPr>
            <p:spPr>
              <a:xfrm>
                <a:off x="1605516" y="5890473"/>
                <a:ext cx="9250326" cy="485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𝑇𝑃𝑅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10+0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  <m:r>
                      <a:rPr kumimoji="0" lang="en-US" sz="1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𝐹𝑃𝑅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10+0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 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516" y="5890473"/>
                <a:ext cx="9250326" cy="485902"/>
              </a:xfrm>
              <a:prstGeom prst="rect">
                <a:avLst/>
              </a:prstGeom>
              <a:blipFill>
                <a:blip r:embed="rId3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6743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E97C24-0E19-4553-9F36-ADF75313DA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93" t="-1996" r="47766" b="1996"/>
          <a:stretch/>
        </p:blipFill>
        <p:spPr>
          <a:xfrm>
            <a:off x="980361" y="1106017"/>
            <a:ext cx="5212080" cy="45821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AE7736-C56A-4E23-9871-C935D027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What?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11491E-3E87-483C-B116-D09C38665CA8}"/>
              </a:ext>
            </a:extLst>
          </p:cNvPr>
          <p:cNvSpPr txBox="1"/>
          <p:nvPr/>
        </p:nvSpPr>
        <p:spPr>
          <a:xfrm>
            <a:off x="7060019" y="1446028"/>
            <a:ext cx="42937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sto MT" panose="02040603050505030304" pitchFamily="18" charset="0"/>
                <a:ea typeface="Cambria" panose="02040503050406030204" pitchFamily="18" charset="0"/>
                <a:cs typeface="+mn-cs"/>
              </a:rPr>
              <a:t>The area under this line is called the Area Under the Receiver Operating Characteristic Curve. (AUC)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sto MT" panose="02040603050505030304" pitchFamily="18" charset="0"/>
              <a:ea typeface="Cambria" panose="020405030504060302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sto MT" panose="02040603050505030304" pitchFamily="18" charset="0"/>
              <a:ea typeface="Cambria" panose="020405030504060302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sto MT" panose="02040603050505030304" pitchFamily="18" charset="0"/>
                <a:ea typeface="Cambria" panose="02040503050406030204" pitchFamily="18" charset="0"/>
                <a:cs typeface="+mn-cs"/>
              </a:rPr>
              <a:t>Has a very nice probabilistic interpretation: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sto MT" panose="02040603050505030304" pitchFamily="18" charset="0"/>
              <a:ea typeface="Cambria" panose="020405030504060302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sto MT" panose="02040603050505030304" pitchFamily="18" charset="0"/>
                <a:ea typeface="Cambria" panose="02040503050406030204" pitchFamily="18" charset="0"/>
                <a:cs typeface="+mn-cs"/>
              </a:rPr>
              <a:t>AUC is the probability that a randomly chosen member of Y=1 class is ranked higher than a randomly chosen member of Y=0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sto MT" panose="02040603050505030304" pitchFamily="18" charset="0"/>
              <a:ea typeface="Cambria" panose="020405030504060302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sto MT" panose="02040603050505030304" pitchFamily="18" charset="0"/>
                <a:ea typeface="Cambria" panose="02040503050406030204" pitchFamily="18" charset="0"/>
                <a:cs typeface="+mn-cs"/>
              </a:rPr>
              <a:t>AUC = 1 is perfect classifier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sto MT" panose="02040603050505030304" pitchFamily="18" charset="0"/>
                <a:ea typeface="Cambria" panose="02040503050406030204" pitchFamily="18" charset="0"/>
                <a:cs typeface="+mn-cs"/>
              </a:rPr>
              <a:t>AUC = 0.5 is a random classifier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sto MT" panose="02040603050505030304" pitchFamily="18" charset="0"/>
                <a:ea typeface="Cambria" panose="02040503050406030204" pitchFamily="18" charset="0"/>
                <a:cs typeface="+mn-cs"/>
              </a:rPr>
              <a:t>AUC &lt; 0.5 you did something wrong</a:t>
            </a:r>
          </a:p>
        </p:txBody>
      </p:sp>
    </p:spTree>
    <p:extLst>
      <p:ext uri="{BB962C8B-B14F-4D97-AF65-F5344CB8AC3E}">
        <p14:creationId xmlns:p14="http://schemas.microsoft.com/office/powerpoint/2010/main" val="26602015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Area Under the Curve</a:t>
            </a:r>
          </a:p>
        </p:txBody>
      </p:sp>
    </p:spTree>
    <p:extLst>
      <p:ext uri="{BB962C8B-B14F-4D97-AF65-F5344CB8AC3E}">
        <p14:creationId xmlns:p14="http://schemas.microsoft.com/office/powerpoint/2010/main" val="862496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1099B-4438-40F2-B99A-0D47D2D26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Binary Prediction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5DD5D-1067-4BD7-83A8-6068B62A7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Scenario:</a:t>
            </a:r>
          </a:p>
          <a:p>
            <a:pPr lvl="1"/>
            <a:r>
              <a:rPr lang="en-US" dirty="0"/>
              <a:t>Our outcome variable is a (0,1)</a:t>
            </a:r>
          </a:p>
          <a:p>
            <a:pPr lvl="1"/>
            <a:r>
              <a:rPr lang="en-US" dirty="0"/>
              <a:t>Our prediction model output a score or a probability</a:t>
            </a:r>
          </a:p>
          <a:p>
            <a:r>
              <a:rPr lang="en-US" dirty="0"/>
              <a:t>Ways we can evaluate the predictive accuracy:</a:t>
            </a:r>
          </a:p>
          <a:p>
            <a:pPr lvl="1"/>
            <a:r>
              <a:rPr lang="en-US" dirty="0"/>
              <a:t>Calibration</a:t>
            </a:r>
          </a:p>
          <a:p>
            <a:pPr lvl="1"/>
            <a:r>
              <a:rPr lang="en-US" dirty="0"/>
              <a:t>Confusion Matrix</a:t>
            </a:r>
          </a:p>
          <a:p>
            <a:pPr lvl="2"/>
            <a:r>
              <a:rPr lang="en-US" dirty="0"/>
              <a:t>Accuracy</a:t>
            </a:r>
          </a:p>
          <a:p>
            <a:pPr lvl="2"/>
            <a:r>
              <a:rPr lang="en-US" dirty="0"/>
              <a:t>Precision</a:t>
            </a:r>
          </a:p>
          <a:p>
            <a:pPr lvl="2"/>
            <a:r>
              <a:rPr lang="en-US" dirty="0"/>
              <a:t>True Positive Rate</a:t>
            </a:r>
          </a:p>
          <a:p>
            <a:pPr lvl="2"/>
            <a:r>
              <a:rPr lang="en-US" dirty="0"/>
              <a:t>Etc.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8707F9A-49AD-AFEA-CEDD-AAD178BE6EB3}"/>
              </a:ext>
            </a:extLst>
          </p:cNvPr>
          <p:cNvGrpSpPr/>
          <p:nvPr/>
        </p:nvGrpSpPr>
        <p:grpSpPr>
          <a:xfrm>
            <a:off x="7854269" y="3286783"/>
            <a:ext cx="3958117" cy="3355086"/>
            <a:chOff x="730261" y="1904330"/>
            <a:chExt cx="5120108" cy="428418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D3AE48B-2A5D-03F4-3821-5B77B2C27E56}"/>
                </a:ext>
              </a:extLst>
            </p:cNvPr>
            <p:cNvSpPr/>
            <p:nvPr/>
          </p:nvSpPr>
          <p:spPr>
            <a:xfrm>
              <a:off x="4064474" y="4442471"/>
              <a:ext cx="1784248" cy="1742047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True Positive (TP)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12CC8FE-503A-F079-513F-068C214C59B9}"/>
                </a:ext>
              </a:extLst>
            </p:cNvPr>
            <p:cNvSpPr/>
            <p:nvPr/>
          </p:nvSpPr>
          <p:spPr>
            <a:xfrm>
              <a:off x="2243393" y="4446463"/>
              <a:ext cx="1784248" cy="174204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False Positive (FP)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23A23FD-1F48-CA51-E0FC-CE0331A9DBF8}"/>
                </a:ext>
              </a:extLst>
            </p:cNvPr>
            <p:cNvSpPr/>
            <p:nvPr/>
          </p:nvSpPr>
          <p:spPr>
            <a:xfrm>
              <a:off x="2243389" y="2672520"/>
              <a:ext cx="1784248" cy="17420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True Negative (TN)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F6A1F7-4CAC-85A9-EA69-F8B5FCAF4727}"/>
                </a:ext>
              </a:extLst>
            </p:cNvPr>
            <p:cNvSpPr/>
            <p:nvPr/>
          </p:nvSpPr>
          <p:spPr>
            <a:xfrm>
              <a:off x="4066121" y="2669431"/>
              <a:ext cx="1784248" cy="174204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False Negative (FN)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9CBC46B2-15A6-A135-63D6-406246BBE042}"/>
                    </a:ext>
                  </a:extLst>
                </p:cNvPr>
                <p:cNvSpPr txBox="1"/>
                <p:nvPr/>
              </p:nvSpPr>
              <p:spPr>
                <a:xfrm>
                  <a:off x="771202" y="3264097"/>
                  <a:ext cx="1209818" cy="4593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kumimoji="0" lang="en-US" sz="20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n-US" sz="20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</m:e>
                        </m:acc>
                        <m:r>
                          <a:rPr kumimoji="0" lang="en-US" sz="20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oMath>
                    </m:oMathPara>
                  </a14:m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9CBC46B2-15A6-A135-63D6-406246BBE0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1202" y="3264097"/>
                  <a:ext cx="1209818" cy="459347"/>
                </a:xfrm>
                <a:prstGeom prst="rect">
                  <a:avLst/>
                </a:prstGeom>
                <a:blipFill>
                  <a:blip r:embed="rId2"/>
                  <a:stretch>
                    <a:fillRect t="-6780" b="-1864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37858D79-329B-FD21-165A-CF15F20CAF03}"/>
                    </a:ext>
                  </a:extLst>
                </p:cNvPr>
                <p:cNvSpPr txBox="1"/>
                <p:nvPr/>
              </p:nvSpPr>
              <p:spPr>
                <a:xfrm>
                  <a:off x="730261" y="4926868"/>
                  <a:ext cx="1209818" cy="4593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</m:e>
                        </m:acc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oMath>
                    </m:oMathPara>
                  </a14:m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37858D79-329B-FD21-165A-CF15F20CAF0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261" y="4926868"/>
                  <a:ext cx="1209818" cy="459347"/>
                </a:xfrm>
                <a:prstGeom prst="rect">
                  <a:avLst/>
                </a:prstGeom>
                <a:blipFill>
                  <a:blip r:embed="rId3"/>
                  <a:stretch>
                    <a:fillRect t="-6780" b="-2033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9B91D1E2-B31D-A79B-498F-D4546292EA22}"/>
                    </a:ext>
                  </a:extLst>
                </p:cNvPr>
                <p:cNvSpPr txBox="1"/>
                <p:nvPr/>
              </p:nvSpPr>
              <p:spPr>
                <a:xfrm>
                  <a:off x="2559235" y="1904330"/>
                  <a:ext cx="1209818" cy="4593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oMath>
                    </m:oMathPara>
                  </a14:m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9B91D1E2-B31D-A79B-498F-D4546292EA2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9235" y="1904330"/>
                  <a:ext cx="1209818" cy="459347"/>
                </a:xfrm>
                <a:prstGeom prst="rect">
                  <a:avLst/>
                </a:prstGeom>
                <a:blipFill>
                  <a:blip r:embed="rId4"/>
                  <a:stretch>
                    <a:fillRect b="-2033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227DFE92-D346-9D9D-53B4-1C223DCA1F69}"/>
                    </a:ext>
                  </a:extLst>
                </p:cNvPr>
                <p:cNvSpPr txBox="1"/>
                <p:nvPr/>
              </p:nvSpPr>
              <p:spPr>
                <a:xfrm>
                  <a:off x="4445004" y="1923369"/>
                  <a:ext cx="1209818" cy="4593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oMath>
                    </m:oMathPara>
                  </a14:m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227DFE92-D346-9D9D-53B4-1C223DCA1F6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5004" y="1923369"/>
                  <a:ext cx="1209818" cy="459347"/>
                </a:xfrm>
                <a:prstGeom prst="rect">
                  <a:avLst/>
                </a:prstGeom>
                <a:blipFill>
                  <a:blip r:embed="rId5"/>
                  <a:stretch>
                    <a:fillRect b="-1864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508353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1099B-4438-40F2-B99A-0D47D2D26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Binary Prediction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5DD5D-1067-4BD7-83A8-6068B62A7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34200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Confusion Matrix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Accuracy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Precision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True Positive Rate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Etc. </a:t>
            </a:r>
          </a:p>
          <a:p>
            <a:r>
              <a:rPr lang="en-US" dirty="0"/>
              <a:t>Drawback: Confusion matrix approaches require us to choose a threshold (often not obvious what the right threshold is)</a:t>
            </a:r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5DFD3EB-6910-675C-822C-4966CA8162CA}"/>
              </a:ext>
            </a:extLst>
          </p:cNvPr>
          <p:cNvGrpSpPr/>
          <p:nvPr/>
        </p:nvGrpSpPr>
        <p:grpSpPr>
          <a:xfrm>
            <a:off x="9068141" y="4159096"/>
            <a:ext cx="2244662" cy="2416879"/>
            <a:chOff x="8044322" y="2067951"/>
            <a:chExt cx="3706556" cy="486916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58EDA90-9360-D9F7-1CBA-7A104040028A}"/>
                </a:ext>
              </a:extLst>
            </p:cNvPr>
            <p:cNvSpPr/>
            <p:nvPr/>
          </p:nvSpPr>
          <p:spPr>
            <a:xfrm>
              <a:off x="8807803" y="2248242"/>
              <a:ext cx="870769" cy="4688877"/>
            </a:xfrm>
            <a:prstGeom prst="rect">
              <a:avLst/>
            </a:prstGeom>
            <a:gradFill>
              <a:gsLst>
                <a:gs pos="0">
                  <a:srgbClr val="FF0000"/>
                </a:gs>
                <a:gs pos="100000">
                  <a:schemeClr val="accent1">
                    <a:lumMod val="45000"/>
                    <a:lumOff val="5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994E8D7-980B-B28E-C43F-F7E3AB0483AC}"/>
                </a:ext>
              </a:extLst>
            </p:cNvPr>
            <p:cNvSpPr txBox="1"/>
            <p:nvPr/>
          </p:nvSpPr>
          <p:spPr>
            <a:xfrm>
              <a:off x="10283483" y="2248244"/>
              <a:ext cx="870769" cy="4650468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0621917-1F85-BA44-F18B-F72ABBCB0618}"/>
                </a:ext>
              </a:extLst>
            </p:cNvPr>
            <p:cNvCxnSpPr/>
            <p:nvPr/>
          </p:nvCxnSpPr>
          <p:spPr>
            <a:xfrm flipH="1">
              <a:off x="8135481" y="5134710"/>
              <a:ext cx="3615397" cy="0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A0A800E-1064-55A9-7919-E91086389216}"/>
                </a:ext>
              </a:extLst>
            </p:cNvPr>
            <p:cNvSpPr txBox="1"/>
            <p:nvPr/>
          </p:nvSpPr>
          <p:spPr>
            <a:xfrm>
              <a:off x="8418497" y="2067951"/>
              <a:ext cx="2426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94A2631-1827-F681-292C-A4A66F8B9883}"/>
                </a:ext>
              </a:extLst>
            </p:cNvPr>
            <p:cNvSpPr txBox="1"/>
            <p:nvPr/>
          </p:nvSpPr>
          <p:spPr>
            <a:xfrm>
              <a:off x="8418497" y="6488668"/>
              <a:ext cx="2426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B374BE4-B49D-A87C-5059-4A5DA04805AE}"/>
                </a:ext>
              </a:extLst>
            </p:cNvPr>
            <p:cNvSpPr txBox="1"/>
            <p:nvPr/>
          </p:nvSpPr>
          <p:spPr>
            <a:xfrm>
              <a:off x="8044322" y="3879455"/>
              <a:ext cx="1522737" cy="744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0.5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5A0FCEF-7BB8-E613-B279-155858E491D2}"/>
              </a:ext>
            </a:extLst>
          </p:cNvPr>
          <p:cNvGrpSpPr/>
          <p:nvPr/>
        </p:nvGrpSpPr>
        <p:grpSpPr>
          <a:xfrm>
            <a:off x="7553624" y="1219098"/>
            <a:ext cx="3958117" cy="2567935"/>
            <a:chOff x="730261" y="1904330"/>
            <a:chExt cx="5120108" cy="42841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E5C3CAA-AC5B-8C10-C786-BB8DD400C450}"/>
                </a:ext>
              </a:extLst>
            </p:cNvPr>
            <p:cNvSpPr/>
            <p:nvPr/>
          </p:nvSpPr>
          <p:spPr>
            <a:xfrm>
              <a:off x="4064474" y="4442471"/>
              <a:ext cx="1784248" cy="1742047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True Positive (TP)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16D6A7D-B892-D584-4A64-1EBB5CAFC2C5}"/>
                </a:ext>
              </a:extLst>
            </p:cNvPr>
            <p:cNvSpPr/>
            <p:nvPr/>
          </p:nvSpPr>
          <p:spPr>
            <a:xfrm>
              <a:off x="2243393" y="4446463"/>
              <a:ext cx="1784248" cy="174204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False Positive (FP)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9DFA7C1-1436-B177-6014-29E791287A57}"/>
                </a:ext>
              </a:extLst>
            </p:cNvPr>
            <p:cNvSpPr/>
            <p:nvPr/>
          </p:nvSpPr>
          <p:spPr>
            <a:xfrm>
              <a:off x="2243389" y="2672520"/>
              <a:ext cx="1784248" cy="17420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True Negative (TN)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76A5B7F-875B-0C6F-A7D1-AC9E4C9B3AC5}"/>
                </a:ext>
              </a:extLst>
            </p:cNvPr>
            <p:cNvSpPr/>
            <p:nvPr/>
          </p:nvSpPr>
          <p:spPr>
            <a:xfrm>
              <a:off x="4066121" y="2669431"/>
              <a:ext cx="1784248" cy="174204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False Negative (FN)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CECE9845-6E2E-9F15-4289-1E0135803958}"/>
                    </a:ext>
                  </a:extLst>
                </p:cNvPr>
                <p:cNvSpPr txBox="1"/>
                <p:nvPr/>
              </p:nvSpPr>
              <p:spPr>
                <a:xfrm>
                  <a:off x="771202" y="3264097"/>
                  <a:ext cx="1209818" cy="4593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kumimoji="0" lang="en-US" sz="20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n-US" sz="20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</m:e>
                        </m:acc>
                        <m:r>
                          <a:rPr kumimoji="0" lang="en-US" sz="20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oMath>
                    </m:oMathPara>
                  </a14:m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CECE9845-6E2E-9F15-4289-1E013580395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1202" y="3264097"/>
                  <a:ext cx="1209818" cy="459347"/>
                </a:xfrm>
                <a:prstGeom prst="rect">
                  <a:avLst/>
                </a:prstGeom>
                <a:blipFill>
                  <a:blip r:embed="rId2"/>
                  <a:stretch>
                    <a:fillRect t="-8889" b="-555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81226366-C572-AE1A-09A0-7CC62494329C}"/>
                    </a:ext>
                  </a:extLst>
                </p:cNvPr>
                <p:cNvSpPr txBox="1"/>
                <p:nvPr/>
              </p:nvSpPr>
              <p:spPr>
                <a:xfrm>
                  <a:off x="730261" y="4926868"/>
                  <a:ext cx="1209818" cy="4593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</m:e>
                        </m:acc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oMath>
                    </m:oMathPara>
                  </a14:m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81226366-C572-AE1A-09A0-7CC62494329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261" y="4926868"/>
                  <a:ext cx="1209818" cy="459347"/>
                </a:xfrm>
                <a:prstGeom prst="rect">
                  <a:avLst/>
                </a:prstGeom>
                <a:blipFill>
                  <a:blip r:embed="rId3"/>
                  <a:stretch>
                    <a:fillRect t="-8889" b="-577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1F2978AC-4471-74F0-5826-275F21FC2E10}"/>
                    </a:ext>
                  </a:extLst>
                </p:cNvPr>
                <p:cNvSpPr txBox="1"/>
                <p:nvPr/>
              </p:nvSpPr>
              <p:spPr>
                <a:xfrm>
                  <a:off x="2559235" y="1904330"/>
                  <a:ext cx="1209818" cy="4593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oMath>
                    </m:oMathPara>
                  </a14:m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1F2978AC-4471-74F0-5826-275F21FC2E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9235" y="1904330"/>
                  <a:ext cx="1209818" cy="459347"/>
                </a:xfrm>
                <a:prstGeom prst="rect">
                  <a:avLst/>
                </a:prstGeom>
                <a:blipFill>
                  <a:blip r:embed="rId4"/>
                  <a:stretch>
                    <a:fillRect b="-555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C3DF5D85-2C0A-0E65-E561-ED8E912194D5}"/>
                    </a:ext>
                  </a:extLst>
                </p:cNvPr>
                <p:cNvSpPr txBox="1"/>
                <p:nvPr/>
              </p:nvSpPr>
              <p:spPr>
                <a:xfrm>
                  <a:off x="4445004" y="1923369"/>
                  <a:ext cx="1209818" cy="4593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oMath>
                    </m:oMathPara>
                  </a14:m>
                  <a:endPara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C3DF5D85-2C0A-0E65-E561-ED8E912194D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5004" y="1923369"/>
                  <a:ext cx="1209818" cy="459347"/>
                </a:xfrm>
                <a:prstGeom prst="rect">
                  <a:avLst/>
                </a:prstGeom>
                <a:blipFill>
                  <a:blip r:embed="rId5"/>
                  <a:stretch>
                    <a:fillRect b="-555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237145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224EF-5CE1-9A53-543D-F6CBE7162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 Under the Curve (AUC)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C3B64-17D7-24AD-206E-630FA1935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40808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Full name:</a:t>
            </a:r>
          </a:p>
          <a:p>
            <a:pPr lvl="1"/>
            <a:r>
              <a:rPr lang="en-US" dirty="0"/>
              <a:t>Area under the receiver operating characteristic curve (AUC-ROC)</a:t>
            </a:r>
          </a:p>
          <a:p>
            <a:pPr lvl="1"/>
            <a:endParaRPr lang="en-US" dirty="0"/>
          </a:p>
          <a:p>
            <a:r>
              <a:rPr lang="en-US" dirty="0"/>
              <a:t>A metric that captures how well a model ranks Y=1s versus Y=0s</a:t>
            </a:r>
          </a:p>
          <a:p>
            <a:endParaRPr lang="en-US" dirty="0"/>
          </a:p>
          <a:p>
            <a:r>
              <a:rPr lang="en-US" dirty="0"/>
              <a:t>Importantly: Doesn’t rely on a single threshold. 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63BA2A9-F548-F895-BA67-345AF6C6EC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943894"/>
            <a:ext cx="5486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6881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E97C24-0E19-4553-9F36-ADF75313DA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996" b="1996"/>
          <a:stretch/>
        </p:blipFill>
        <p:spPr>
          <a:xfrm>
            <a:off x="980361" y="1106017"/>
            <a:ext cx="10231278" cy="45821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AE7736-C56A-4E23-9871-C935D027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Use All the Thresholds?</a:t>
            </a:r>
          </a:p>
        </p:txBody>
      </p:sp>
    </p:spTree>
    <p:extLst>
      <p:ext uri="{BB962C8B-B14F-4D97-AF65-F5344CB8AC3E}">
        <p14:creationId xmlns:p14="http://schemas.microsoft.com/office/powerpoint/2010/main" val="38776406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E97C24-0E19-4553-9F36-ADF75313DA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996" b="1996"/>
          <a:stretch/>
        </p:blipFill>
        <p:spPr>
          <a:xfrm>
            <a:off x="980361" y="1106017"/>
            <a:ext cx="10231278" cy="45821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AE7736-C56A-4E23-9871-C935D027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Use All the Thresholds?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C02F5D-66FE-469C-B479-02A9A003C2A0}"/>
              </a:ext>
            </a:extLst>
          </p:cNvPr>
          <p:cNvSpPr/>
          <p:nvPr/>
        </p:nvSpPr>
        <p:spPr>
          <a:xfrm>
            <a:off x="6677247" y="2466753"/>
            <a:ext cx="1913860" cy="180754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095231-C916-48E8-83F5-7B6DEC451D9E}"/>
              </a:ext>
            </a:extLst>
          </p:cNvPr>
          <p:cNvSpPr/>
          <p:nvPr/>
        </p:nvSpPr>
        <p:spPr>
          <a:xfrm>
            <a:off x="1321982" y="4564910"/>
            <a:ext cx="932120" cy="272903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/>
              <p:nvPr/>
            </p:nvSpPr>
            <p:spPr>
              <a:xfrm>
                <a:off x="1605516" y="5890473"/>
                <a:ext cx="9250326" cy="485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𝑇𝑃𝑅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1+9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=.1</m:t>
                    </m:r>
                    <m:r>
                      <a:rPr kumimoji="0" lang="en-US" sz="1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𝐹𝑃𝑅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0+10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 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516" y="5890473"/>
                <a:ext cx="9250326" cy="485646"/>
              </a:xfrm>
              <a:prstGeom prst="rect">
                <a:avLst/>
              </a:prstGeom>
              <a:blipFill>
                <a:blip r:embed="rId3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15407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E97C24-0E19-4553-9F36-ADF75313DA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996" b="1996"/>
          <a:stretch/>
        </p:blipFill>
        <p:spPr>
          <a:xfrm>
            <a:off x="980361" y="1106017"/>
            <a:ext cx="10231278" cy="45821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AE7736-C56A-4E23-9871-C935D027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Use All the Thresholds?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C02F5D-66FE-469C-B479-02A9A003C2A0}"/>
              </a:ext>
            </a:extLst>
          </p:cNvPr>
          <p:cNvSpPr/>
          <p:nvPr/>
        </p:nvSpPr>
        <p:spPr>
          <a:xfrm>
            <a:off x="6677247" y="2466752"/>
            <a:ext cx="1913860" cy="425303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095231-C916-48E8-83F5-7B6DEC451D9E}"/>
              </a:ext>
            </a:extLst>
          </p:cNvPr>
          <p:cNvSpPr/>
          <p:nvPr/>
        </p:nvSpPr>
        <p:spPr>
          <a:xfrm>
            <a:off x="1321982" y="4189228"/>
            <a:ext cx="836427" cy="637953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/>
              <p:nvPr/>
            </p:nvSpPr>
            <p:spPr>
              <a:xfrm>
                <a:off x="1605516" y="5890473"/>
                <a:ext cx="9250326" cy="485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𝑇𝑃𝑅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2+8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</m:t>
                    </m:r>
                    <m:r>
                      <a:rPr kumimoji="0" lang="en-US" sz="1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2 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𝐹𝑃𝑅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0+10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 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516" y="5890473"/>
                <a:ext cx="9250326" cy="485902"/>
              </a:xfrm>
              <a:prstGeom prst="rect">
                <a:avLst/>
              </a:prstGeom>
              <a:blipFill>
                <a:blip r:embed="rId3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04456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E97C24-0E19-4553-9F36-ADF75313DA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996" b="1996"/>
          <a:stretch/>
        </p:blipFill>
        <p:spPr>
          <a:xfrm>
            <a:off x="980361" y="1106017"/>
            <a:ext cx="10231278" cy="45821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AE7736-C56A-4E23-9871-C935D027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Use All the Thresholds?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C02F5D-66FE-469C-B479-02A9A003C2A0}"/>
              </a:ext>
            </a:extLst>
          </p:cNvPr>
          <p:cNvSpPr/>
          <p:nvPr/>
        </p:nvSpPr>
        <p:spPr>
          <a:xfrm>
            <a:off x="6677247" y="2466752"/>
            <a:ext cx="1913860" cy="627322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095231-C916-48E8-83F5-7B6DEC451D9E}"/>
              </a:ext>
            </a:extLst>
          </p:cNvPr>
          <p:cNvSpPr/>
          <p:nvPr/>
        </p:nvSpPr>
        <p:spPr>
          <a:xfrm>
            <a:off x="1321982" y="4189228"/>
            <a:ext cx="1240465" cy="637953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/>
              <p:nvPr/>
            </p:nvSpPr>
            <p:spPr>
              <a:xfrm>
                <a:off x="1605516" y="5890473"/>
                <a:ext cx="9250326" cy="4860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𝑇𝑃𝑅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𝑇𝑃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2+8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</m:t>
                    </m:r>
                    <m:r>
                      <a:rPr kumimoji="0" lang="en-US" sz="1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2 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𝐹𝑃𝑅</m:t>
                    </m:r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𝐹𝑃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𝑇𝑁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1+9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=.1 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6784CE-1E46-4006-807D-9D0F03BD3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516" y="5890473"/>
                <a:ext cx="9250326" cy="486030"/>
              </a:xfrm>
              <a:prstGeom prst="rect">
                <a:avLst/>
              </a:prstGeom>
              <a:blipFill>
                <a:blip r:embed="rId3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04879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421</Words>
  <Application>Microsoft Office PowerPoint</Application>
  <PresentationFormat>Widescreen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Calisto MT</vt:lpstr>
      <vt:lpstr>Cambria</vt:lpstr>
      <vt:lpstr>Cambria Math</vt:lpstr>
      <vt:lpstr>1_Office Theme</vt:lpstr>
      <vt:lpstr>INST 414: Data Science Techniques    Area Under the Curve</vt:lpstr>
      <vt:lpstr>Area Under the Curve</vt:lpstr>
      <vt:lpstr>Evaluating Binary Prediction Problems</vt:lpstr>
      <vt:lpstr>Evaluating Binary Prediction Problems</vt:lpstr>
      <vt:lpstr>Area Under the Curve (AUC)</vt:lpstr>
      <vt:lpstr>Why Not Use All the Thresholds?</vt:lpstr>
      <vt:lpstr>Why Not Use All the Thresholds?</vt:lpstr>
      <vt:lpstr>Why Not Use All the Thresholds?</vt:lpstr>
      <vt:lpstr>Why Not Use All the Thresholds?</vt:lpstr>
      <vt:lpstr>Why Not Use All the Thresholds?</vt:lpstr>
      <vt:lpstr>Why Not Use All the Thresholds?</vt:lpstr>
      <vt:lpstr>Why Not Use All the Thresholds?</vt:lpstr>
      <vt:lpstr>So What?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 Area Under the Curve</dc:title>
  <dc:creator>Zubin Jelveh</dc:creator>
  <cp:lastModifiedBy>Zubin Jelveh</cp:lastModifiedBy>
  <cp:revision>2</cp:revision>
  <dcterms:created xsi:type="dcterms:W3CDTF">2026-03-30T14:53:34Z</dcterms:created>
  <dcterms:modified xsi:type="dcterms:W3CDTF">2026-03-31T19:46:02Z</dcterms:modified>
</cp:coreProperties>
</file>