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7" r:id="rId3"/>
    <p:sldId id="647" r:id="rId4"/>
    <p:sldId id="741" r:id="rId5"/>
    <p:sldId id="711" r:id="rId6"/>
    <p:sldId id="720" r:id="rId7"/>
    <p:sldId id="742" r:id="rId8"/>
    <p:sldId id="743" r:id="rId9"/>
    <p:sldId id="721" r:id="rId10"/>
    <p:sldId id="722" r:id="rId11"/>
    <p:sldId id="696" r:id="rId12"/>
    <p:sldId id="672" r:id="rId13"/>
    <p:sldId id="673" r:id="rId14"/>
    <p:sldId id="697" r:id="rId15"/>
    <p:sldId id="698" r:id="rId16"/>
    <p:sldId id="649" r:id="rId17"/>
    <p:sldId id="699" r:id="rId18"/>
    <p:sldId id="700" r:id="rId19"/>
    <p:sldId id="701" r:id="rId20"/>
    <p:sldId id="679" r:id="rId21"/>
    <p:sldId id="702" r:id="rId22"/>
    <p:sldId id="724" r:id="rId23"/>
    <p:sldId id="767" r:id="rId24"/>
    <p:sldId id="656" r:id="rId25"/>
    <p:sldId id="704" r:id="rId26"/>
    <p:sldId id="659" r:id="rId27"/>
    <p:sldId id="658" r:id="rId28"/>
    <p:sldId id="657" r:id="rId29"/>
    <p:sldId id="738" r:id="rId30"/>
    <p:sldId id="705" r:id="rId31"/>
    <p:sldId id="768" r:id="rId32"/>
    <p:sldId id="769" r:id="rId33"/>
    <p:sldId id="771" r:id="rId34"/>
    <p:sldId id="707" r:id="rId35"/>
    <p:sldId id="703" r:id="rId3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theme" Target="theme/them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4612EB-3179-41D3-A096-8DCB61249F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7BD838-3438-4680-B866-9D7E1FEE84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C40411-FB31-46C4-8953-92293CA18F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AAD77-0952-4A0F-B406-0526A080BBE6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E61B5E-166A-4148-A1D3-BDA269D2E4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651C9A-CE0E-4805-A440-829676A19E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1D4AE-D363-4A45-A752-CD0CBC5A3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2117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454C52-2024-438A-9671-7D71CDF517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197685-1070-4F47-AF99-C683386C54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983AC2-06DC-44DD-B42B-30ED4A2EEB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AAD77-0952-4A0F-B406-0526A080BBE6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73B7F7-890F-4FCB-9330-5EB8A15A0F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2CB25B-35A8-402C-88E1-95D0265FEC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1D4AE-D363-4A45-A752-CD0CBC5A3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3674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05C23A-7B0F-4EA1-91CE-529209B4F9B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9267A7F-9DBB-4D42-88AD-7034EBA9D3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778ADF-108B-4331-BCB0-1C210AC786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AAD77-0952-4A0F-B406-0526A080BBE6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5499DA-E50C-4123-BBCB-F0986EDF5E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6D7CA4-D399-4D10-87F3-9CD947C00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1D4AE-D363-4A45-A752-CD0CBC5A3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3790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61A6C-5781-4E08-AB6B-22B5D9169F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F3CD05-9910-4DE4-8E04-24A38D1281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Cambria" panose="02040503050406030204" pitchFamily="18" charset="0"/>
                <a:ea typeface="Cambria" panose="020405030504060302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F43E5D-8CE8-4627-82BC-C05F8BBFA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fld id="{49B836C9-039A-46E3-8B8C-694019AC96F9}" type="datetimeFigureOut">
              <a:rPr lang="en-US" smtClean="0"/>
              <a:pPr/>
              <a:t>3/31/2026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6448DF-E6F1-4068-AA6E-90AF5261D8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982231-ED52-4B70-BECE-75CAF3F7C7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fld id="{5F22BABE-A70E-4755-92B9-F4D9EAACBF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1204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5E1FD9-0B15-4F50-B821-75F2A0CF6D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35455A-683E-486D-86A2-81F9BD15FE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1pPr>
            <a:lvl2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2pPr>
            <a:lvl3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3pPr>
            <a:lvl4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4pPr>
            <a:lvl5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C17FFB-2D14-44F0-9A2F-9FC817E23D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fld id="{49B836C9-039A-46E3-8B8C-694019AC96F9}" type="datetimeFigureOut">
              <a:rPr lang="en-US" smtClean="0"/>
              <a:pPr/>
              <a:t>3/31/2026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DF48E7-397C-4078-9C9A-3608FC928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4F032E-985B-4584-8994-8224B61C2E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fld id="{5F22BABE-A70E-4755-92B9-F4D9EAACBF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3271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0202C2-040D-46AA-BB67-EC6E7C504D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CD598B-990F-48D4-9407-6A088B0958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0ECC02-8F23-4111-9837-7482533721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836C9-039A-46E3-8B8C-694019AC96F9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621A13-D843-4BBD-A351-BAEC99E3B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A2EE65-52D4-475E-A3B5-EC5B9DB3D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BABE-A70E-4755-92B9-F4D9EAACBF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889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7A9307-9FE3-4842-B312-704EE8C1BE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991079-3046-46F3-913E-575AC916F1F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42F180C-0189-48B8-84A3-D2DC611977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0EF064-1C33-41D4-9C6B-AA23853454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836C9-039A-46E3-8B8C-694019AC96F9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BB4948-9FA6-4A22-87B3-8DBB06C2F6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FC8D03-1D7B-40D1-A011-2EE91F483B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BABE-A70E-4755-92B9-F4D9EAACBF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9883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37B984-8156-4F72-8174-BE932773DC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139793-60BB-4BD4-9607-7E53428B4C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0E2C85-A954-4011-9047-474774CDBB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75CA91-4365-493D-A32A-5F4A4FC48F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46CA0E1-7086-41D5-B26F-C6BFA0E75E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2A45612-6F11-4C4B-8DD2-B2019ED100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836C9-039A-46E3-8B8C-694019AC96F9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E6A59BE-F169-4594-84E0-EB35DDC0AE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9D1195B-0854-40FB-9F7B-29738C7981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BABE-A70E-4755-92B9-F4D9EAACBF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0903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F4A397-FDB4-425A-A6E1-13B2BA7353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A998DD-8176-489D-9628-791A872D7D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836C9-039A-46E3-8B8C-694019AC96F9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815923E-CCF8-4D93-A966-D9D461E19C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D842AA-D029-46C4-96F2-FA351DABB5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BABE-A70E-4755-92B9-F4D9EAACBF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2969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F42A4D0-9BDF-4EF5-A838-8B5420D7F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836C9-039A-46E3-8B8C-694019AC96F9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21BD02E-472B-41FB-9761-923C2B96F1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B5B42F-CBB3-4AF4-BAA0-8D2875C7C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BABE-A70E-4755-92B9-F4D9EAACBF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02041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660476-B223-4D8C-B118-9414F97377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F57344-B897-47CC-93ED-879E329B40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125F9B-4FB1-4FA9-9A92-E0E7ACEA9B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B9515A-D7EE-4015-A5FA-30D35AB710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836C9-039A-46E3-8B8C-694019AC96F9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B38AAA-6AE2-4EDF-81C0-21F37E5AE9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B062C7-709D-4F26-B429-9451A2C923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BABE-A70E-4755-92B9-F4D9EAACBF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606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8F6ABA-6299-4495-99FC-09EB37033B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3338CE-B9F2-4AE7-8E72-F2C6FCF12F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8221BB-0056-42CE-96C6-EA0A13D9F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AAD77-0952-4A0F-B406-0526A080BBE6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6DBE94-8840-4E84-BDC8-5280B59960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A94774-6C2D-4ADD-82AB-EFD4B7FC4F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1D4AE-D363-4A45-A752-CD0CBC5A3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79591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F5CF9C-D09D-4B64-9BC8-10FFE8F36B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CB0254D-2148-4DD0-A55E-728BD7A063B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780E45-87DD-444D-A7BF-106889A5C7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AEA485-674A-4AAC-A8D2-0524959A85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836C9-039A-46E3-8B8C-694019AC96F9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BB3887-1C60-4250-9AAE-F1EC387E2F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A4F366-B352-4EB5-8554-44101F65E9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BABE-A70E-4755-92B9-F4D9EAACBF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98834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167938-2121-452F-9988-C48C694178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CB89EB-B995-437C-BBA6-F5C9A3142C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66E515-D013-4451-A1A4-F958FE3FE7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836C9-039A-46E3-8B8C-694019AC96F9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BC6A62-3F2C-4137-B328-230C70202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A01A4F-FBDF-4302-9196-1591CCBF5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BABE-A70E-4755-92B9-F4D9EAACBF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70967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5F8AD1D-3809-4063-9963-AC0D8DEFA49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912556-DF62-43A3-BF65-7B8B3ED1E8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2F9EC6-6A58-4388-8C78-3F09A44CB1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836C9-039A-46E3-8B8C-694019AC96F9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80059A-9FC5-4BDD-AF78-933C248D06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987AB5-1E6E-48D1-84DD-4AD96DE89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BABE-A70E-4755-92B9-F4D9EAACBF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4025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420EDF-1128-42E0-ACAB-CDA85BF00E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F07AE2-74AF-4958-8014-BF860FDFD1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984849-9341-42C6-BCB3-2EBB7C8CA3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AAD77-0952-4A0F-B406-0526A080BBE6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4E087C-672D-4D70-BDA0-16B0E159B5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97765A-6F92-4ED6-9471-36D2D4EDC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1D4AE-D363-4A45-A752-CD0CBC5A3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6292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5DEF5C-594B-48CA-9C2F-E0DFAB4F81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EA38CF-FD18-41D8-8CA1-E9EC9B178A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DA21BA-BDBA-4D11-A39B-4495280464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591829-2FAB-4B9C-BB28-D2F2E5F997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AAD77-0952-4A0F-B406-0526A080BBE6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C9729A-D136-46EB-A156-53B88DCA9B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61C00C-BF98-4B3C-81E9-C0B5581E8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1D4AE-D363-4A45-A752-CD0CBC5A3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7988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3F0142-15D0-4DC4-8750-9CC10E1B7D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E127EE-957F-47B4-A3C6-EE228348F9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009707-32C4-4346-9EE7-C7BA9B2A94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F78DD51-DCAE-41F3-BB86-50F6CCB2A0B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A7D6B3A-BBDF-4E26-ABEC-672635F6F7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ADB6DB1-59AE-47C7-8BA4-20920850F3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AAD77-0952-4A0F-B406-0526A080BBE6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D08553A-2093-4385-B648-52691CB98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B617BE2-2190-4E00-AEAC-3CFC6FF71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1D4AE-D363-4A45-A752-CD0CBC5A3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2977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2AD891-D033-4A44-A132-B946D6B64F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4AF1F32-4957-4FAD-955B-A5D05A9178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AAD77-0952-4A0F-B406-0526A080BBE6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FFFCBD1-0205-4242-91D8-56FCFBD18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901ED64-FF13-40D7-B90A-832EC5D390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1D4AE-D363-4A45-A752-CD0CBC5A3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564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10B3508-EE54-4F3D-87DE-3A51299DCD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AAD77-0952-4A0F-B406-0526A080BBE6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C7BBA0A-9E7E-4BD0-A702-DFC19BF97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85C9C6-D8FC-44B9-B620-D15AD47E6B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1D4AE-D363-4A45-A752-CD0CBC5A3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452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E13B93-ECA3-426D-BCCC-1929803CF4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0107FF-6D7B-4822-A757-F59FE26974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A57C69-22C7-4803-B016-4B509A3B4E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D301D1-A652-48E7-9F7B-C10F7AE0F3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AAD77-0952-4A0F-B406-0526A080BBE6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B60AE2-13CC-43F4-9256-4E5508C724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08DB03-AE86-4205-A7A1-E9B5B32460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1D4AE-D363-4A45-A752-CD0CBC5A3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3203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6A7918-6960-49A1-9FFB-D5634BC8A8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D4006C2-73A7-4424-B46D-EA3C1441F4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746E7C-C8FB-41B9-AD31-C10378BBA0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CB3712-24D3-4EA7-A67B-ABAE4FD9DB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AAD77-0952-4A0F-B406-0526A080BBE6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749887-39D4-49FE-80EC-6D275C4E92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7367C0-B54D-449A-9E59-6174CB8FFA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1D4AE-D363-4A45-A752-CD0CBC5A3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186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3E57241-2BE3-441C-8E98-CA31C0C664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FC63E2-5534-43F6-A3CE-1A14C115EE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3A4378-E36C-4AC3-9180-A80F97F71C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fld id="{D7BAAD77-0952-4A0F-B406-0526A080BBE6}" type="datetimeFigureOut">
              <a:rPr lang="en-US" smtClean="0"/>
              <a:pPr/>
              <a:t>3/31/2026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039C37-3F94-4A04-8CE9-816F0A7D64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80B407-A594-4387-9126-1FFF8C5759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fld id="{E2D1D4AE-D363-4A45-A752-CD0CBC5A38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128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70FEE89-2F29-451D-A8B9-7BEA3D9290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64272B-9845-4390-9592-3A77427277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0C35F4-412E-4487-9D57-9B52365EDC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B836C9-039A-46E3-8B8C-694019AC96F9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EA53FE-D695-4F21-9EBD-A00FCFD3F1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5752C1-66DA-4135-B887-4959B1AA7E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22BABE-A70E-4755-92B9-F4D9EAACBF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07297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30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9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2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5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8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2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5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educative.io/edpresso/overfitting-and-underfitting" TargetMode="External"/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70.png"/><Relationship Id="rId4" Type="http://schemas.openxmlformats.org/officeDocument/2006/relationships/image" Target="../media/image60.png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0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0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scott.fortmann-roe.com/docs/BiasVariance.html" TargetMode="Externa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46C8B-9AB5-4B36-A44B-C6B45DD2D0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756288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dirty="0"/>
              <a:t>INST 414: Data Science Techniques </a:t>
            </a:r>
            <a:br>
              <a:rPr lang="en-US" dirty="0"/>
            </a:br>
            <a:r>
              <a:rPr lang="en-US" dirty="0"/>
              <a:t> </a:t>
            </a:r>
            <a:br>
              <a:rPr lang="en-US" dirty="0"/>
            </a:br>
            <a:r>
              <a:rPr lang="en-US" sz="4900" dirty="0"/>
              <a:t>Random Forest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37306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1A626C-6016-4AFE-A3A3-82B8BA196E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Random Forest</a:t>
            </a:r>
          </a:p>
        </p:txBody>
      </p:sp>
    </p:spTree>
    <p:extLst>
      <p:ext uri="{BB962C8B-B14F-4D97-AF65-F5344CB8AC3E}">
        <p14:creationId xmlns:p14="http://schemas.microsoft.com/office/powerpoint/2010/main" val="201593794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7644FD-2A1B-4B49-98E6-89F21EC281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Reducing Variance via Ensemble Learning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72CAD93-D4BE-48E2-AD2A-41C750C8691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Combining models:</a:t>
                </a:r>
              </a:p>
              <a:p>
                <a:pPr lvl="1"/>
                <a:r>
                  <a:rPr lang="en-US" dirty="0"/>
                  <a:t>Often do better when compared to building single model</a:t>
                </a:r>
              </a:p>
              <a:p>
                <a:r>
                  <a:rPr lang="en-US" dirty="0"/>
                  <a:t>Idea:</a:t>
                </a:r>
              </a:p>
              <a:p>
                <a:pPr lvl="1"/>
                <a:r>
                  <a:rPr lang="en-US" dirty="0"/>
                  <a:t>Generate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𝐾</m:t>
                    </m:r>
                  </m:oMath>
                </a14:m>
                <a:r>
                  <a:rPr lang="en-US" dirty="0"/>
                  <a:t> models predicting an outcome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𝑌</m:t>
                    </m:r>
                  </m:oMath>
                </a14:m>
                <a:r>
                  <a:rPr lang="en-US" dirty="0"/>
                  <a:t>. Produce a final prediction by combining the models</a:t>
                </a:r>
              </a:p>
              <a:p>
                <a:pPr lvl="2"/>
                <a:r>
                  <a:rPr lang="en-US" dirty="0"/>
                  <a:t>Simplest way, just average them: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𝐾</m:t>
                        </m:r>
                      </m:den>
                    </m:f>
                    <m:nary>
                      <m:naryPr>
                        <m:chr m:val="∑"/>
                        <m:supHide m:val="on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  <m:sup/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nary>
                  </m:oMath>
                </a14:m>
                <a:r>
                  <a:rPr lang="en-US" dirty="0"/>
                  <a:t> </a:t>
                </a:r>
              </a:p>
              <a:p>
                <a:pPr lvl="2"/>
                <a:r>
                  <a:rPr lang="en-US" dirty="0"/>
                  <a:t>Slightly more complicated, weighted average: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𝐾</m:t>
                        </m:r>
                      </m:den>
                    </m:f>
                    <m:nary>
                      <m:naryPr>
                        <m:chr m:val="∑"/>
                        <m:supHide m:val="on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 </m:t>
                        </m:r>
                      </m:sub>
                      <m:sup/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𝑤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nary>
                  </m:oMath>
                </a14:m>
                <a:endParaRPr lang="en-US" b="0" dirty="0"/>
              </a:p>
              <a:p>
                <a:r>
                  <a:rPr lang="en-US" dirty="0"/>
                  <a:t>Upshot: Model averaging reduces variance</a:t>
                </a:r>
                <a:endParaRPr lang="en-US" b="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72CAD93-D4BE-48E2-AD2A-41C750C8691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8886480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E24619-2A21-4F8B-BAB7-B562869779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Applying This Idea to Decision Trees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9315B7-6353-4769-BD68-847B8F8592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526280" cy="435133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Build many trees and average their predictions</a:t>
            </a:r>
          </a:p>
          <a:p>
            <a:endParaRPr lang="en-US" dirty="0"/>
          </a:p>
          <a:p>
            <a:r>
              <a:rPr lang="en-US" dirty="0"/>
              <a:t>BUT, we only have one dataset, so how do we prevent each tree from being identical?</a:t>
            </a:r>
          </a:p>
          <a:p>
            <a:endParaRPr lang="en-US" dirty="0"/>
          </a:p>
          <a:p>
            <a:r>
              <a:rPr lang="en-US" dirty="0"/>
              <a:t>Introduce some randomness</a:t>
            </a:r>
          </a:p>
        </p:txBody>
      </p:sp>
      <p:pic>
        <p:nvPicPr>
          <p:cNvPr id="4" name="Picture 2" descr="Article">
            <a:extLst>
              <a:ext uri="{FF2B5EF4-FFF2-40B4-BE49-F238E27FC236}">
                <a16:creationId xmlns:a16="http://schemas.microsoft.com/office/drawing/2014/main" id="{8802ABEF-598E-18A9-7EB7-6EFC4F8BA3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2357" y="1896428"/>
            <a:ext cx="6303482" cy="4270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1996482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AB511-D9C7-4736-BF14-7FD5633B67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Bagging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98F449-A11F-4EE9-9DD6-F5D9B29E27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Randomness 1</a:t>
            </a:r>
          </a:p>
          <a:p>
            <a:pPr lvl="1"/>
            <a:r>
              <a:rPr lang="en-US" dirty="0"/>
              <a:t>When building each tree take a </a:t>
            </a:r>
            <a:r>
              <a:rPr lang="en-US" b="1" dirty="0"/>
              <a:t>bootstrap sample</a:t>
            </a:r>
            <a:r>
              <a:rPr lang="en-US" dirty="0"/>
              <a:t> of all datapoints</a:t>
            </a:r>
          </a:p>
          <a:p>
            <a:pPr lvl="2"/>
            <a:r>
              <a:rPr lang="en-US" dirty="0"/>
              <a:t>A bootstrap sample will be the same size as the original sample, but we are sampling with replacement.</a:t>
            </a:r>
          </a:p>
          <a:p>
            <a:pPr lvl="2"/>
            <a:endParaRPr lang="en-US" dirty="0"/>
          </a:p>
          <a:p>
            <a:pPr lvl="2"/>
            <a:r>
              <a:rPr lang="en-US" dirty="0"/>
              <a:t>Example:</a:t>
            </a:r>
          </a:p>
          <a:p>
            <a:pPr lvl="3"/>
            <a:r>
              <a:rPr lang="en-US" dirty="0"/>
              <a:t>[1, 4, 5, 7]</a:t>
            </a:r>
          </a:p>
          <a:p>
            <a:pPr lvl="3"/>
            <a:r>
              <a:rPr lang="en-US" dirty="0"/>
              <a:t>Bootstrap Sample 1: [1, 1, 5, 7]</a:t>
            </a:r>
          </a:p>
          <a:p>
            <a:pPr lvl="3"/>
            <a:r>
              <a:rPr lang="en-US" dirty="0"/>
              <a:t>Bootstrap Sample 2: [1, 4, 5, 7]</a:t>
            </a:r>
          </a:p>
          <a:p>
            <a:pPr lvl="3"/>
            <a:r>
              <a:rPr lang="en-US" dirty="0"/>
              <a:t>Bootstrap Sample 3: [1, 1, 1, 1]</a:t>
            </a:r>
          </a:p>
          <a:p>
            <a:pPr lvl="3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156353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43F928-181C-44CE-BC1B-13520F5BAE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Bootstrap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DF747F-10EB-425B-A156-4832DD394B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Same data points will show up more than once</a:t>
            </a:r>
          </a:p>
          <a:p>
            <a:r>
              <a:rPr lang="en-US" dirty="0"/>
              <a:t>On average, a data point will be in 2/3</a:t>
            </a:r>
            <a:r>
              <a:rPr lang="en-US" baseline="30000" dirty="0"/>
              <a:t>rd</a:t>
            </a:r>
            <a:r>
              <a:rPr lang="en-US" dirty="0"/>
              <a:t> of trees</a:t>
            </a:r>
          </a:p>
          <a:p>
            <a:r>
              <a:rPr lang="en-US" dirty="0"/>
              <a:t>Notice that there are datapoints that are not in a particular tree</a:t>
            </a:r>
          </a:p>
          <a:p>
            <a:pPr lvl="1"/>
            <a:r>
              <a:rPr lang="en-US" dirty="0"/>
              <a:t>These are called </a:t>
            </a:r>
            <a:r>
              <a:rPr lang="en-US" b="1" dirty="0"/>
              <a:t>Out of Bag (OOB)</a:t>
            </a:r>
          </a:p>
          <a:p>
            <a:r>
              <a:rPr lang="en-US" dirty="0"/>
              <a:t>You can use OOB data points to obtain out of sample performance estimates</a:t>
            </a:r>
          </a:p>
          <a:p>
            <a:pPr lvl="1"/>
            <a:r>
              <a:rPr lang="en-US" b="1" dirty="0"/>
              <a:t>Alternative to Cross-Validation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893071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B2A050-8A9E-45E1-8884-66EF6960CA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Randomness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A7DBCE-E99F-4FCB-96CC-99F08C6B8E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At each node sample some proportion of the features.</a:t>
            </a:r>
          </a:p>
          <a:p>
            <a:pPr lvl="1"/>
            <a:r>
              <a:rPr lang="en-US" dirty="0"/>
              <a:t>A commonly used proportion is the square root of the number of features, but you can treat this value as a hyperparameter</a:t>
            </a:r>
          </a:p>
          <a:p>
            <a:pPr lvl="1"/>
            <a:endParaRPr lang="en-US" dirty="0"/>
          </a:p>
          <a:p>
            <a:r>
              <a:rPr lang="en-US" dirty="0"/>
              <a:t>Upshot: You are not considering EACH FEATURE at EACH SPLIT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697527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04DB0C-7FE7-4063-AB06-D0C3CC82F7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Putting It All Together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1375762-71D6-41DA-ABA1-68B30BDD00D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Random Forest Algorithm</a:t>
                </a:r>
              </a:p>
              <a:p>
                <a:pPr lvl="1"/>
                <a:r>
                  <a:rPr lang="en-US" dirty="0"/>
                  <a:t>Start with outcome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𝑌</m:t>
                    </m:r>
                  </m:oMath>
                </a14:m>
                <a:r>
                  <a:rPr lang="en-US" dirty="0"/>
                  <a:t> and feature matrix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en-US" dirty="0"/>
                  <a:t> with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 rows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en-US" dirty="0"/>
                  <a:t> columns</a:t>
                </a:r>
              </a:p>
              <a:p>
                <a:pPr lvl="1"/>
                <a:endParaRPr lang="en-US" dirty="0"/>
              </a:p>
              <a:p>
                <a:pPr lvl="1"/>
                <a:r>
                  <a:rPr lang="en-US" dirty="0"/>
                  <a:t>For each of </a:t>
                </a:r>
                <a:r>
                  <a:rPr lang="en-US" b="1" dirty="0"/>
                  <a:t>T</a:t>
                </a:r>
                <a:r>
                  <a:rPr lang="en-US" dirty="0"/>
                  <a:t> trees</a:t>
                </a:r>
              </a:p>
              <a:p>
                <a:pPr lvl="2"/>
                <a:r>
                  <a:rPr lang="en-US" dirty="0"/>
                  <a:t>Generate a bootstrap sample of size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endParaRPr lang="en-US" dirty="0"/>
              </a:p>
              <a:p>
                <a:pPr lvl="2"/>
                <a:r>
                  <a:rPr lang="en-US" dirty="0"/>
                  <a:t>Build a decision tree with bootstrap sample</a:t>
                </a:r>
              </a:p>
              <a:p>
                <a:pPr lvl="3"/>
                <a:r>
                  <a:rPr lang="en-US" dirty="0"/>
                  <a:t>For each node in the tree, sample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𝑞</m:t>
                    </m:r>
                  </m:oMath>
                </a14:m>
                <a:r>
                  <a:rPr lang="en-US" dirty="0"/>
                  <a:t> column where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𝑞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&lt;&lt;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endParaRPr lang="en-US" dirty="0"/>
              </a:p>
              <a:p>
                <a:pPr lvl="1"/>
                <a:endParaRPr lang="en-US" dirty="0"/>
              </a:p>
              <a:p>
                <a:pPr lvl="1"/>
                <a:r>
                  <a:rPr lang="en-US" dirty="0"/>
                  <a:t>To generate a prediction, take the average value across all trees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1375762-71D6-41DA-ABA1-68B30BDD00D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0841412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F513D7-BF1C-4FE3-9013-F6D3489357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Hyperparameters in Random Forest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EA5E33-A84A-4374-AFB4-30B2886E69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Specific to Random Forest</a:t>
            </a:r>
          </a:p>
          <a:p>
            <a:pPr lvl="1"/>
            <a:r>
              <a:rPr lang="en-US" dirty="0"/>
              <a:t>Number of trees</a:t>
            </a:r>
          </a:p>
          <a:p>
            <a:pPr lvl="1"/>
            <a:r>
              <a:rPr lang="en-US" dirty="0"/>
              <a:t>Percentage of columns to sample for each node</a:t>
            </a:r>
          </a:p>
          <a:p>
            <a:endParaRPr lang="en-US" dirty="0"/>
          </a:p>
          <a:p>
            <a:r>
              <a:rPr lang="en-US" dirty="0"/>
              <a:t>Common with Decision Tree</a:t>
            </a:r>
          </a:p>
          <a:p>
            <a:pPr lvl="1"/>
            <a:r>
              <a:rPr lang="en-US" dirty="0"/>
              <a:t>Max depth for each tree</a:t>
            </a:r>
          </a:p>
          <a:p>
            <a:pPr lvl="1"/>
            <a:r>
              <a:rPr lang="en-US" dirty="0"/>
              <a:t>Minimum samples for splitting</a:t>
            </a:r>
          </a:p>
          <a:p>
            <a:pPr lvl="1"/>
            <a:r>
              <a:rPr lang="en-US" dirty="0"/>
              <a:t>Minimum samples in leaf</a:t>
            </a:r>
          </a:p>
          <a:p>
            <a:endParaRPr lang="en-US" dirty="0"/>
          </a:p>
          <a:p>
            <a:r>
              <a:rPr lang="en-US" dirty="0"/>
              <a:t>There are hyperparameters but these are the most commonly tuned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462128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71BEAA-157A-4021-AB38-B89F55A33F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Compare Decision Tree to Random Forest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F41309F-C7C1-4D3E-AE8B-46AD0C4AF6A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N = 450</a:t>
                </a:r>
              </a:p>
              <a:p>
                <a:r>
                  <a:rPr lang="en-US" dirty="0"/>
                  <a:t>Y = 1, 50</a:t>
                </a:r>
              </a:p>
              <a:p>
                <a:r>
                  <a:rPr lang="en-US" dirty="0"/>
                  <a:t>Base Rate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50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450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9</m:t>
                        </m:r>
                      </m:den>
                    </m:f>
                  </m:oMath>
                </a14:m>
                <a:r>
                  <a:rPr lang="en-US" dirty="0"/>
                  <a:t> 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F41309F-C7C1-4D3E-AE8B-46AD0C4AF6A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>
            <a:extLst>
              <a:ext uri="{FF2B5EF4-FFF2-40B4-BE49-F238E27FC236}">
                <a16:creationId xmlns:a16="http://schemas.microsoft.com/office/drawing/2014/main" id="{E547C2B0-C991-40C8-91D2-4221F09BAD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9587" y="2043906"/>
            <a:ext cx="6810375" cy="3914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1F754709-21D6-4034-BF6C-581011E411C0}"/>
                  </a:ext>
                </a:extLst>
              </p:cNvPr>
              <p:cNvSpPr txBox="1"/>
              <p:nvPr/>
            </p:nvSpPr>
            <p:spPr>
              <a:xfrm>
                <a:off x="7954774" y="6062846"/>
                <a:ext cx="56844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Pr>
                        <m:e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𝑋</m:t>
                          </m:r>
                        </m:e>
                        <m:sub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1F754709-21D6-4034-BF6C-581011E411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54774" y="6062846"/>
                <a:ext cx="568441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F4266545-00DA-4731-BF1F-31917FFF08C6}"/>
                  </a:ext>
                </a:extLst>
              </p:cNvPr>
              <p:cNvSpPr txBox="1"/>
              <p:nvPr/>
            </p:nvSpPr>
            <p:spPr>
              <a:xfrm>
                <a:off x="4006529" y="3757904"/>
                <a:ext cx="56844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Pr>
                        <m:e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𝑋</m:t>
                          </m:r>
                        </m:e>
                        <m:sub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F4266545-00DA-4731-BF1F-31917FFF08C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06529" y="3757904"/>
                <a:ext cx="568441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7361195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C85FF0-6C9E-4B65-9F1E-965F77FF93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Stumps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E7D79B-C497-4C09-B5EE-920A2A93A7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Stumps are trees that only split once</a:t>
            </a:r>
          </a:p>
          <a:p>
            <a:endParaRPr lang="en-US" dirty="0"/>
          </a:p>
          <a:p>
            <a:r>
              <a:rPr lang="en-US" dirty="0"/>
              <a:t>Can’t model interactions</a:t>
            </a:r>
          </a:p>
          <a:p>
            <a:endParaRPr lang="en-US" dirty="0"/>
          </a:p>
          <a:p>
            <a:r>
              <a:rPr lang="en-US" dirty="0"/>
              <a:t>Compare a </a:t>
            </a:r>
            <a:r>
              <a:rPr lang="en-US" b="1" dirty="0"/>
              <a:t>decision stump</a:t>
            </a:r>
          </a:p>
          <a:p>
            <a:pPr marL="0" indent="0">
              <a:buNone/>
            </a:pPr>
            <a:r>
              <a:rPr lang="en-US" dirty="0"/>
              <a:t>With a </a:t>
            </a:r>
            <a:r>
              <a:rPr lang="en-US" b="1" dirty="0"/>
              <a:t>forest of stumps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0C9947FB-7750-4E34-A31C-983FE10F0F44}"/>
              </a:ext>
            </a:extLst>
          </p:cNvPr>
          <p:cNvSpPr/>
          <p:nvPr/>
        </p:nvSpPr>
        <p:spPr>
          <a:xfrm>
            <a:off x="8279524" y="1781373"/>
            <a:ext cx="1245476" cy="121394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5B7E1056-A749-48A2-8A16-7AF53A384660}"/>
              </a:ext>
            </a:extLst>
          </p:cNvPr>
          <p:cNvSpPr/>
          <p:nvPr/>
        </p:nvSpPr>
        <p:spPr>
          <a:xfrm>
            <a:off x="6450724" y="3851391"/>
            <a:ext cx="1245476" cy="121394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8FE4C387-5BED-4759-8923-6D4BD84C919A}"/>
              </a:ext>
            </a:extLst>
          </p:cNvPr>
          <p:cNvSpPr/>
          <p:nvPr/>
        </p:nvSpPr>
        <p:spPr>
          <a:xfrm>
            <a:off x="10108324" y="3851390"/>
            <a:ext cx="1245476" cy="121394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71DBE29-48BA-4C9D-8379-D43E46534E0E}"/>
              </a:ext>
            </a:extLst>
          </p:cNvPr>
          <p:cNvCxnSpPr>
            <a:stCxn id="4" idx="5"/>
            <a:endCxn id="6" idx="1"/>
          </p:cNvCxnSpPr>
          <p:nvPr/>
        </p:nvCxnSpPr>
        <p:spPr>
          <a:xfrm>
            <a:off x="9342604" y="2817540"/>
            <a:ext cx="948116" cy="1211628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0A26ADF-3F93-4D5B-84C3-B1AABD208D0B}"/>
              </a:ext>
            </a:extLst>
          </p:cNvPr>
          <p:cNvCxnSpPr>
            <a:cxnSpLocks/>
            <a:stCxn id="4" idx="3"/>
            <a:endCxn id="5" idx="7"/>
          </p:cNvCxnSpPr>
          <p:nvPr/>
        </p:nvCxnSpPr>
        <p:spPr>
          <a:xfrm flipH="1">
            <a:off x="7513804" y="2817540"/>
            <a:ext cx="948116" cy="1211629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559103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1A626C-6016-4AFE-A3A3-82B8BA196E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Overfitting + Decision Trees</a:t>
            </a:r>
          </a:p>
        </p:txBody>
      </p:sp>
    </p:spTree>
    <p:extLst>
      <p:ext uri="{BB962C8B-B14F-4D97-AF65-F5344CB8AC3E}">
        <p14:creationId xmlns:p14="http://schemas.microsoft.com/office/powerpoint/2010/main" val="21142682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DE92C0-655A-43E0-B795-146BA4A334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Under-fitting with a Decision Stump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456DD8CF-C6DB-4FEC-901F-EB3A491CB3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0900" y="2018027"/>
            <a:ext cx="5410200" cy="3914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8D593F2B-3680-4E8A-827D-98FA4AA4F430}"/>
                  </a:ext>
                </a:extLst>
              </p:cNvPr>
              <p:cNvSpPr txBox="1"/>
              <p:nvPr/>
            </p:nvSpPr>
            <p:spPr>
              <a:xfrm>
                <a:off x="5706522" y="6062846"/>
                <a:ext cx="56844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Pr>
                        <m:e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𝑋</m:t>
                          </m:r>
                        </m:e>
                        <m:sub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8D593F2B-3680-4E8A-827D-98FA4AA4F43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06522" y="6062846"/>
                <a:ext cx="568441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2158FC6-ACAA-485A-B623-204677DF65B4}"/>
                  </a:ext>
                </a:extLst>
              </p:cNvPr>
              <p:cNvSpPr txBox="1"/>
              <p:nvPr/>
            </p:nvSpPr>
            <p:spPr>
              <a:xfrm>
                <a:off x="2991460" y="3674014"/>
                <a:ext cx="56844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Pr>
                        <m:e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𝑋</m:t>
                          </m:r>
                        </m:e>
                        <m:sub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2158FC6-ACAA-485A-B623-204677DF65B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91460" y="3674014"/>
                <a:ext cx="568441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9903681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C85FF0-6C9E-4B65-9F1E-965F77FF93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Decision Stump Model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Oval 3">
                <a:extLst>
                  <a:ext uri="{FF2B5EF4-FFF2-40B4-BE49-F238E27FC236}">
                    <a16:creationId xmlns:a16="http://schemas.microsoft.com/office/drawing/2014/main" id="{0C9947FB-7750-4E34-A31C-983FE10F0F44}"/>
                  </a:ext>
                </a:extLst>
              </p:cNvPr>
              <p:cNvSpPr/>
              <p:nvPr/>
            </p:nvSpPr>
            <p:spPr>
              <a:xfrm>
                <a:off x="5058147" y="2058210"/>
                <a:ext cx="1703379" cy="1213945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white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Pr>
                        <m:e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white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𝑋</m:t>
                          </m:r>
                        </m:e>
                        <m:sub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white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2</m:t>
                          </m:r>
                        </m:sub>
                      </m:sSub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&gt;2.5</m:t>
                      </m:r>
                    </m:oMath>
                  </m:oMathPara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4" name="Oval 3">
                <a:extLst>
                  <a:ext uri="{FF2B5EF4-FFF2-40B4-BE49-F238E27FC236}">
                    <a16:creationId xmlns:a16="http://schemas.microsoft.com/office/drawing/2014/main" id="{0C9947FB-7750-4E34-A31C-983FE10F0F4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58147" y="2058210"/>
                <a:ext cx="1703379" cy="1213945"/>
              </a:xfrm>
              <a:prstGeom prst="ellipse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Oval 4">
                <a:extLst>
                  <a:ext uri="{FF2B5EF4-FFF2-40B4-BE49-F238E27FC236}">
                    <a16:creationId xmlns:a16="http://schemas.microsoft.com/office/drawing/2014/main" id="{5B7E1056-A749-48A2-8A16-7AF53A384660}"/>
                  </a:ext>
                </a:extLst>
              </p:cNvPr>
              <p:cNvSpPr/>
              <p:nvPr/>
            </p:nvSpPr>
            <p:spPr>
              <a:xfrm>
                <a:off x="3413906" y="4128228"/>
                <a:ext cx="1376208" cy="1213945"/>
              </a:xfrm>
              <a:prstGeom prst="ellipse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accPr>
                        <m:e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𝑌</m:t>
                          </m:r>
                        </m:e>
                      </m:acc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=.16</m:t>
                      </m:r>
                    </m:oMath>
                  </m:oMathPara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5" name="Oval 4">
                <a:extLst>
                  <a:ext uri="{FF2B5EF4-FFF2-40B4-BE49-F238E27FC236}">
                    <a16:creationId xmlns:a16="http://schemas.microsoft.com/office/drawing/2014/main" id="{5B7E1056-A749-48A2-8A16-7AF53A38466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3906" y="4128228"/>
                <a:ext cx="1376208" cy="1213945"/>
              </a:xfrm>
              <a:prstGeom prst="ellipse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Oval 5">
                <a:extLst>
                  <a:ext uri="{FF2B5EF4-FFF2-40B4-BE49-F238E27FC236}">
                    <a16:creationId xmlns:a16="http://schemas.microsoft.com/office/drawing/2014/main" id="{8FE4C387-5BED-4759-8923-6D4BD84C919A}"/>
                  </a:ext>
                </a:extLst>
              </p:cNvPr>
              <p:cNvSpPr/>
              <p:nvPr/>
            </p:nvSpPr>
            <p:spPr>
              <a:xfrm>
                <a:off x="7038363" y="4128227"/>
                <a:ext cx="1245476" cy="1213945"/>
              </a:xfrm>
              <a:prstGeom prst="ellipse">
                <a:avLst/>
              </a:prstGeom>
              <a:solidFill>
                <a:schemeClr val="accent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white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accPr>
                        <m:e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white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𝑌</m:t>
                          </m:r>
                        </m:e>
                      </m:acc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=0</m:t>
                      </m:r>
                    </m:oMath>
                  </m:oMathPara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6" name="Oval 5">
                <a:extLst>
                  <a:ext uri="{FF2B5EF4-FFF2-40B4-BE49-F238E27FC236}">
                    <a16:creationId xmlns:a16="http://schemas.microsoft.com/office/drawing/2014/main" id="{8FE4C387-5BED-4759-8923-6D4BD84C919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38363" y="4128227"/>
                <a:ext cx="1245476" cy="1213945"/>
              </a:xfrm>
              <a:prstGeom prst="ellipse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71DBE29-48BA-4C9D-8379-D43E46534E0E}"/>
              </a:ext>
            </a:extLst>
          </p:cNvPr>
          <p:cNvCxnSpPr>
            <a:cxnSpLocks/>
            <a:stCxn id="4" idx="5"/>
            <a:endCxn id="6" idx="1"/>
          </p:cNvCxnSpPr>
          <p:nvPr/>
        </p:nvCxnSpPr>
        <p:spPr>
          <a:xfrm>
            <a:off x="6512072" y="3094377"/>
            <a:ext cx="708687" cy="1211628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0A26ADF-3F93-4D5B-84C3-B1AABD208D0B}"/>
              </a:ext>
            </a:extLst>
          </p:cNvPr>
          <p:cNvCxnSpPr>
            <a:cxnSpLocks/>
            <a:stCxn id="4" idx="3"/>
            <a:endCxn id="5" idx="7"/>
          </p:cNvCxnSpPr>
          <p:nvPr/>
        </p:nvCxnSpPr>
        <p:spPr>
          <a:xfrm flipH="1">
            <a:off x="4588573" y="3094377"/>
            <a:ext cx="719028" cy="1211629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E200AF06-65F5-4BD4-8A2F-20E0B6395B38}"/>
              </a:ext>
            </a:extLst>
          </p:cNvPr>
          <p:cNvSpPr txBox="1"/>
          <p:nvPr/>
        </p:nvSpPr>
        <p:spPr>
          <a:xfrm>
            <a:off x="7038363" y="3272155"/>
            <a:ext cx="7717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False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33ACB37-427B-4E82-A6E2-DA4E6C73615D}"/>
              </a:ext>
            </a:extLst>
          </p:cNvPr>
          <p:cNvSpPr txBox="1"/>
          <p:nvPr/>
        </p:nvSpPr>
        <p:spPr>
          <a:xfrm>
            <a:off x="4196655" y="3240813"/>
            <a:ext cx="7717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True</a:t>
            </a:r>
          </a:p>
        </p:txBody>
      </p:sp>
    </p:spTree>
    <p:extLst>
      <p:ext uri="{BB962C8B-B14F-4D97-AF65-F5344CB8AC3E}">
        <p14:creationId xmlns:p14="http://schemas.microsoft.com/office/powerpoint/2010/main" val="76162127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71BEAA-157A-4021-AB38-B89F55A33F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2846"/>
            <a:ext cx="10515600" cy="1325563"/>
          </a:xfrm>
        </p:spPr>
        <p:txBody>
          <a:bodyPr/>
          <a:lstStyle/>
          <a:p>
            <a:r>
              <a:rPr lang="en-US" dirty="0"/>
              <a:t>Average Underfit Stumps w/ Random Forest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E547C2B0-C991-40C8-91D2-4221F09BAD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43" y="1918071"/>
            <a:ext cx="6810375" cy="3914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459787C9-B169-4F8C-B162-A6A3770A7203}"/>
              </a:ext>
            </a:extLst>
          </p:cNvPr>
          <p:cNvCxnSpPr/>
          <p:nvPr/>
        </p:nvCxnSpPr>
        <p:spPr>
          <a:xfrm>
            <a:off x="5134062" y="2063692"/>
            <a:ext cx="0" cy="3397541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F15DD20-8B6A-444A-B53E-81017F4AB498}"/>
              </a:ext>
            </a:extLst>
          </p:cNvPr>
          <p:cNvCxnSpPr/>
          <p:nvPr/>
        </p:nvCxnSpPr>
        <p:spPr>
          <a:xfrm>
            <a:off x="6830036" y="2063692"/>
            <a:ext cx="0" cy="3397541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8611F58-EEFC-4001-80CB-4781B0CCC696}"/>
              </a:ext>
            </a:extLst>
          </p:cNvPr>
          <p:cNvCxnSpPr>
            <a:cxnSpLocks/>
          </p:cNvCxnSpPr>
          <p:nvPr/>
        </p:nvCxnSpPr>
        <p:spPr>
          <a:xfrm flipH="1">
            <a:off x="3112315" y="4429387"/>
            <a:ext cx="5872295" cy="1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0CC8E9D-E3FC-4738-B4D6-027FDBA567FD}"/>
              </a:ext>
            </a:extLst>
          </p:cNvPr>
          <p:cNvCxnSpPr>
            <a:cxnSpLocks/>
          </p:cNvCxnSpPr>
          <p:nvPr/>
        </p:nvCxnSpPr>
        <p:spPr>
          <a:xfrm flipH="1">
            <a:off x="3031222" y="3483137"/>
            <a:ext cx="5953388" cy="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998548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0807DE4-638C-4101-AA24-D191D549B416}"/>
              </a:ext>
            </a:extLst>
          </p:cNvPr>
          <p:cNvSpPr/>
          <p:nvPr/>
        </p:nvSpPr>
        <p:spPr>
          <a:xfrm>
            <a:off x="3113314" y="618332"/>
            <a:ext cx="1828800" cy="1828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01A3DBD-92C7-43BD-B82E-52BA0A15FA9D}"/>
              </a:ext>
            </a:extLst>
          </p:cNvPr>
          <p:cNvSpPr/>
          <p:nvPr/>
        </p:nvSpPr>
        <p:spPr>
          <a:xfrm>
            <a:off x="5018314" y="618332"/>
            <a:ext cx="1828800" cy="1828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A9829A1-765F-4922-8380-14305B748A14}"/>
              </a:ext>
            </a:extLst>
          </p:cNvPr>
          <p:cNvSpPr/>
          <p:nvPr/>
        </p:nvSpPr>
        <p:spPr>
          <a:xfrm>
            <a:off x="6923314" y="618331"/>
            <a:ext cx="1828800" cy="1828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F4EBF0E-4414-4FF1-A98F-24457028608C}"/>
              </a:ext>
            </a:extLst>
          </p:cNvPr>
          <p:cNvSpPr/>
          <p:nvPr/>
        </p:nvSpPr>
        <p:spPr>
          <a:xfrm>
            <a:off x="3113314" y="2514600"/>
            <a:ext cx="1828800" cy="1828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F533D58-AE72-4A6C-B363-EDDA3C9594A2}"/>
              </a:ext>
            </a:extLst>
          </p:cNvPr>
          <p:cNvSpPr/>
          <p:nvPr/>
        </p:nvSpPr>
        <p:spPr>
          <a:xfrm>
            <a:off x="5018314" y="2514600"/>
            <a:ext cx="1828800" cy="182880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19A15D0-30F5-43B0-9058-897E10CD5305}"/>
              </a:ext>
            </a:extLst>
          </p:cNvPr>
          <p:cNvSpPr/>
          <p:nvPr/>
        </p:nvSpPr>
        <p:spPr>
          <a:xfrm>
            <a:off x="6923314" y="2514600"/>
            <a:ext cx="1828800" cy="1828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03B240F-51A4-4E0D-B3A0-2FD0857A26B1}"/>
              </a:ext>
            </a:extLst>
          </p:cNvPr>
          <p:cNvSpPr/>
          <p:nvPr/>
        </p:nvSpPr>
        <p:spPr>
          <a:xfrm>
            <a:off x="3113314" y="4405530"/>
            <a:ext cx="1828800" cy="1828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4C9F250-4BBD-4D59-9880-79121F29B27D}"/>
              </a:ext>
            </a:extLst>
          </p:cNvPr>
          <p:cNvSpPr/>
          <p:nvPr/>
        </p:nvSpPr>
        <p:spPr>
          <a:xfrm>
            <a:off x="5018314" y="4405530"/>
            <a:ext cx="1828800" cy="1828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1B56D23-BE70-47B1-B692-6800A44F364A}"/>
              </a:ext>
            </a:extLst>
          </p:cNvPr>
          <p:cNvSpPr/>
          <p:nvPr/>
        </p:nvSpPr>
        <p:spPr>
          <a:xfrm>
            <a:off x="6923314" y="4405530"/>
            <a:ext cx="1828800" cy="1828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7ECEB2C-2635-4986-9468-9EF56D7AFFCF}"/>
              </a:ext>
            </a:extLst>
          </p:cNvPr>
          <p:cNvSpPr txBox="1"/>
          <p:nvPr/>
        </p:nvSpPr>
        <p:spPr>
          <a:xfrm flipH="1">
            <a:off x="2411414" y="2324596"/>
            <a:ext cx="701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7.5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244E8F3-E347-4B27-A6B1-89923E5C3A60}"/>
              </a:ext>
            </a:extLst>
          </p:cNvPr>
          <p:cNvSpPr txBox="1"/>
          <p:nvPr/>
        </p:nvSpPr>
        <p:spPr>
          <a:xfrm flipH="1">
            <a:off x="2411414" y="4164073"/>
            <a:ext cx="701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2.5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D9AD3BC-E6A7-4524-9A10-6D1F52656274}"/>
              </a:ext>
            </a:extLst>
          </p:cNvPr>
          <p:cNvSpPr txBox="1"/>
          <p:nvPr/>
        </p:nvSpPr>
        <p:spPr>
          <a:xfrm flipH="1">
            <a:off x="4753340" y="6234330"/>
            <a:ext cx="701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2.5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3520743-8D17-4411-85EA-5645867ED360}"/>
              </a:ext>
            </a:extLst>
          </p:cNvPr>
          <p:cNvSpPr txBox="1"/>
          <p:nvPr/>
        </p:nvSpPr>
        <p:spPr>
          <a:xfrm flipH="1">
            <a:off x="6626481" y="6228038"/>
            <a:ext cx="701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7.5</a:t>
            </a:r>
          </a:p>
        </p:txBody>
      </p:sp>
    </p:spTree>
    <p:extLst>
      <p:ext uri="{BB962C8B-B14F-4D97-AF65-F5344CB8AC3E}">
        <p14:creationId xmlns:p14="http://schemas.microsoft.com/office/powerpoint/2010/main" val="135471531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1CE3D845-F5D5-4758-AD96-328B40960504}"/>
              </a:ext>
            </a:extLst>
          </p:cNvPr>
          <p:cNvGrpSpPr/>
          <p:nvPr/>
        </p:nvGrpSpPr>
        <p:grpSpPr>
          <a:xfrm>
            <a:off x="185804" y="618331"/>
            <a:ext cx="6340700" cy="5985331"/>
            <a:chOff x="2411414" y="618331"/>
            <a:chExt cx="6340700" cy="5985331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E0807DE4-638C-4101-AA24-D191D549B416}"/>
                </a:ext>
              </a:extLst>
            </p:cNvPr>
            <p:cNvSpPr/>
            <p:nvPr/>
          </p:nvSpPr>
          <p:spPr>
            <a:xfrm>
              <a:off x="3113314" y="618332"/>
              <a:ext cx="1828800" cy="182880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A01A3DBD-92C7-43BD-B82E-52BA0A15FA9D}"/>
                </a:ext>
              </a:extLst>
            </p:cNvPr>
            <p:cNvSpPr/>
            <p:nvPr/>
          </p:nvSpPr>
          <p:spPr>
            <a:xfrm>
              <a:off x="5018314" y="618332"/>
              <a:ext cx="1828800" cy="182880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6A9829A1-765F-4922-8380-14305B748A14}"/>
                </a:ext>
              </a:extLst>
            </p:cNvPr>
            <p:cNvSpPr/>
            <p:nvPr/>
          </p:nvSpPr>
          <p:spPr>
            <a:xfrm>
              <a:off x="6923314" y="618331"/>
              <a:ext cx="1828800" cy="182880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CF4EBF0E-4414-4FF1-A98F-24457028608C}"/>
                </a:ext>
              </a:extLst>
            </p:cNvPr>
            <p:cNvSpPr/>
            <p:nvPr/>
          </p:nvSpPr>
          <p:spPr>
            <a:xfrm>
              <a:off x="3113314" y="2514600"/>
              <a:ext cx="1828800" cy="182880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CF533D58-AE72-4A6C-B363-EDDA3C9594A2}"/>
                </a:ext>
              </a:extLst>
            </p:cNvPr>
            <p:cNvSpPr/>
            <p:nvPr/>
          </p:nvSpPr>
          <p:spPr>
            <a:xfrm>
              <a:off x="5018314" y="2514600"/>
              <a:ext cx="1828800" cy="182880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C19A15D0-30F5-43B0-9058-897E10CD5305}"/>
                </a:ext>
              </a:extLst>
            </p:cNvPr>
            <p:cNvSpPr/>
            <p:nvPr/>
          </p:nvSpPr>
          <p:spPr>
            <a:xfrm>
              <a:off x="6923314" y="2514600"/>
              <a:ext cx="1828800" cy="182880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E03B240F-51A4-4E0D-B3A0-2FD0857A26B1}"/>
                </a:ext>
              </a:extLst>
            </p:cNvPr>
            <p:cNvSpPr/>
            <p:nvPr/>
          </p:nvSpPr>
          <p:spPr>
            <a:xfrm>
              <a:off x="3113314" y="4405530"/>
              <a:ext cx="1828800" cy="1828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B4C9F250-4BBD-4D59-9880-79121F29B27D}"/>
                </a:ext>
              </a:extLst>
            </p:cNvPr>
            <p:cNvSpPr/>
            <p:nvPr/>
          </p:nvSpPr>
          <p:spPr>
            <a:xfrm>
              <a:off x="5018314" y="4405530"/>
              <a:ext cx="1828800" cy="1828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81B56D23-BE70-47B1-B692-6800A44F364A}"/>
                </a:ext>
              </a:extLst>
            </p:cNvPr>
            <p:cNvSpPr/>
            <p:nvPr/>
          </p:nvSpPr>
          <p:spPr>
            <a:xfrm>
              <a:off x="6923314" y="4405530"/>
              <a:ext cx="1828800" cy="1828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CD1DF45B-42CB-4EFA-9A1E-D45CDE2D56D1}"/>
                </a:ext>
              </a:extLst>
            </p:cNvPr>
            <p:cNvSpPr txBox="1"/>
            <p:nvPr/>
          </p:nvSpPr>
          <p:spPr>
            <a:xfrm flipH="1">
              <a:off x="2411414" y="2324596"/>
              <a:ext cx="7019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7.5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D469DAA9-B2EE-4FD8-9236-2461C6C37E58}"/>
                </a:ext>
              </a:extLst>
            </p:cNvPr>
            <p:cNvSpPr txBox="1"/>
            <p:nvPr/>
          </p:nvSpPr>
          <p:spPr>
            <a:xfrm flipH="1">
              <a:off x="2411414" y="4164073"/>
              <a:ext cx="7019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2.5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F20E044C-0D87-4894-BB2D-CBCB6F3430C0}"/>
                </a:ext>
              </a:extLst>
            </p:cNvPr>
            <p:cNvSpPr txBox="1"/>
            <p:nvPr/>
          </p:nvSpPr>
          <p:spPr>
            <a:xfrm flipH="1">
              <a:off x="4753340" y="6234330"/>
              <a:ext cx="7019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2.5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F9AA1F49-6FDC-4484-AFB0-8ABB48F8C9BA}"/>
                </a:ext>
              </a:extLst>
            </p:cNvPr>
            <p:cNvSpPr txBox="1"/>
            <p:nvPr/>
          </p:nvSpPr>
          <p:spPr>
            <a:xfrm flipH="1">
              <a:off x="6626481" y="6228038"/>
              <a:ext cx="7019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7.5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Oval 17">
                <a:extLst>
                  <a:ext uri="{FF2B5EF4-FFF2-40B4-BE49-F238E27FC236}">
                    <a16:creationId xmlns:a16="http://schemas.microsoft.com/office/drawing/2014/main" id="{780C4D35-8A7F-49B3-A761-37199BA69392}"/>
                  </a:ext>
                </a:extLst>
              </p:cNvPr>
              <p:cNvSpPr/>
              <p:nvPr/>
            </p:nvSpPr>
            <p:spPr>
              <a:xfrm>
                <a:off x="8707115" y="2058210"/>
                <a:ext cx="1703379" cy="1213945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white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Pr>
                        <m:e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white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𝑋</m:t>
                          </m:r>
                        </m:e>
                        <m:sub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white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2</m:t>
                          </m:r>
                        </m:sub>
                      </m:sSub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&gt;2.5</m:t>
                      </m:r>
                    </m:oMath>
                  </m:oMathPara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8" name="Oval 17">
                <a:extLst>
                  <a:ext uri="{FF2B5EF4-FFF2-40B4-BE49-F238E27FC236}">
                    <a16:creationId xmlns:a16="http://schemas.microsoft.com/office/drawing/2014/main" id="{780C4D35-8A7F-49B3-A761-37199BA6939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07115" y="2058210"/>
                <a:ext cx="1703379" cy="1213945"/>
              </a:xfrm>
              <a:prstGeom prst="ellipse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Oval 18">
                <a:extLst>
                  <a:ext uri="{FF2B5EF4-FFF2-40B4-BE49-F238E27FC236}">
                    <a16:creationId xmlns:a16="http://schemas.microsoft.com/office/drawing/2014/main" id="{35BA2CC1-FF17-4493-9C5A-CF2AAED3D04D}"/>
                  </a:ext>
                </a:extLst>
              </p:cNvPr>
              <p:cNvSpPr/>
              <p:nvPr/>
            </p:nvSpPr>
            <p:spPr>
              <a:xfrm>
                <a:off x="7062874" y="4128228"/>
                <a:ext cx="1376208" cy="1213945"/>
              </a:xfrm>
              <a:prstGeom prst="ellipse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accPr>
                        <m:e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𝑌</m:t>
                          </m:r>
                        </m:e>
                      </m:acc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=.16</m:t>
                      </m:r>
                    </m:oMath>
                  </m:oMathPara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9" name="Oval 18">
                <a:extLst>
                  <a:ext uri="{FF2B5EF4-FFF2-40B4-BE49-F238E27FC236}">
                    <a16:creationId xmlns:a16="http://schemas.microsoft.com/office/drawing/2014/main" id="{35BA2CC1-FF17-4493-9C5A-CF2AAED3D04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62874" y="4128228"/>
                <a:ext cx="1376208" cy="1213945"/>
              </a:xfrm>
              <a:prstGeom prst="ellipse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Oval 19">
                <a:extLst>
                  <a:ext uri="{FF2B5EF4-FFF2-40B4-BE49-F238E27FC236}">
                    <a16:creationId xmlns:a16="http://schemas.microsoft.com/office/drawing/2014/main" id="{FA663A71-DF03-4C0D-AB09-C02C380DDAEF}"/>
                  </a:ext>
                </a:extLst>
              </p:cNvPr>
              <p:cNvSpPr/>
              <p:nvPr/>
            </p:nvSpPr>
            <p:spPr>
              <a:xfrm>
                <a:off x="10687331" y="4128227"/>
                <a:ext cx="1245476" cy="1213945"/>
              </a:xfrm>
              <a:prstGeom prst="ellipse">
                <a:avLst/>
              </a:prstGeom>
              <a:solidFill>
                <a:schemeClr val="accent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white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accPr>
                        <m:e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white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𝑌</m:t>
                          </m:r>
                        </m:e>
                      </m:acc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=0</m:t>
                      </m:r>
                    </m:oMath>
                  </m:oMathPara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0" name="Oval 19">
                <a:extLst>
                  <a:ext uri="{FF2B5EF4-FFF2-40B4-BE49-F238E27FC236}">
                    <a16:creationId xmlns:a16="http://schemas.microsoft.com/office/drawing/2014/main" id="{FA663A71-DF03-4C0D-AB09-C02C380DDAE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87331" y="4128227"/>
                <a:ext cx="1245476" cy="1213945"/>
              </a:xfrm>
              <a:prstGeom prst="ellipse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CEAC3178-4657-4C3D-ACF5-9BC0AFEED4A8}"/>
              </a:ext>
            </a:extLst>
          </p:cNvPr>
          <p:cNvCxnSpPr>
            <a:cxnSpLocks/>
            <a:stCxn id="18" idx="5"/>
            <a:endCxn id="20" idx="1"/>
          </p:cNvCxnSpPr>
          <p:nvPr/>
        </p:nvCxnSpPr>
        <p:spPr>
          <a:xfrm>
            <a:off x="10161040" y="3094377"/>
            <a:ext cx="708687" cy="1211628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01E95162-3964-4CDB-8658-03A9E6899E9C}"/>
              </a:ext>
            </a:extLst>
          </p:cNvPr>
          <p:cNvCxnSpPr>
            <a:cxnSpLocks/>
            <a:stCxn id="18" idx="3"/>
            <a:endCxn id="19" idx="7"/>
          </p:cNvCxnSpPr>
          <p:nvPr/>
        </p:nvCxnSpPr>
        <p:spPr>
          <a:xfrm flipH="1">
            <a:off x="8237541" y="3094377"/>
            <a:ext cx="719028" cy="1211629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725800C9-E71C-441F-B04C-D942A8037DE8}"/>
              </a:ext>
            </a:extLst>
          </p:cNvPr>
          <p:cNvSpPr txBox="1"/>
          <p:nvPr/>
        </p:nvSpPr>
        <p:spPr>
          <a:xfrm>
            <a:off x="10687331" y="3272155"/>
            <a:ext cx="7717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False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A2E8C2E-5E68-41E2-BE76-D757C5B78547}"/>
              </a:ext>
            </a:extLst>
          </p:cNvPr>
          <p:cNvSpPr txBox="1"/>
          <p:nvPr/>
        </p:nvSpPr>
        <p:spPr>
          <a:xfrm>
            <a:off x="7845623" y="3240813"/>
            <a:ext cx="7717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True</a:t>
            </a:r>
          </a:p>
        </p:txBody>
      </p:sp>
    </p:spTree>
    <p:extLst>
      <p:ext uri="{BB962C8B-B14F-4D97-AF65-F5344CB8AC3E}">
        <p14:creationId xmlns:p14="http://schemas.microsoft.com/office/powerpoint/2010/main" val="236301642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39A43D27-696E-4AE8-AB69-787765EF552C}"/>
              </a:ext>
            </a:extLst>
          </p:cNvPr>
          <p:cNvGrpSpPr/>
          <p:nvPr/>
        </p:nvGrpSpPr>
        <p:grpSpPr>
          <a:xfrm>
            <a:off x="228938" y="618331"/>
            <a:ext cx="6340700" cy="5985331"/>
            <a:chOff x="2411414" y="618331"/>
            <a:chExt cx="6340700" cy="5985331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E0807DE4-638C-4101-AA24-D191D549B416}"/>
                </a:ext>
              </a:extLst>
            </p:cNvPr>
            <p:cNvSpPr/>
            <p:nvPr/>
          </p:nvSpPr>
          <p:spPr>
            <a:xfrm>
              <a:off x="3113314" y="618332"/>
              <a:ext cx="1828800" cy="182880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A01A3DBD-92C7-43BD-B82E-52BA0A15FA9D}"/>
                </a:ext>
              </a:extLst>
            </p:cNvPr>
            <p:cNvSpPr/>
            <p:nvPr/>
          </p:nvSpPr>
          <p:spPr>
            <a:xfrm>
              <a:off x="5018314" y="618332"/>
              <a:ext cx="1828800" cy="182880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6A9829A1-765F-4922-8380-14305B748A14}"/>
                </a:ext>
              </a:extLst>
            </p:cNvPr>
            <p:cNvSpPr/>
            <p:nvPr/>
          </p:nvSpPr>
          <p:spPr>
            <a:xfrm>
              <a:off x="6923314" y="618331"/>
              <a:ext cx="1828800" cy="1828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CF4EBF0E-4414-4FF1-A98F-24457028608C}"/>
                </a:ext>
              </a:extLst>
            </p:cNvPr>
            <p:cNvSpPr/>
            <p:nvPr/>
          </p:nvSpPr>
          <p:spPr>
            <a:xfrm>
              <a:off x="3113314" y="2514600"/>
              <a:ext cx="1828800" cy="182880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CF533D58-AE72-4A6C-B363-EDDA3C9594A2}"/>
                </a:ext>
              </a:extLst>
            </p:cNvPr>
            <p:cNvSpPr/>
            <p:nvPr/>
          </p:nvSpPr>
          <p:spPr>
            <a:xfrm>
              <a:off x="5018314" y="2514600"/>
              <a:ext cx="1828800" cy="182880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C19A15D0-30F5-43B0-9058-897E10CD5305}"/>
                </a:ext>
              </a:extLst>
            </p:cNvPr>
            <p:cNvSpPr/>
            <p:nvPr/>
          </p:nvSpPr>
          <p:spPr>
            <a:xfrm>
              <a:off x="6923314" y="2514600"/>
              <a:ext cx="1828800" cy="1828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E03B240F-51A4-4E0D-B3A0-2FD0857A26B1}"/>
                </a:ext>
              </a:extLst>
            </p:cNvPr>
            <p:cNvSpPr/>
            <p:nvPr/>
          </p:nvSpPr>
          <p:spPr>
            <a:xfrm>
              <a:off x="3113314" y="4405530"/>
              <a:ext cx="1828800" cy="182880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B4C9F250-4BBD-4D59-9880-79121F29B27D}"/>
                </a:ext>
              </a:extLst>
            </p:cNvPr>
            <p:cNvSpPr/>
            <p:nvPr/>
          </p:nvSpPr>
          <p:spPr>
            <a:xfrm>
              <a:off x="5018314" y="4405530"/>
              <a:ext cx="1828800" cy="182880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81B56D23-BE70-47B1-B692-6800A44F364A}"/>
                </a:ext>
              </a:extLst>
            </p:cNvPr>
            <p:cNvSpPr/>
            <p:nvPr/>
          </p:nvSpPr>
          <p:spPr>
            <a:xfrm>
              <a:off x="6923314" y="4405530"/>
              <a:ext cx="1828800" cy="1828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EB4F85B7-AFD9-401A-BF58-AE0F1D9CDE20}"/>
                </a:ext>
              </a:extLst>
            </p:cNvPr>
            <p:cNvSpPr txBox="1"/>
            <p:nvPr/>
          </p:nvSpPr>
          <p:spPr>
            <a:xfrm flipH="1">
              <a:off x="2411414" y="2324596"/>
              <a:ext cx="7019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7.5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258F8705-69D4-4F72-8A88-6BF5E8C2C3E5}"/>
                </a:ext>
              </a:extLst>
            </p:cNvPr>
            <p:cNvSpPr txBox="1"/>
            <p:nvPr/>
          </p:nvSpPr>
          <p:spPr>
            <a:xfrm flipH="1">
              <a:off x="2411414" y="4164073"/>
              <a:ext cx="7019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2.5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259A18B5-7C98-4474-906C-A440A5CB1023}"/>
                </a:ext>
              </a:extLst>
            </p:cNvPr>
            <p:cNvSpPr txBox="1"/>
            <p:nvPr/>
          </p:nvSpPr>
          <p:spPr>
            <a:xfrm flipH="1">
              <a:off x="4753340" y="6234330"/>
              <a:ext cx="7019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2.5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4646936F-45D7-476B-BAD3-4D89ED0AAEA1}"/>
                </a:ext>
              </a:extLst>
            </p:cNvPr>
            <p:cNvSpPr txBox="1"/>
            <p:nvPr/>
          </p:nvSpPr>
          <p:spPr>
            <a:xfrm flipH="1">
              <a:off x="6626481" y="6228038"/>
              <a:ext cx="7019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7.5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Oval 24">
                <a:extLst>
                  <a:ext uri="{FF2B5EF4-FFF2-40B4-BE49-F238E27FC236}">
                    <a16:creationId xmlns:a16="http://schemas.microsoft.com/office/drawing/2014/main" id="{FAC7E21D-7609-4A07-9D2A-8435E6351640}"/>
                  </a:ext>
                </a:extLst>
              </p:cNvPr>
              <p:cNvSpPr/>
              <p:nvPr/>
            </p:nvSpPr>
            <p:spPr>
              <a:xfrm>
                <a:off x="8560465" y="2058210"/>
                <a:ext cx="1703379" cy="1213945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white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Pr>
                        <m:e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white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𝑋</m:t>
                          </m:r>
                        </m:e>
                        <m:sub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white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1</m:t>
                          </m:r>
                        </m:sub>
                      </m:sSub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&lt;7.5</m:t>
                      </m:r>
                    </m:oMath>
                  </m:oMathPara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5" name="Oval 24">
                <a:extLst>
                  <a:ext uri="{FF2B5EF4-FFF2-40B4-BE49-F238E27FC236}">
                    <a16:creationId xmlns:a16="http://schemas.microsoft.com/office/drawing/2014/main" id="{FAC7E21D-7609-4A07-9D2A-8435E635164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60465" y="2058210"/>
                <a:ext cx="1703379" cy="1213945"/>
              </a:xfrm>
              <a:prstGeom prst="ellipse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Oval 25">
                <a:extLst>
                  <a:ext uri="{FF2B5EF4-FFF2-40B4-BE49-F238E27FC236}">
                    <a16:creationId xmlns:a16="http://schemas.microsoft.com/office/drawing/2014/main" id="{E708021D-9984-4B3D-8251-7429A99C8342}"/>
                  </a:ext>
                </a:extLst>
              </p:cNvPr>
              <p:cNvSpPr/>
              <p:nvPr/>
            </p:nvSpPr>
            <p:spPr>
              <a:xfrm>
                <a:off x="6916224" y="4128228"/>
                <a:ext cx="1376208" cy="1213945"/>
              </a:xfrm>
              <a:prstGeom prst="ellipse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accPr>
                        <m:e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𝑌</m:t>
                          </m:r>
                        </m:e>
                      </m:acc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=.16</m:t>
                      </m:r>
                    </m:oMath>
                  </m:oMathPara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6" name="Oval 25">
                <a:extLst>
                  <a:ext uri="{FF2B5EF4-FFF2-40B4-BE49-F238E27FC236}">
                    <a16:creationId xmlns:a16="http://schemas.microsoft.com/office/drawing/2014/main" id="{E708021D-9984-4B3D-8251-7429A99C834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16224" y="4128228"/>
                <a:ext cx="1376208" cy="1213945"/>
              </a:xfrm>
              <a:prstGeom prst="ellipse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Oval 26">
                <a:extLst>
                  <a:ext uri="{FF2B5EF4-FFF2-40B4-BE49-F238E27FC236}">
                    <a16:creationId xmlns:a16="http://schemas.microsoft.com/office/drawing/2014/main" id="{78D3BAF1-A198-486B-BBDA-DAF1ADF97D30}"/>
                  </a:ext>
                </a:extLst>
              </p:cNvPr>
              <p:cNvSpPr/>
              <p:nvPr/>
            </p:nvSpPr>
            <p:spPr>
              <a:xfrm>
                <a:off x="10540681" y="4128227"/>
                <a:ext cx="1245476" cy="1213945"/>
              </a:xfrm>
              <a:prstGeom prst="ellipse">
                <a:avLst/>
              </a:prstGeom>
              <a:solidFill>
                <a:schemeClr val="accent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white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accPr>
                        <m:e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white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𝑌</m:t>
                          </m:r>
                        </m:e>
                      </m:acc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=0</m:t>
                      </m:r>
                    </m:oMath>
                  </m:oMathPara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7" name="Oval 26">
                <a:extLst>
                  <a:ext uri="{FF2B5EF4-FFF2-40B4-BE49-F238E27FC236}">
                    <a16:creationId xmlns:a16="http://schemas.microsoft.com/office/drawing/2014/main" id="{78D3BAF1-A198-486B-BBDA-DAF1ADF97D3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40681" y="4128227"/>
                <a:ext cx="1245476" cy="1213945"/>
              </a:xfrm>
              <a:prstGeom prst="ellipse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31DFCF53-A0AC-4227-9191-89F27E4F2D8C}"/>
              </a:ext>
            </a:extLst>
          </p:cNvPr>
          <p:cNvCxnSpPr>
            <a:cxnSpLocks/>
            <a:stCxn id="25" idx="5"/>
            <a:endCxn id="27" idx="1"/>
          </p:cNvCxnSpPr>
          <p:nvPr/>
        </p:nvCxnSpPr>
        <p:spPr>
          <a:xfrm>
            <a:off x="10014390" y="3094377"/>
            <a:ext cx="708687" cy="1211628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91E15855-2749-4686-995A-4D1FB1125073}"/>
              </a:ext>
            </a:extLst>
          </p:cNvPr>
          <p:cNvCxnSpPr>
            <a:cxnSpLocks/>
            <a:stCxn id="25" idx="3"/>
            <a:endCxn id="26" idx="7"/>
          </p:cNvCxnSpPr>
          <p:nvPr/>
        </p:nvCxnSpPr>
        <p:spPr>
          <a:xfrm flipH="1">
            <a:off x="8090891" y="3094377"/>
            <a:ext cx="719028" cy="1211629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8C79D1ED-8A9A-4683-9E00-E2583D749623}"/>
              </a:ext>
            </a:extLst>
          </p:cNvPr>
          <p:cNvSpPr txBox="1"/>
          <p:nvPr/>
        </p:nvSpPr>
        <p:spPr>
          <a:xfrm>
            <a:off x="10540681" y="3272155"/>
            <a:ext cx="7717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False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BE043210-0A17-4A11-A52B-8DC598C86000}"/>
              </a:ext>
            </a:extLst>
          </p:cNvPr>
          <p:cNvSpPr txBox="1"/>
          <p:nvPr/>
        </p:nvSpPr>
        <p:spPr>
          <a:xfrm>
            <a:off x="7698973" y="3240813"/>
            <a:ext cx="7717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True</a:t>
            </a:r>
          </a:p>
        </p:txBody>
      </p:sp>
    </p:spTree>
    <p:extLst>
      <p:ext uri="{BB962C8B-B14F-4D97-AF65-F5344CB8AC3E}">
        <p14:creationId xmlns:p14="http://schemas.microsoft.com/office/powerpoint/2010/main" val="359710996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0807DE4-638C-4101-AA24-D191D549B416}"/>
              </a:ext>
            </a:extLst>
          </p:cNvPr>
          <p:cNvSpPr/>
          <p:nvPr/>
        </p:nvSpPr>
        <p:spPr>
          <a:xfrm>
            <a:off x="956716" y="618332"/>
            <a:ext cx="1828800" cy="1828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01A3DBD-92C7-43BD-B82E-52BA0A15FA9D}"/>
              </a:ext>
            </a:extLst>
          </p:cNvPr>
          <p:cNvSpPr/>
          <p:nvPr/>
        </p:nvSpPr>
        <p:spPr>
          <a:xfrm>
            <a:off x="2861716" y="618332"/>
            <a:ext cx="1828800" cy="1828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A9829A1-765F-4922-8380-14305B748A14}"/>
              </a:ext>
            </a:extLst>
          </p:cNvPr>
          <p:cNvSpPr/>
          <p:nvPr/>
        </p:nvSpPr>
        <p:spPr>
          <a:xfrm>
            <a:off x="4766716" y="618331"/>
            <a:ext cx="1828800" cy="1828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F4EBF0E-4414-4FF1-A98F-24457028608C}"/>
              </a:ext>
            </a:extLst>
          </p:cNvPr>
          <p:cNvSpPr/>
          <p:nvPr/>
        </p:nvSpPr>
        <p:spPr>
          <a:xfrm>
            <a:off x="956716" y="2514600"/>
            <a:ext cx="1828800" cy="1828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F533D58-AE72-4A6C-B363-EDDA3C9594A2}"/>
              </a:ext>
            </a:extLst>
          </p:cNvPr>
          <p:cNvSpPr/>
          <p:nvPr/>
        </p:nvSpPr>
        <p:spPr>
          <a:xfrm>
            <a:off x="2861716" y="2514600"/>
            <a:ext cx="1828800" cy="1828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19A15D0-30F5-43B0-9058-897E10CD5305}"/>
              </a:ext>
            </a:extLst>
          </p:cNvPr>
          <p:cNvSpPr/>
          <p:nvPr/>
        </p:nvSpPr>
        <p:spPr>
          <a:xfrm>
            <a:off x="4766716" y="2514600"/>
            <a:ext cx="1828800" cy="1828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03B240F-51A4-4E0D-B3A0-2FD0857A26B1}"/>
              </a:ext>
            </a:extLst>
          </p:cNvPr>
          <p:cNvSpPr/>
          <p:nvPr/>
        </p:nvSpPr>
        <p:spPr>
          <a:xfrm>
            <a:off x="956716" y="4405530"/>
            <a:ext cx="1828800" cy="1828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4C9F250-4BBD-4D59-9880-79121F29B27D}"/>
              </a:ext>
            </a:extLst>
          </p:cNvPr>
          <p:cNvSpPr/>
          <p:nvPr/>
        </p:nvSpPr>
        <p:spPr>
          <a:xfrm>
            <a:off x="2861716" y="4405530"/>
            <a:ext cx="1828800" cy="1828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1B56D23-BE70-47B1-B692-6800A44F364A}"/>
              </a:ext>
            </a:extLst>
          </p:cNvPr>
          <p:cNvSpPr/>
          <p:nvPr/>
        </p:nvSpPr>
        <p:spPr>
          <a:xfrm>
            <a:off x="4766716" y="4405530"/>
            <a:ext cx="1828800" cy="1828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1AE8808-B04A-49B3-AB4D-304B1152D115}"/>
              </a:ext>
            </a:extLst>
          </p:cNvPr>
          <p:cNvSpPr txBox="1"/>
          <p:nvPr/>
        </p:nvSpPr>
        <p:spPr>
          <a:xfrm flipH="1">
            <a:off x="254816" y="2324596"/>
            <a:ext cx="701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7.5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48DA6E0-8370-414B-BCFE-D37F34D6732B}"/>
              </a:ext>
            </a:extLst>
          </p:cNvPr>
          <p:cNvSpPr txBox="1"/>
          <p:nvPr/>
        </p:nvSpPr>
        <p:spPr>
          <a:xfrm flipH="1">
            <a:off x="254816" y="4164073"/>
            <a:ext cx="701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2.5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CAF8BED-0C59-4CD3-8309-89839C542F98}"/>
              </a:ext>
            </a:extLst>
          </p:cNvPr>
          <p:cNvSpPr txBox="1"/>
          <p:nvPr/>
        </p:nvSpPr>
        <p:spPr>
          <a:xfrm flipH="1">
            <a:off x="2596742" y="6234330"/>
            <a:ext cx="701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2.5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9EE9EFC-27E8-47C4-96C7-D755A3844F98}"/>
              </a:ext>
            </a:extLst>
          </p:cNvPr>
          <p:cNvSpPr txBox="1"/>
          <p:nvPr/>
        </p:nvSpPr>
        <p:spPr>
          <a:xfrm flipH="1">
            <a:off x="4469883" y="6228038"/>
            <a:ext cx="701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7.5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Oval 17">
                <a:extLst>
                  <a:ext uri="{FF2B5EF4-FFF2-40B4-BE49-F238E27FC236}">
                    <a16:creationId xmlns:a16="http://schemas.microsoft.com/office/drawing/2014/main" id="{32E297E2-DA43-47F7-91F1-2D899B6CC7BA}"/>
                  </a:ext>
                </a:extLst>
              </p:cNvPr>
              <p:cNvSpPr/>
              <p:nvPr/>
            </p:nvSpPr>
            <p:spPr>
              <a:xfrm>
                <a:off x="8638109" y="1717623"/>
                <a:ext cx="1703379" cy="1213945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white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Pr>
                        <m:e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white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𝑋</m:t>
                          </m:r>
                        </m:e>
                        <m:sub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white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2</m:t>
                          </m:r>
                        </m:sub>
                      </m:sSub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&lt;7.5</m:t>
                      </m:r>
                    </m:oMath>
                  </m:oMathPara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8" name="Oval 17">
                <a:extLst>
                  <a:ext uri="{FF2B5EF4-FFF2-40B4-BE49-F238E27FC236}">
                    <a16:creationId xmlns:a16="http://schemas.microsoft.com/office/drawing/2014/main" id="{32E297E2-DA43-47F7-91F1-2D899B6CC7B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38109" y="1717623"/>
                <a:ext cx="1703379" cy="1213945"/>
              </a:xfrm>
              <a:prstGeom prst="ellipse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Oval 18">
                <a:extLst>
                  <a:ext uri="{FF2B5EF4-FFF2-40B4-BE49-F238E27FC236}">
                    <a16:creationId xmlns:a16="http://schemas.microsoft.com/office/drawing/2014/main" id="{8ED4D937-53EB-4250-ADEA-AFD3BFFEA6AC}"/>
                  </a:ext>
                </a:extLst>
              </p:cNvPr>
              <p:cNvSpPr/>
              <p:nvPr/>
            </p:nvSpPr>
            <p:spPr>
              <a:xfrm>
                <a:off x="6993868" y="3787641"/>
                <a:ext cx="1376208" cy="1213945"/>
              </a:xfrm>
              <a:prstGeom prst="ellipse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accPr>
                        <m:e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𝑌</m:t>
                          </m:r>
                        </m:e>
                      </m:acc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=.16</m:t>
                      </m:r>
                    </m:oMath>
                  </m:oMathPara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9" name="Oval 18">
                <a:extLst>
                  <a:ext uri="{FF2B5EF4-FFF2-40B4-BE49-F238E27FC236}">
                    <a16:creationId xmlns:a16="http://schemas.microsoft.com/office/drawing/2014/main" id="{8ED4D937-53EB-4250-ADEA-AFD3BFFEA6A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93868" y="3787641"/>
                <a:ext cx="1376208" cy="1213945"/>
              </a:xfrm>
              <a:prstGeom prst="ellipse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Oval 19">
                <a:extLst>
                  <a:ext uri="{FF2B5EF4-FFF2-40B4-BE49-F238E27FC236}">
                    <a16:creationId xmlns:a16="http://schemas.microsoft.com/office/drawing/2014/main" id="{7DB78EC8-EBA9-4A7E-8DB5-D5529F6159D4}"/>
                  </a:ext>
                </a:extLst>
              </p:cNvPr>
              <p:cNvSpPr/>
              <p:nvPr/>
            </p:nvSpPr>
            <p:spPr>
              <a:xfrm>
                <a:off x="10618325" y="3787640"/>
                <a:ext cx="1245476" cy="1213945"/>
              </a:xfrm>
              <a:prstGeom prst="ellipse">
                <a:avLst/>
              </a:prstGeom>
              <a:solidFill>
                <a:schemeClr val="accent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white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accPr>
                        <m:e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white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𝑌</m:t>
                          </m:r>
                        </m:e>
                      </m:acc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=0</m:t>
                      </m:r>
                    </m:oMath>
                  </m:oMathPara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0" name="Oval 19">
                <a:extLst>
                  <a:ext uri="{FF2B5EF4-FFF2-40B4-BE49-F238E27FC236}">
                    <a16:creationId xmlns:a16="http://schemas.microsoft.com/office/drawing/2014/main" id="{7DB78EC8-EBA9-4A7E-8DB5-D5529F6159D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18325" y="3787640"/>
                <a:ext cx="1245476" cy="1213945"/>
              </a:xfrm>
              <a:prstGeom prst="ellipse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C1E70F13-58BC-4268-8BE7-5C78C5E4842F}"/>
              </a:ext>
            </a:extLst>
          </p:cNvPr>
          <p:cNvCxnSpPr>
            <a:cxnSpLocks/>
            <a:stCxn id="18" idx="5"/>
            <a:endCxn id="20" idx="1"/>
          </p:cNvCxnSpPr>
          <p:nvPr/>
        </p:nvCxnSpPr>
        <p:spPr>
          <a:xfrm>
            <a:off x="10092034" y="2753790"/>
            <a:ext cx="708687" cy="1211628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F4FCF952-9B46-4952-8EF3-BA3CFC26FAC7}"/>
              </a:ext>
            </a:extLst>
          </p:cNvPr>
          <p:cNvCxnSpPr>
            <a:cxnSpLocks/>
            <a:stCxn id="18" idx="3"/>
            <a:endCxn id="19" idx="7"/>
          </p:cNvCxnSpPr>
          <p:nvPr/>
        </p:nvCxnSpPr>
        <p:spPr>
          <a:xfrm flipH="1">
            <a:off x="8168535" y="2753790"/>
            <a:ext cx="719028" cy="1211629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A2BCA6EE-BC11-4E30-9A45-15811A95BE91}"/>
              </a:ext>
            </a:extLst>
          </p:cNvPr>
          <p:cNvSpPr txBox="1"/>
          <p:nvPr/>
        </p:nvSpPr>
        <p:spPr>
          <a:xfrm>
            <a:off x="10618325" y="2931568"/>
            <a:ext cx="7717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False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D4CC9D02-DBD8-410C-AD27-BA2A21385E8E}"/>
              </a:ext>
            </a:extLst>
          </p:cNvPr>
          <p:cNvSpPr txBox="1"/>
          <p:nvPr/>
        </p:nvSpPr>
        <p:spPr>
          <a:xfrm>
            <a:off x="7776617" y="2900226"/>
            <a:ext cx="7717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True</a:t>
            </a:r>
          </a:p>
        </p:txBody>
      </p:sp>
    </p:spTree>
    <p:extLst>
      <p:ext uri="{BB962C8B-B14F-4D97-AF65-F5344CB8AC3E}">
        <p14:creationId xmlns:p14="http://schemas.microsoft.com/office/powerpoint/2010/main" val="116106982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0807DE4-638C-4101-AA24-D191D549B416}"/>
              </a:ext>
            </a:extLst>
          </p:cNvPr>
          <p:cNvSpPr/>
          <p:nvPr/>
        </p:nvSpPr>
        <p:spPr>
          <a:xfrm>
            <a:off x="853200" y="618332"/>
            <a:ext cx="1828800" cy="1828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01A3DBD-92C7-43BD-B82E-52BA0A15FA9D}"/>
              </a:ext>
            </a:extLst>
          </p:cNvPr>
          <p:cNvSpPr/>
          <p:nvPr/>
        </p:nvSpPr>
        <p:spPr>
          <a:xfrm>
            <a:off x="2758200" y="618332"/>
            <a:ext cx="1828800" cy="1828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A9829A1-765F-4922-8380-14305B748A14}"/>
              </a:ext>
            </a:extLst>
          </p:cNvPr>
          <p:cNvSpPr/>
          <p:nvPr/>
        </p:nvSpPr>
        <p:spPr>
          <a:xfrm>
            <a:off x="4663200" y="618331"/>
            <a:ext cx="1828800" cy="1828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F4EBF0E-4414-4FF1-A98F-24457028608C}"/>
              </a:ext>
            </a:extLst>
          </p:cNvPr>
          <p:cNvSpPr/>
          <p:nvPr/>
        </p:nvSpPr>
        <p:spPr>
          <a:xfrm>
            <a:off x="853200" y="2514600"/>
            <a:ext cx="1828800" cy="1828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F533D58-AE72-4A6C-B363-EDDA3C9594A2}"/>
              </a:ext>
            </a:extLst>
          </p:cNvPr>
          <p:cNvSpPr/>
          <p:nvPr/>
        </p:nvSpPr>
        <p:spPr>
          <a:xfrm>
            <a:off x="2758200" y="2514600"/>
            <a:ext cx="1828800" cy="1828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19A15D0-30F5-43B0-9058-897E10CD5305}"/>
              </a:ext>
            </a:extLst>
          </p:cNvPr>
          <p:cNvSpPr/>
          <p:nvPr/>
        </p:nvSpPr>
        <p:spPr>
          <a:xfrm>
            <a:off x="4663200" y="2514600"/>
            <a:ext cx="1828800" cy="1828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03B240F-51A4-4E0D-B3A0-2FD0857A26B1}"/>
              </a:ext>
            </a:extLst>
          </p:cNvPr>
          <p:cNvSpPr/>
          <p:nvPr/>
        </p:nvSpPr>
        <p:spPr>
          <a:xfrm>
            <a:off x="853200" y="4405530"/>
            <a:ext cx="1828800" cy="1828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4C9F250-4BBD-4D59-9880-79121F29B27D}"/>
              </a:ext>
            </a:extLst>
          </p:cNvPr>
          <p:cNvSpPr/>
          <p:nvPr/>
        </p:nvSpPr>
        <p:spPr>
          <a:xfrm>
            <a:off x="2758200" y="4405530"/>
            <a:ext cx="1828800" cy="1828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1B56D23-BE70-47B1-B692-6800A44F364A}"/>
              </a:ext>
            </a:extLst>
          </p:cNvPr>
          <p:cNvSpPr/>
          <p:nvPr/>
        </p:nvSpPr>
        <p:spPr>
          <a:xfrm>
            <a:off x="4663200" y="4405530"/>
            <a:ext cx="1828800" cy="1828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7B80DC0-F505-4B51-B63D-6543AE738629}"/>
              </a:ext>
            </a:extLst>
          </p:cNvPr>
          <p:cNvSpPr txBox="1"/>
          <p:nvPr/>
        </p:nvSpPr>
        <p:spPr>
          <a:xfrm flipH="1">
            <a:off x="151300" y="2324596"/>
            <a:ext cx="701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7.5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90D833D-2361-43BC-96CF-D26EB31A5073}"/>
              </a:ext>
            </a:extLst>
          </p:cNvPr>
          <p:cNvSpPr txBox="1"/>
          <p:nvPr/>
        </p:nvSpPr>
        <p:spPr>
          <a:xfrm flipH="1">
            <a:off x="151300" y="4164073"/>
            <a:ext cx="701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2.5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88BF22C-939C-4DCF-BB31-6E37D6C13EF7}"/>
              </a:ext>
            </a:extLst>
          </p:cNvPr>
          <p:cNvSpPr txBox="1"/>
          <p:nvPr/>
        </p:nvSpPr>
        <p:spPr>
          <a:xfrm flipH="1">
            <a:off x="2493226" y="6234330"/>
            <a:ext cx="701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2.5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80619BE-17C0-48E0-8C14-10F6E51FE6BB}"/>
              </a:ext>
            </a:extLst>
          </p:cNvPr>
          <p:cNvSpPr txBox="1"/>
          <p:nvPr/>
        </p:nvSpPr>
        <p:spPr>
          <a:xfrm flipH="1">
            <a:off x="4366367" y="6228038"/>
            <a:ext cx="701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7.5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Oval 17">
                <a:extLst>
                  <a:ext uri="{FF2B5EF4-FFF2-40B4-BE49-F238E27FC236}">
                    <a16:creationId xmlns:a16="http://schemas.microsoft.com/office/drawing/2014/main" id="{1814666A-EFEF-4AF6-9DD4-C5ACFAA5F31A}"/>
                  </a:ext>
                </a:extLst>
              </p:cNvPr>
              <p:cNvSpPr/>
              <p:nvPr/>
            </p:nvSpPr>
            <p:spPr>
              <a:xfrm>
                <a:off x="8750248" y="1428484"/>
                <a:ext cx="1703379" cy="1213945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white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Pr>
                        <m:e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white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𝑋</m:t>
                          </m:r>
                        </m:e>
                        <m:sub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white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1</m:t>
                          </m:r>
                        </m:sub>
                      </m:sSub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&gt;2.5</m:t>
                      </m:r>
                    </m:oMath>
                  </m:oMathPara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8" name="Oval 17">
                <a:extLst>
                  <a:ext uri="{FF2B5EF4-FFF2-40B4-BE49-F238E27FC236}">
                    <a16:creationId xmlns:a16="http://schemas.microsoft.com/office/drawing/2014/main" id="{1814666A-EFEF-4AF6-9DD4-C5ACFAA5F31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50248" y="1428484"/>
                <a:ext cx="1703379" cy="1213945"/>
              </a:xfrm>
              <a:prstGeom prst="ellipse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Oval 18">
                <a:extLst>
                  <a:ext uri="{FF2B5EF4-FFF2-40B4-BE49-F238E27FC236}">
                    <a16:creationId xmlns:a16="http://schemas.microsoft.com/office/drawing/2014/main" id="{D672AE34-E908-4CBA-8FFB-4DDC6C64ADD1}"/>
                  </a:ext>
                </a:extLst>
              </p:cNvPr>
              <p:cNvSpPr/>
              <p:nvPr/>
            </p:nvSpPr>
            <p:spPr>
              <a:xfrm>
                <a:off x="7106007" y="3498502"/>
                <a:ext cx="1376208" cy="1213945"/>
              </a:xfrm>
              <a:prstGeom prst="ellipse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accPr>
                        <m:e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𝑌</m:t>
                          </m:r>
                        </m:e>
                      </m:acc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=.16</m:t>
                      </m:r>
                    </m:oMath>
                  </m:oMathPara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9" name="Oval 18">
                <a:extLst>
                  <a:ext uri="{FF2B5EF4-FFF2-40B4-BE49-F238E27FC236}">
                    <a16:creationId xmlns:a16="http://schemas.microsoft.com/office/drawing/2014/main" id="{D672AE34-E908-4CBA-8FFB-4DDC6C64ADD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06007" y="3498502"/>
                <a:ext cx="1376208" cy="1213945"/>
              </a:xfrm>
              <a:prstGeom prst="ellipse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Oval 19">
                <a:extLst>
                  <a:ext uri="{FF2B5EF4-FFF2-40B4-BE49-F238E27FC236}">
                    <a16:creationId xmlns:a16="http://schemas.microsoft.com/office/drawing/2014/main" id="{9F6281DD-42E1-4918-AE12-AB6A4DE6E7A8}"/>
                  </a:ext>
                </a:extLst>
              </p:cNvPr>
              <p:cNvSpPr/>
              <p:nvPr/>
            </p:nvSpPr>
            <p:spPr>
              <a:xfrm>
                <a:off x="10730464" y="3498501"/>
                <a:ext cx="1245476" cy="1213945"/>
              </a:xfrm>
              <a:prstGeom prst="ellipse">
                <a:avLst/>
              </a:prstGeom>
              <a:solidFill>
                <a:schemeClr val="accent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white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accPr>
                        <m:e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white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𝑌</m:t>
                          </m:r>
                        </m:e>
                      </m:acc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=0</m:t>
                      </m:r>
                    </m:oMath>
                  </m:oMathPara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0" name="Oval 19">
                <a:extLst>
                  <a:ext uri="{FF2B5EF4-FFF2-40B4-BE49-F238E27FC236}">
                    <a16:creationId xmlns:a16="http://schemas.microsoft.com/office/drawing/2014/main" id="{9F6281DD-42E1-4918-AE12-AB6A4DE6E7A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30464" y="3498501"/>
                <a:ext cx="1245476" cy="1213945"/>
              </a:xfrm>
              <a:prstGeom prst="ellipse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7EB7F5C9-47CB-4163-A766-E8EF81759C54}"/>
              </a:ext>
            </a:extLst>
          </p:cNvPr>
          <p:cNvCxnSpPr>
            <a:cxnSpLocks/>
            <a:stCxn id="18" idx="5"/>
            <a:endCxn id="20" idx="1"/>
          </p:cNvCxnSpPr>
          <p:nvPr/>
        </p:nvCxnSpPr>
        <p:spPr>
          <a:xfrm>
            <a:off x="10204173" y="2464651"/>
            <a:ext cx="708687" cy="1211628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75D04FB4-96B5-4EFB-A316-48D41859418B}"/>
              </a:ext>
            </a:extLst>
          </p:cNvPr>
          <p:cNvCxnSpPr>
            <a:cxnSpLocks/>
            <a:stCxn id="18" idx="3"/>
            <a:endCxn id="19" idx="7"/>
          </p:cNvCxnSpPr>
          <p:nvPr/>
        </p:nvCxnSpPr>
        <p:spPr>
          <a:xfrm flipH="1">
            <a:off x="8280674" y="2464651"/>
            <a:ext cx="719028" cy="1211629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FF715076-3337-49DF-B7B4-E6A68DA75CE4}"/>
              </a:ext>
            </a:extLst>
          </p:cNvPr>
          <p:cNvSpPr txBox="1"/>
          <p:nvPr/>
        </p:nvSpPr>
        <p:spPr>
          <a:xfrm>
            <a:off x="10730464" y="2642429"/>
            <a:ext cx="7717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False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1D911C5-AFF2-4A0C-AA73-2B598E62F31C}"/>
              </a:ext>
            </a:extLst>
          </p:cNvPr>
          <p:cNvSpPr txBox="1"/>
          <p:nvPr/>
        </p:nvSpPr>
        <p:spPr>
          <a:xfrm>
            <a:off x="7888756" y="2611087"/>
            <a:ext cx="7717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True</a:t>
            </a:r>
          </a:p>
        </p:txBody>
      </p:sp>
    </p:spTree>
    <p:extLst>
      <p:ext uri="{BB962C8B-B14F-4D97-AF65-F5344CB8AC3E}">
        <p14:creationId xmlns:p14="http://schemas.microsoft.com/office/powerpoint/2010/main" val="76997142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id="{6D7BD803-8863-48CF-9536-0DCDD24FF84F}"/>
              </a:ext>
            </a:extLst>
          </p:cNvPr>
          <p:cNvGrpSpPr/>
          <p:nvPr/>
        </p:nvGrpSpPr>
        <p:grpSpPr>
          <a:xfrm>
            <a:off x="7786555" y="29616"/>
            <a:ext cx="3766672" cy="3259733"/>
            <a:chOff x="2411414" y="618331"/>
            <a:chExt cx="6340700" cy="6019911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A5383483-F882-4402-AA5E-56E0D69FA31E}"/>
                </a:ext>
              </a:extLst>
            </p:cNvPr>
            <p:cNvSpPr/>
            <p:nvPr/>
          </p:nvSpPr>
          <p:spPr>
            <a:xfrm>
              <a:off x="3113314" y="618332"/>
              <a:ext cx="1828800" cy="1828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B2A233A9-F26E-4CEF-82ED-2D5F2CECEF3C}"/>
                </a:ext>
              </a:extLst>
            </p:cNvPr>
            <p:cNvSpPr/>
            <p:nvPr/>
          </p:nvSpPr>
          <p:spPr>
            <a:xfrm>
              <a:off x="5018314" y="618332"/>
              <a:ext cx="1828800" cy="182880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7D2946C9-F9F8-4BCB-950E-8949C23A8FF5}"/>
                </a:ext>
              </a:extLst>
            </p:cNvPr>
            <p:cNvSpPr/>
            <p:nvPr/>
          </p:nvSpPr>
          <p:spPr>
            <a:xfrm>
              <a:off x="6923314" y="618331"/>
              <a:ext cx="1828800" cy="182880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CA263AB-701C-4437-9AB6-D5D4C63D7979}"/>
                </a:ext>
              </a:extLst>
            </p:cNvPr>
            <p:cNvSpPr/>
            <p:nvPr/>
          </p:nvSpPr>
          <p:spPr>
            <a:xfrm>
              <a:off x="3113314" y="2514600"/>
              <a:ext cx="1828800" cy="1828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18BA0436-16F6-4253-852C-9234BE8B336A}"/>
                </a:ext>
              </a:extLst>
            </p:cNvPr>
            <p:cNvSpPr/>
            <p:nvPr/>
          </p:nvSpPr>
          <p:spPr>
            <a:xfrm>
              <a:off x="5018314" y="2514600"/>
              <a:ext cx="1828800" cy="182880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92CC838-4134-4894-B70A-9B3A4605B226}"/>
                </a:ext>
              </a:extLst>
            </p:cNvPr>
            <p:cNvSpPr/>
            <p:nvPr/>
          </p:nvSpPr>
          <p:spPr>
            <a:xfrm>
              <a:off x="6923314" y="2514600"/>
              <a:ext cx="1828800" cy="182880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45B1F9F0-6DCB-4C60-A7FB-C8927BDB2050}"/>
                </a:ext>
              </a:extLst>
            </p:cNvPr>
            <p:cNvSpPr/>
            <p:nvPr/>
          </p:nvSpPr>
          <p:spPr>
            <a:xfrm>
              <a:off x="3113314" y="4405530"/>
              <a:ext cx="1828800" cy="1828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099F7E6-2044-4B93-B8D8-06BF39CD48E9}"/>
                </a:ext>
              </a:extLst>
            </p:cNvPr>
            <p:cNvSpPr/>
            <p:nvPr/>
          </p:nvSpPr>
          <p:spPr>
            <a:xfrm>
              <a:off x="5018314" y="4405530"/>
              <a:ext cx="1828800" cy="182880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F305DDBA-72FC-4F85-AE93-FEF94301F153}"/>
                </a:ext>
              </a:extLst>
            </p:cNvPr>
            <p:cNvSpPr/>
            <p:nvPr/>
          </p:nvSpPr>
          <p:spPr>
            <a:xfrm>
              <a:off x="6923314" y="4405530"/>
              <a:ext cx="1828800" cy="182880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BFB9A256-13E4-421E-893F-AE01C53C154A}"/>
                </a:ext>
              </a:extLst>
            </p:cNvPr>
            <p:cNvSpPr txBox="1"/>
            <p:nvPr/>
          </p:nvSpPr>
          <p:spPr>
            <a:xfrm flipH="1">
              <a:off x="2411414" y="2324597"/>
              <a:ext cx="701900" cy="4039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7.5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1DEB9F1F-5226-4D0E-8AC9-2203C1A9AFA3}"/>
                </a:ext>
              </a:extLst>
            </p:cNvPr>
            <p:cNvSpPr txBox="1"/>
            <p:nvPr/>
          </p:nvSpPr>
          <p:spPr>
            <a:xfrm flipH="1">
              <a:off x="2411414" y="4164072"/>
              <a:ext cx="701900" cy="4039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2.5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25B5F776-1C7D-4056-80DB-96C76258A7A1}"/>
                </a:ext>
              </a:extLst>
            </p:cNvPr>
            <p:cNvSpPr txBox="1"/>
            <p:nvPr/>
          </p:nvSpPr>
          <p:spPr>
            <a:xfrm flipH="1">
              <a:off x="4753339" y="6234329"/>
              <a:ext cx="701900" cy="4039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2.5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20C570EF-B862-4065-9F5F-314D75ACCCA0}"/>
                </a:ext>
              </a:extLst>
            </p:cNvPr>
            <p:cNvSpPr txBox="1"/>
            <p:nvPr/>
          </p:nvSpPr>
          <p:spPr>
            <a:xfrm flipH="1">
              <a:off x="6626481" y="6228038"/>
              <a:ext cx="701900" cy="4039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7.5</a:t>
              </a:r>
            </a:p>
          </p:txBody>
        </p: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18FB2519-9FBD-474D-8929-8DCBADED0743}"/>
              </a:ext>
            </a:extLst>
          </p:cNvPr>
          <p:cNvGrpSpPr/>
          <p:nvPr/>
        </p:nvGrpSpPr>
        <p:grpSpPr>
          <a:xfrm>
            <a:off x="29986" y="34283"/>
            <a:ext cx="3762712" cy="3256536"/>
            <a:chOff x="2411414" y="618331"/>
            <a:chExt cx="6340700" cy="6020337"/>
          </a:xfrm>
        </p:grpSpPr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544D48B4-5894-41C0-8368-2993D04E4664}"/>
                </a:ext>
              </a:extLst>
            </p:cNvPr>
            <p:cNvSpPr/>
            <p:nvPr/>
          </p:nvSpPr>
          <p:spPr>
            <a:xfrm>
              <a:off x="3113314" y="618332"/>
              <a:ext cx="1828800" cy="1828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62548F0A-51F4-411F-96C9-C468EA58FE95}"/>
                </a:ext>
              </a:extLst>
            </p:cNvPr>
            <p:cNvSpPr/>
            <p:nvPr/>
          </p:nvSpPr>
          <p:spPr>
            <a:xfrm>
              <a:off x="5018314" y="618332"/>
              <a:ext cx="1828800" cy="1828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12E6890D-73E4-4D77-8772-92E5061D4A40}"/>
                </a:ext>
              </a:extLst>
            </p:cNvPr>
            <p:cNvSpPr/>
            <p:nvPr/>
          </p:nvSpPr>
          <p:spPr>
            <a:xfrm>
              <a:off x="6923314" y="618331"/>
              <a:ext cx="1828800" cy="1828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81F2C1E4-CB9F-4731-B34A-8C81D446E8CA}"/>
                </a:ext>
              </a:extLst>
            </p:cNvPr>
            <p:cNvSpPr/>
            <p:nvPr/>
          </p:nvSpPr>
          <p:spPr>
            <a:xfrm>
              <a:off x="3113314" y="2514600"/>
              <a:ext cx="1828800" cy="182880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5C01BA9D-AA20-4CAD-8EBD-C338BB1C80C6}"/>
                </a:ext>
              </a:extLst>
            </p:cNvPr>
            <p:cNvSpPr/>
            <p:nvPr/>
          </p:nvSpPr>
          <p:spPr>
            <a:xfrm>
              <a:off x="5018314" y="2514600"/>
              <a:ext cx="1828800" cy="182880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17BAFE0B-D24C-4046-9141-70805B3DEDAF}"/>
                </a:ext>
              </a:extLst>
            </p:cNvPr>
            <p:cNvSpPr/>
            <p:nvPr/>
          </p:nvSpPr>
          <p:spPr>
            <a:xfrm>
              <a:off x="6923314" y="2514600"/>
              <a:ext cx="1828800" cy="182880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3BC86D56-2F57-4890-B090-962CBF48709F}"/>
                </a:ext>
              </a:extLst>
            </p:cNvPr>
            <p:cNvSpPr/>
            <p:nvPr/>
          </p:nvSpPr>
          <p:spPr>
            <a:xfrm>
              <a:off x="3113314" y="4405530"/>
              <a:ext cx="1828800" cy="182880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A61C21A1-896B-4EC7-80E5-A4C8A16448F4}"/>
                </a:ext>
              </a:extLst>
            </p:cNvPr>
            <p:cNvSpPr/>
            <p:nvPr/>
          </p:nvSpPr>
          <p:spPr>
            <a:xfrm>
              <a:off x="5018314" y="4405530"/>
              <a:ext cx="1828800" cy="182880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9820843C-A036-43A8-9D3C-6120E6B51E3A}"/>
                </a:ext>
              </a:extLst>
            </p:cNvPr>
            <p:cNvSpPr/>
            <p:nvPr/>
          </p:nvSpPr>
          <p:spPr>
            <a:xfrm>
              <a:off x="6923314" y="4405530"/>
              <a:ext cx="1828800" cy="182880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21835E48-C461-48A7-A16E-EF3F58329C06}"/>
                </a:ext>
              </a:extLst>
            </p:cNvPr>
            <p:cNvSpPr txBox="1"/>
            <p:nvPr/>
          </p:nvSpPr>
          <p:spPr>
            <a:xfrm flipH="1">
              <a:off x="2411414" y="2324595"/>
              <a:ext cx="701900" cy="4043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7.5</a:t>
              </a: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AEC24504-FEBC-4023-B6DE-1883019000D9}"/>
                </a:ext>
              </a:extLst>
            </p:cNvPr>
            <p:cNvSpPr txBox="1"/>
            <p:nvPr/>
          </p:nvSpPr>
          <p:spPr>
            <a:xfrm flipH="1">
              <a:off x="2411414" y="4164073"/>
              <a:ext cx="701900" cy="4043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2.5</a:t>
              </a: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F37A5B3A-C4A9-4445-BD4D-FC6CED18A695}"/>
                </a:ext>
              </a:extLst>
            </p:cNvPr>
            <p:cNvSpPr txBox="1"/>
            <p:nvPr/>
          </p:nvSpPr>
          <p:spPr>
            <a:xfrm flipH="1">
              <a:off x="4753340" y="6234330"/>
              <a:ext cx="701900" cy="4043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2.5</a:t>
              </a: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4F03C4AA-F06F-4AAF-B0D9-AD7E9894FC16}"/>
                </a:ext>
              </a:extLst>
            </p:cNvPr>
            <p:cNvSpPr txBox="1"/>
            <p:nvPr/>
          </p:nvSpPr>
          <p:spPr>
            <a:xfrm flipH="1">
              <a:off x="6626481" y="6228037"/>
              <a:ext cx="701900" cy="4043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7.5</a:t>
              </a:r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EB0A42FC-7450-49BA-A726-96149B1F43A0}"/>
              </a:ext>
            </a:extLst>
          </p:cNvPr>
          <p:cNvGrpSpPr/>
          <p:nvPr/>
        </p:nvGrpSpPr>
        <p:grpSpPr>
          <a:xfrm>
            <a:off x="5837465" y="3476190"/>
            <a:ext cx="3724574" cy="3225747"/>
            <a:chOff x="2411414" y="618331"/>
            <a:chExt cx="6340700" cy="6024478"/>
          </a:xfrm>
        </p:grpSpPr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CC447A91-E303-44A1-9D15-43819C70C08F}"/>
                </a:ext>
              </a:extLst>
            </p:cNvPr>
            <p:cNvSpPr/>
            <p:nvPr/>
          </p:nvSpPr>
          <p:spPr>
            <a:xfrm>
              <a:off x="3113314" y="618332"/>
              <a:ext cx="1828800" cy="182880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76F7C185-7A7C-4DE0-A2F3-1E6FAD0904E3}"/>
                </a:ext>
              </a:extLst>
            </p:cNvPr>
            <p:cNvSpPr/>
            <p:nvPr/>
          </p:nvSpPr>
          <p:spPr>
            <a:xfrm>
              <a:off x="5018314" y="618332"/>
              <a:ext cx="1828800" cy="182880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41AB94B1-A5CE-438B-A678-0684AA1AC8B1}"/>
                </a:ext>
              </a:extLst>
            </p:cNvPr>
            <p:cNvSpPr/>
            <p:nvPr/>
          </p:nvSpPr>
          <p:spPr>
            <a:xfrm>
              <a:off x="6923314" y="618331"/>
              <a:ext cx="1828800" cy="1828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A7C26943-540B-4B5B-9F33-A329B527216D}"/>
                </a:ext>
              </a:extLst>
            </p:cNvPr>
            <p:cNvSpPr/>
            <p:nvPr/>
          </p:nvSpPr>
          <p:spPr>
            <a:xfrm>
              <a:off x="3113314" y="2514600"/>
              <a:ext cx="1828800" cy="182880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238F8C01-6C5D-4157-8ED3-14360739C0C3}"/>
                </a:ext>
              </a:extLst>
            </p:cNvPr>
            <p:cNvSpPr/>
            <p:nvPr/>
          </p:nvSpPr>
          <p:spPr>
            <a:xfrm>
              <a:off x="5018314" y="2514600"/>
              <a:ext cx="1828800" cy="182880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D43E58DE-1226-4560-8008-7976DE84ED3A}"/>
                </a:ext>
              </a:extLst>
            </p:cNvPr>
            <p:cNvSpPr/>
            <p:nvPr/>
          </p:nvSpPr>
          <p:spPr>
            <a:xfrm>
              <a:off x="6923314" y="2514600"/>
              <a:ext cx="1828800" cy="1828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CE3A5A89-3AF9-45EB-BDFE-A4C290E921AE}"/>
                </a:ext>
              </a:extLst>
            </p:cNvPr>
            <p:cNvSpPr/>
            <p:nvPr/>
          </p:nvSpPr>
          <p:spPr>
            <a:xfrm>
              <a:off x="3113314" y="4405530"/>
              <a:ext cx="1828800" cy="182880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5E0B1126-98D1-471C-8D68-648781547C23}"/>
                </a:ext>
              </a:extLst>
            </p:cNvPr>
            <p:cNvSpPr/>
            <p:nvPr/>
          </p:nvSpPr>
          <p:spPr>
            <a:xfrm>
              <a:off x="5018314" y="4405530"/>
              <a:ext cx="1828800" cy="182880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43820AB1-BBAD-4538-A83B-A043D024E74F}"/>
                </a:ext>
              </a:extLst>
            </p:cNvPr>
            <p:cNvSpPr/>
            <p:nvPr/>
          </p:nvSpPr>
          <p:spPr>
            <a:xfrm>
              <a:off x="6923314" y="4405530"/>
              <a:ext cx="1828800" cy="1828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A3ED9227-338A-42C9-93CE-04435A372770}"/>
                </a:ext>
              </a:extLst>
            </p:cNvPr>
            <p:cNvSpPr txBox="1"/>
            <p:nvPr/>
          </p:nvSpPr>
          <p:spPr>
            <a:xfrm flipH="1">
              <a:off x="2411414" y="2324596"/>
              <a:ext cx="701900" cy="4084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7.5</a:t>
              </a:r>
            </a:p>
          </p:txBody>
        </p: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09E7B3C6-015F-4E8E-8F03-AE8A9A6D5CC2}"/>
                </a:ext>
              </a:extLst>
            </p:cNvPr>
            <p:cNvSpPr txBox="1"/>
            <p:nvPr/>
          </p:nvSpPr>
          <p:spPr>
            <a:xfrm flipH="1">
              <a:off x="2411414" y="4164073"/>
              <a:ext cx="701900" cy="4084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2.5</a:t>
              </a:r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AC53D844-C3D9-4457-8EBD-6EB1A335768B}"/>
                </a:ext>
              </a:extLst>
            </p:cNvPr>
            <p:cNvSpPr txBox="1"/>
            <p:nvPr/>
          </p:nvSpPr>
          <p:spPr>
            <a:xfrm flipH="1">
              <a:off x="4753341" y="6234330"/>
              <a:ext cx="701900" cy="4084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2.5</a:t>
              </a:r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66F1110D-BC82-4C04-8152-3C800AEDCE22}"/>
                </a:ext>
              </a:extLst>
            </p:cNvPr>
            <p:cNvSpPr txBox="1"/>
            <p:nvPr/>
          </p:nvSpPr>
          <p:spPr>
            <a:xfrm flipH="1">
              <a:off x="6626481" y="6228038"/>
              <a:ext cx="701900" cy="4084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7.5</a:t>
              </a:r>
            </a:p>
          </p:txBody>
        </p:sp>
      </p:grpSp>
      <p:grpSp>
        <p:nvGrpSpPr>
          <p:cNvPr id="87" name="Group 86">
            <a:extLst>
              <a:ext uri="{FF2B5EF4-FFF2-40B4-BE49-F238E27FC236}">
                <a16:creationId xmlns:a16="http://schemas.microsoft.com/office/drawing/2014/main" id="{02520A96-079B-486D-9633-999CC43395E4}"/>
              </a:ext>
            </a:extLst>
          </p:cNvPr>
          <p:cNvGrpSpPr/>
          <p:nvPr/>
        </p:nvGrpSpPr>
        <p:grpSpPr>
          <a:xfrm>
            <a:off x="2046915" y="3462555"/>
            <a:ext cx="3572165" cy="3269569"/>
            <a:chOff x="2411414" y="618331"/>
            <a:chExt cx="6340700" cy="5892998"/>
          </a:xfrm>
        </p:grpSpPr>
        <p:sp>
          <p:nvSpPr>
            <p:cNvPr id="88" name="Rectangle 87">
              <a:extLst>
                <a:ext uri="{FF2B5EF4-FFF2-40B4-BE49-F238E27FC236}">
                  <a16:creationId xmlns:a16="http://schemas.microsoft.com/office/drawing/2014/main" id="{C3A43A84-78BB-47D5-ACE6-CA9BF91AC99C}"/>
                </a:ext>
              </a:extLst>
            </p:cNvPr>
            <p:cNvSpPr/>
            <p:nvPr/>
          </p:nvSpPr>
          <p:spPr>
            <a:xfrm>
              <a:off x="3113314" y="618332"/>
              <a:ext cx="1828800" cy="182880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9" name="Rectangle 88">
              <a:extLst>
                <a:ext uri="{FF2B5EF4-FFF2-40B4-BE49-F238E27FC236}">
                  <a16:creationId xmlns:a16="http://schemas.microsoft.com/office/drawing/2014/main" id="{56FFB85F-0435-4AC0-A560-E34EA4896530}"/>
                </a:ext>
              </a:extLst>
            </p:cNvPr>
            <p:cNvSpPr/>
            <p:nvPr/>
          </p:nvSpPr>
          <p:spPr>
            <a:xfrm>
              <a:off x="5018314" y="618332"/>
              <a:ext cx="1828800" cy="182880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90" name="Rectangle 89">
              <a:extLst>
                <a:ext uri="{FF2B5EF4-FFF2-40B4-BE49-F238E27FC236}">
                  <a16:creationId xmlns:a16="http://schemas.microsoft.com/office/drawing/2014/main" id="{F98C5395-D680-4037-B20B-AA840C2BD459}"/>
                </a:ext>
              </a:extLst>
            </p:cNvPr>
            <p:cNvSpPr/>
            <p:nvPr/>
          </p:nvSpPr>
          <p:spPr>
            <a:xfrm>
              <a:off x="6923314" y="618331"/>
              <a:ext cx="1828800" cy="182880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91" name="Rectangle 90">
              <a:extLst>
                <a:ext uri="{FF2B5EF4-FFF2-40B4-BE49-F238E27FC236}">
                  <a16:creationId xmlns:a16="http://schemas.microsoft.com/office/drawing/2014/main" id="{A1BE7E28-AD11-4304-BAF5-899568983213}"/>
                </a:ext>
              </a:extLst>
            </p:cNvPr>
            <p:cNvSpPr/>
            <p:nvPr/>
          </p:nvSpPr>
          <p:spPr>
            <a:xfrm>
              <a:off x="3113314" y="2514600"/>
              <a:ext cx="1828800" cy="182880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92" name="Rectangle 91">
              <a:extLst>
                <a:ext uri="{FF2B5EF4-FFF2-40B4-BE49-F238E27FC236}">
                  <a16:creationId xmlns:a16="http://schemas.microsoft.com/office/drawing/2014/main" id="{B36C0377-AAB5-4AEA-BC7F-6F759D205F3F}"/>
                </a:ext>
              </a:extLst>
            </p:cNvPr>
            <p:cNvSpPr/>
            <p:nvPr/>
          </p:nvSpPr>
          <p:spPr>
            <a:xfrm>
              <a:off x="5018314" y="2514600"/>
              <a:ext cx="1828800" cy="182880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93" name="Rectangle 92">
              <a:extLst>
                <a:ext uri="{FF2B5EF4-FFF2-40B4-BE49-F238E27FC236}">
                  <a16:creationId xmlns:a16="http://schemas.microsoft.com/office/drawing/2014/main" id="{A5B0FF0D-BA9B-46EF-8DCD-C7C2A6C2C694}"/>
                </a:ext>
              </a:extLst>
            </p:cNvPr>
            <p:cNvSpPr/>
            <p:nvPr/>
          </p:nvSpPr>
          <p:spPr>
            <a:xfrm>
              <a:off x="6923314" y="2514600"/>
              <a:ext cx="1828800" cy="182880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94" name="Rectangle 93">
              <a:extLst>
                <a:ext uri="{FF2B5EF4-FFF2-40B4-BE49-F238E27FC236}">
                  <a16:creationId xmlns:a16="http://schemas.microsoft.com/office/drawing/2014/main" id="{D4D73563-AD95-4FA0-AE2A-68B904A5E062}"/>
                </a:ext>
              </a:extLst>
            </p:cNvPr>
            <p:cNvSpPr/>
            <p:nvPr/>
          </p:nvSpPr>
          <p:spPr>
            <a:xfrm>
              <a:off x="3113314" y="4405530"/>
              <a:ext cx="1828800" cy="1828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95" name="Rectangle 94">
              <a:extLst>
                <a:ext uri="{FF2B5EF4-FFF2-40B4-BE49-F238E27FC236}">
                  <a16:creationId xmlns:a16="http://schemas.microsoft.com/office/drawing/2014/main" id="{9B6895D8-CAA2-4596-8EE7-E9298B24374E}"/>
                </a:ext>
              </a:extLst>
            </p:cNvPr>
            <p:cNvSpPr/>
            <p:nvPr/>
          </p:nvSpPr>
          <p:spPr>
            <a:xfrm>
              <a:off x="5018314" y="4405530"/>
              <a:ext cx="1828800" cy="1828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102365BE-B406-4904-9BE2-7DA8F1A5EF34}"/>
                </a:ext>
              </a:extLst>
            </p:cNvPr>
            <p:cNvSpPr/>
            <p:nvPr/>
          </p:nvSpPr>
          <p:spPr>
            <a:xfrm>
              <a:off x="6923314" y="4405530"/>
              <a:ext cx="1828800" cy="1828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97" name="TextBox 96">
              <a:extLst>
                <a:ext uri="{FF2B5EF4-FFF2-40B4-BE49-F238E27FC236}">
                  <a16:creationId xmlns:a16="http://schemas.microsoft.com/office/drawing/2014/main" id="{37A5A439-C088-43CD-BEBA-50C16DE53D58}"/>
                </a:ext>
              </a:extLst>
            </p:cNvPr>
            <p:cNvSpPr txBox="1"/>
            <p:nvPr/>
          </p:nvSpPr>
          <p:spPr>
            <a:xfrm flipH="1">
              <a:off x="2411414" y="2324596"/>
              <a:ext cx="7019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7.5</a:t>
              </a:r>
            </a:p>
          </p:txBody>
        </p:sp>
        <p:sp>
          <p:nvSpPr>
            <p:cNvPr id="98" name="TextBox 97">
              <a:extLst>
                <a:ext uri="{FF2B5EF4-FFF2-40B4-BE49-F238E27FC236}">
                  <a16:creationId xmlns:a16="http://schemas.microsoft.com/office/drawing/2014/main" id="{385A9B12-0615-44FC-B638-AB04E2AB0985}"/>
                </a:ext>
              </a:extLst>
            </p:cNvPr>
            <p:cNvSpPr txBox="1"/>
            <p:nvPr/>
          </p:nvSpPr>
          <p:spPr>
            <a:xfrm flipH="1">
              <a:off x="2411414" y="4164073"/>
              <a:ext cx="7019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2.5</a:t>
              </a:r>
            </a:p>
          </p:txBody>
        </p: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E30D8EF9-0E61-47C4-A2D4-F438F56040C8}"/>
                </a:ext>
              </a:extLst>
            </p:cNvPr>
            <p:cNvSpPr txBox="1"/>
            <p:nvPr/>
          </p:nvSpPr>
          <p:spPr>
            <a:xfrm flipH="1">
              <a:off x="4753340" y="6234330"/>
              <a:ext cx="7019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2.5</a:t>
              </a:r>
            </a:p>
          </p:txBody>
        </p:sp>
        <p:sp>
          <p:nvSpPr>
            <p:cNvPr id="100" name="TextBox 99">
              <a:extLst>
                <a:ext uri="{FF2B5EF4-FFF2-40B4-BE49-F238E27FC236}">
                  <a16:creationId xmlns:a16="http://schemas.microsoft.com/office/drawing/2014/main" id="{B42B20B6-D9A2-4A83-AF2A-9B4DF0744449}"/>
                </a:ext>
              </a:extLst>
            </p:cNvPr>
            <p:cNvSpPr txBox="1"/>
            <p:nvPr/>
          </p:nvSpPr>
          <p:spPr>
            <a:xfrm flipH="1">
              <a:off x="6626481" y="6228038"/>
              <a:ext cx="7019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7.5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1690882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0807DE4-638C-4101-AA24-D191D549B416}"/>
              </a:ext>
            </a:extLst>
          </p:cNvPr>
          <p:cNvSpPr/>
          <p:nvPr/>
        </p:nvSpPr>
        <p:spPr>
          <a:xfrm>
            <a:off x="913585" y="618332"/>
            <a:ext cx="1828800" cy="18288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01A3DBD-92C7-43BD-B82E-52BA0A15FA9D}"/>
              </a:ext>
            </a:extLst>
          </p:cNvPr>
          <p:cNvSpPr/>
          <p:nvPr/>
        </p:nvSpPr>
        <p:spPr>
          <a:xfrm>
            <a:off x="2818585" y="618332"/>
            <a:ext cx="1828800" cy="18288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A9829A1-765F-4922-8380-14305B748A14}"/>
              </a:ext>
            </a:extLst>
          </p:cNvPr>
          <p:cNvSpPr/>
          <p:nvPr/>
        </p:nvSpPr>
        <p:spPr>
          <a:xfrm>
            <a:off x="4723585" y="618331"/>
            <a:ext cx="1828800" cy="18288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F4EBF0E-4414-4FF1-A98F-24457028608C}"/>
              </a:ext>
            </a:extLst>
          </p:cNvPr>
          <p:cNvSpPr/>
          <p:nvPr/>
        </p:nvSpPr>
        <p:spPr>
          <a:xfrm>
            <a:off x="913585" y="2514600"/>
            <a:ext cx="1828800" cy="18288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F533D58-AE72-4A6C-B363-EDDA3C9594A2}"/>
              </a:ext>
            </a:extLst>
          </p:cNvPr>
          <p:cNvSpPr/>
          <p:nvPr/>
        </p:nvSpPr>
        <p:spPr>
          <a:xfrm>
            <a:off x="2818585" y="2514600"/>
            <a:ext cx="1828800" cy="1828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19A15D0-30F5-43B0-9058-897E10CD5305}"/>
              </a:ext>
            </a:extLst>
          </p:cNvPr>
          <p:cNvSpPr/>
          <p:nvPr/>
        </p:nvSpPr>
        <p:spPr>
          <a:xfrm>
            <a:off x="4723585" y="2514600"/>
            <a:ext cx="1828800" cy="18288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03B240F-51A4-4E0D-B3A0-2FD0857A26B1}"/>
              </a:ext>
            </a:extLst>
          </p:cNvPr>
          <p:cNvSpPr/>
          <p:nvPr/>
        </p:nvSpPr>
        <p:spPr>
          <a:xfrm>
            <a:off x="913585" y="4405530"/>
            <a:ext cx="1828800" cy="18288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4C9F250-4BBD-4D59-9880-79121F29B27D}"/>
              </a:ext>
            </a:extLst>
          </p:cNvPr>
          <p:cNvSpPr/>
          <p:nvPr/>
        </p:nvSpPr>
        <p:spPr>
          <a:xfrm>
            <a:off x="2818585" y="4405530"/>
            <a:ext cx="1828800" cy="18288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1B56D23-BE70-47B1-B692-6800A44F364A}"/>
              </a:ext>
            </a:extLst>
          </p:cNvPr>
          <p:cNvSpPr/>
          <p:nvPr/>
        </p:nvSpPr>
        <p:spPr>
          <a:xfrm>
            <a:off x="4723585" y="4405530"/>
            <a:ext cx="1828800" cy="18288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F6A1641-558E-4FDB-8D63-A574F2C3F03F}"/>
              </a:ext>
            </a:extLst>
          </p:cNvPr>
          <p:cNvSpPr txBox="1"/>
          <p:nvPr/>
        </p:nvSpPr>
        <p:spPr>
          <a:xfrm flipH="1">
            <a:off x="211685" y="2324596"/>
            <a:ext cx="701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7.5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33950E8-18A7-475F-9719-793274FE53E3}"/>
              </a:ext>
            </a:extLst>
          </p:cNvPr>
          <p:cNvSpPr txBox="1"/>
          <p:nvPr/>
        </p:nvSpPr>
        <p:spPr>
          <a:xfrm flipH="1">
            <a:off x="211685" y="4164073"/>
            <a:ext cx="701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2.5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4C81903-C2EC-47BB-A2F3-4C50F47EA3CE}"/>
              </a:ext>
            </a:extLst>
          </p:cNvPr>
          <p:cNvSpPr txBox="1"/>
          <p:nvPr/>
        </p:nvSpPr>
        <p:spPr>
          <a:xfrm flipH="1">
            <a:off x="2553611" y="6234330"/>
            <a:ext cx="701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2.5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42C380C-31A3-438C-B269-7E8761506CAE}"/>
              </a:ext>
            </a:extLst>
          </p:cNvPr>
          <p:cNvSpPr txBox="1"/>
          <p:nvPr/>
        </p:nvSpPr>
        <p:spPr>
          <a:xfrm flipH="1">
            <a:off x="4426752" y="6228038"/>
            <a:ext cx="701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7.5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F0A7A37-4C13-4444-90F3-D415B2942B89}"/>
              </a:ext>
            </a:extLst>
          </p:cNvPr>
          <p:cNvSpPr txBox="1"/>
          <p:nvPr/>
        </p:nvSpPr>
        <p:spPr>
          <a:xfrm>
            <a:off x="7108981" y="715994"/>
            <a:ext cx="45288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How often does a region fall in True branch of a split?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4235742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B0F463-42CA-4F17-8DC3-B690F17E05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Overfitting/Underfitting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8919DE-343A-4FF3-B188-26C09DBF9D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pic>
        <p:nvPicPr>
          <p:cNvPr id="1026" name="Picture 2">
            <a:hlinkClick r:id="rId2"/>
            <a:extLst>
              <a:ext uri="{FF2B5EF4-FFF2-40B4-BE49-F238E27FC236}">
                <a16:creationId xmlns:a16="http://schemas.microsoft.com/office/drawing/2014/main" id="{F48E9D4F-CFC0-4621-A75E-804C0C9794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6857" y="2426666"/>
            <a:ext cx="714375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7109276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0807DE4-638C-4101-AA24-D191D549B416}"/>
              </a:ext>
            </a:extLst>
          </p:cNvPr>
          <p:cNvSpPr/>
          <p:nvPr/>
        </p:nvSpPr>
        <p:spPr>
          <a:xfrm>
            <a:off x="913585" y="618331"/>
            <a:ext cx="1828800" cy="18288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50%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01A3DBD-92C7-43BD-B82E-52BA0A15FA9D}"/>
              </a:ext>
            </a:extLst>
          </p:cNvPr>
          <p:cNvSpPr/>
          <p:nvPr/>
        </p:nvSpPr>
        <p:spPr>
          <a:xfrm>
            <a:off x="2818585" y="618332"/>
            <a:ext cx="1828800" cy="18288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75%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A9829A1-765F-4922-8380-14305B748A14}"/>
              </a:ext>
            </a:extLst>
          </p:cNvPr>
          <p:cNvSpPr/>
          <p:nvPr/>
        </p:nvSpPr>
        <p:spPr>
          <a:xfrm>
            <a:off x="4723585" y="618331"/>
            <a:ext cx="1828800" cy="18288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50%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F4EBF0E-4414-4FF1-A98F-24457028608C}"/>
              </a:ext>
            </a:extLst>
          </p:cNvPr>
          <p:cNvSpPr/>
          <p:nvPr/>
        </p:nvSpPr>
        <p:spPr>
          <a:xfrm>
            <a:off x="913585" y="2514600"/>
            <a:ext cx="1828800" cy="18288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75%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F533D58-AE72-4A6C-B363-EDDA3C9594A2}"/>
              </a:ext>
            </a:extLst>
          </p:cNvPr>
          <p:cNvSpPr/>
          <p:nvPr/>
        </p:nvSpPr>
        <p:spPr>
          <a:xfrm>
            <a:off x="2818585" y="2514600"/>
            <a:ext cx="1828800" cy="1828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100%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19A15D0-30F5-43B0-9058-897E10CD5305}"/>
              </a:ext>
            </a:extLst>
          </p:cNvPr>
          <p:cNvSpPr/>
          <p:nvPr/>
        </p:nvSpPr>
        <p:spPr>
          <a:xfrm>
            <a:off x="4723585" y="2514600"/>
            <a:ext cx="1828800" cy="18288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75%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03B240F-51A4-4E0D-B3A0-2FD0857A26B1}"/>
              </a:ext>
            </a:extLst>
          </p:cNvPr>
          <p:cNvSpPr/>
          <p:nvPr/>
        </p:nvSpPr>
        <p:spPr>
          <a:xfrm>
            <a:off x="913585" y="4405530"/>
            <a:ext cx="1828800" cy="18288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50%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4C9F250-4BBD-4D59-9880-79121F29B27D}"/>
              </a:ext>
            </a:extLst>
          </p:cNvPr>
          <p:cNvSpPr/>
          <p:nvPr/>
        </p:nvSpPr>
        <p:spPr>
          <a:xfrm>
            <a:off x="2818585" y="4405530"/>
            <a:ext cx="1828800" cy="18288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75%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1B56D23-BE70-47B1-B692-6800A44F364A}"/>
              </a:ext>
            </a:extLst>
          </p:cNvPr>
          <p:cNvSpPr/>
          <p:nvPr/>
        </p:nvSpPr>
        <p:spPr>
          <a:xfrm>
            <a:off x="4723585" y="4405530"/>
            <a:ext cx="1828800" cy="18288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50%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F6A1641-558E-4FDB-8D63-A574F2C3F03F}"/>
              </a:ext>
            </a:extLst>
          </p:cNvPr>
          <p:cNvSpPr txBox="1"/>
          <p:nvPr/>
        </p:nvSpPr>
        <p:spPr>
          <a:xfrm flipH="1">
            <a:off x="211685" y="2324596"/>
            <a:ext cx="701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7.5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33950E8-18A7-475F-9719-793274FE53E3}"/>
              </a:ext>
            </a:extLst>
          </p:cNvPr>
          <p:cNvSpPr txBox="1"/>
          <p:nvPr/>
        </p:nvSpPr>
        <p:spPr>
          <a:xfrm flipH="1">
            <a:off x="211685" y="4164073"/>
            <a:ext cx="701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2.5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4C81903-C2EC-47BB-A2F3-4C50F47EA3CE}"/>
              </a:ext>
            </a:extLst>
          </p:cNvPr>
          <p:cNvSpPr txBox="1"/>
          <p:nvPr/>
        </p:nvSpPr>
        <p:spPr>
          <a:xfrm flipH="1">
            <a:off x="2553611" y="6234330"/>
            <a:ext cx="701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2.5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42C380C-31A3-438C-B269-7E8761506CAE}"/>
              </a:ext>
            </a:extLst>
          </p:cNvPr>
          <p:cNvSpPr txBox="1"/>
          <p:nvPr/>
        </p:nvSpPr>
        <p:spPr>
          <a:xfrm flipH="1">
            <a:off x="4426752" y="6228038"/>
            <a:ext cx="701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7.5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46D19E4-4A7C-4645-A336-037DBA274BB6}"/>
              </a:ext>
            </a:extLst>
          </p:cNvPr>
          <p:cNvSpPr txBox="1"/>
          <p:nvPr/>
        </p:nvSpPr>
        <p:spPr>
          <a:xfrm>
            <a:off x="7108981" y="715994"/>
            <a:ext cx="45288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How often does a region fall in True branch of a split?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6299089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0807DE4-638C-4101-AA24-D191D549B416}"/>
              </a:ext>
            </a:extLst>
          </p:cNvPr>
          <p:cNvSpPr/>
          <p:nvPr/>
        </p:nvSpPr>
        <p:spPr>
          <a:xfrm>
            <a:off x="913585" y="618331"/>
            <a:ext cx="1828800" cy="18288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50%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01A3DBD-92C7-43BD-B82E-52BA0A15FA9D}"/>
              </a:ext>
            </a:extLst>
          </p:cNvPr>
          <p:cNvSpPr/>
          <p:nvPr/>
        </p:nvSpPr>
        <p:spPr>
          <a:xfrm>
            <a:off x="2818585" y="618332"/>
            <a:ext cx="1828800" cy="18288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75%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A9829A1-765F-4922-8380-14305B748A14}"/>
              </a:ext>
            </a:extLst>
          </p:cNvPr>
          <p:cNvSpPr/>
          <p:nvPr/>
        </p:nvSpPr>
        <p:spPr>
          <a:xfrm>
            <a:off x="4723585" y="618331"/>
            <a:ext cx="1828800" cy="18288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50%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F4EBF0E-4414-4FF1-A98F-24457028608C}"/>
              </a:ext>
            </a:extLst>
          </p:cNvPr>
          <p:cNvSpPr/>
          <p:nvPr/>
        </p:nvSpPr>
        <p:spPr>
          <a:xfrm>
            <a:off x="913585" y="2514600"/>
            <a:ext cx="1828800" cy="18288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75%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F533D58-AE72-4A6C-B363-EDDA3C9594A2}"/>
              </a:ext>
            </a:extLst>
          </p:cNvPr>
          <p:cNvSpPr/>
          <p:nvPr/>
        </p:nvSpPr>
        <p:spPr>
          <a:xfrm>
            <a:off x="2818585" y="2514600"/>
            <a:ext cx="1828800" cy="1828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100%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19A15D0-30F5-43B0-9058-897E10CD5305}"/>
              </a:ext>
            </a:extLst>
          </p:cNvPr>
          <p:cNvSpPr/>
          <p:nvPr/>
        </p:nvSpPr>
        <p:spPr>
          <a:xfrm>
            <a:off x="4723585" y="2514600"/>
            <a:ext cx="1828800" cy="18288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75%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03B240F-51A4-4E0D-B3A0-2FD0857A26B1}"/>
              </a:ext>
            </a:extLst>
          </p:cNvPr>
          <p:cNvSpPr/>
          <p:nvPr/>
        </p:nvSpPr>
        <p:spPr>
          <a:xfrm>
            <a:off x="913585" y="4405530"/>
            <a:ext cx="1828800" cy="18288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50%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4C9F250-4BBD-4D59-9880-79121F29B27D}"/>
              </a:ext>
            </a:extLst>
          </p:cNvPr>
          <p:cNvSpPr/>
          <p:nvPr/>
        </p:nvSpPr>
        <p:spPr>
          <a:xfrm>
            <a:off x="2818585" y="4405530"/>
            <a:ext cx="1828800" cy="18288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75%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1B56D23-BE70-47B1-B692-6800A44F364A}"/>
              </a:ext>
            </a:extLst>
          </p:cNvPr>
          <p:cNvSpPr/>
          <p:nvPr/>
        </p:nvSpPr>
        <p:spPr>
          <a:xfrm>
            <a:off x="4723585" y="4405530"/>
            <a:ext cx="1828800" cy="18288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50%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F6A1641-558E-4FDB-8D63-A574F2C3F03F}"/>
              </a:ext>
            </a:extLst>
          </p:cNvPr>
          <p:cNvSpPr txBox="1"/>
          <p:nvPr/>
        </p:nvSpPr>
        <p:spPr>
          <a:xfrm flipH="1">
            <a:off x="211685" y="2324596"/>
            <a:ext cx="701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7.5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33950E8-18A7-475F-9719-793274FE53E3}"/>
              </a:ext>
            </a:extLst>
          </p:cNvPr>
          <p:cNvSpPr txBox="1"/>
          <p:nvPr/>
        </p:nvSpPr>
        <p:spPr>
          <a:xfrm flipH="1">
            <a:off x="211685" y="4164073"/>
            <a:ext cx="701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2.5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4C81903-C2EC-47BB-A2F3-4C50F47EA3CE}"/>
              </a:ext>
            </a:extLst>
          </p:cNvPr>
          <p:cNvSpPr txBox="1"/>
          <p:nvPr/>
        </p:nvSpPr>
        <p:spPr>
          <a:xfrm flipH="1">
            <a:off x="2553611" y="6234330"/>
            <a:ext cx="701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2.5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42C380C-31A3-438C-B269-7E8761506CAE}"/>
              </a:ext>
            </a:extLst>
          </p:cNvPr>
          <p:cNvSpPr txBox="1"/>
          <p:nvPr/>
        </p:nvSpPr>
        <p:spPr>
          <a:xfrm flipH="1">
            <a:off x="4426752" y="6228038"/>
            <a:ext cx="701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7.5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C46D19E4-4A7C-4645-A336-037DBA274BB6}"/>
                  </a:ext>
                </a:extLst>
              </p:cNvPr>
              <p:cNvSpPr txBox="1"/>
              <p:nvPr/>
            </p:nvSpPr>
            <p:spPr>
              <a:xfrm>
                <a:off x="7108981" y="715994"/>
                <a:ext cx="4528868" cy="53199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Random forest with 4 trees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Let’s make a prediction for a datapoint in the </a:t>
                </a:r>
                <a:r>
                  <a:rPr kumimoji="0" lang="en-US" sz="18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ED7D31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orange region</a:t>
                </a: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To do so we are going to get a prediction from each tree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In one tree, the </a:t>
                </a:r>
                <a:r>
                  <a:rPr kumimoji="0" lang="en-US" sz="18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ED7D31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orange region </a:t>
                </a: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is in the False region, so the predicted probability is 0.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In three trees, the </a:t>
                </a:r>
                <a:r>
                  <a:rPr kumimoji="0" lang="en-US" sz="18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ED7D31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orange region </a:t>
                </a: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is in the True region, so the predicted probability is .167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𝑃</m:t>
                      </m:r>
                      <m:d>
                        <m:dPr>
                          <m:ctrlP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𝑦</m:t>
                          </m:r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=1</m:t>
                          </m:r>
                        </m:e>
                        <m:e>
                          <m:r>
                            <a:rPr kumimoji="0" lang="en-US" sz="1800" b="1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ED7D31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𝒐𝒓𝒂𝒏𝒈𝒆</m:t>
                          </m:r>
                          <m:r>
                            <a:rPr kumimoji="0" lang="en-US" sz="1800" b="1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ED7D31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 </m:t>
                          </m:r>
                          <m:r>
                            <a:rPr kumimoji="0" lang="en-US" sz="1800" b="1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ED7D31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𝒓𝒆𝒈𝒊𝒐𝒏</m:t>
                          </m:r>
                        </m:e>
                      </m:d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  <m:f>
                        <m:fPr>
                          <m:ctrlP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3</m:t>
                          </m:r>
                        </m:num>
                        <m:den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4</m:t>
                          </m:r>
                        </m:den>
                      </m:f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 .167+</m:t>
                      </m:r>
                      <m:f>
                        <m:fPr>
                          <m:ctrlP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1</m:t>
                          </m:r>
                        </m:num>
                        <m:den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4</m:t>
                          </m:r>
                        </m:den>
                      </m:f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0=0.125</m:t>
                      </m:r>
                    </m:oMath>
                  </m:oMathPara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C46D19E4-4A7C-4645-A336-037DBA274BB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08981" y="715994"/>
                <a:ext cx="4528868" cy="5319918"/>
              </a:xfrm>
              <a:prstGeom prst="rect">
                <a:avLst/>
              </a:prstGeom>
              <a:blipFill>
                <a:blip r:embed="rId2"/>
                <a:stretch>
                  <a:fillRect l="-1077" t="-573" r="-9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5519893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C46D19E4-4A7C-4645-A336-037DBA274BB6}"/>
                  </a:ext>
                </a:extLst>
              </p:cNvPr>
              <p:cNvSpPr txBox="1"/>
              <p:nvPr/>
            </p:nvSpPr>
            <p:spPr>
              <a:xfrm>
                <a:off x="6935638" y="715994"/>
                <a:ext cx="4702211" cy="53199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Random forest with 4 trees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Let’s make a prediction for a datapoint in the </a:t>
                </a:r>
                <a:r>
                  <a:rPr kumimoji="0" lang="en-US" sz="18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ED7D31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orange region</a:t>
                </a: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To do so we are going to get a prediction from each tree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In one tree, the </a:t>
                </a:r>
                <a:r>
                  <a:rPr kumimoji="0" lang="en-US" sz="18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ED7D31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orange region </a:t>
                </a: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is in the False region, so the predicted probability is 0.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In three trees, the </a:t>
                </a:r>
                <a:r>
                  <a:rPr kumimoji="0" lang="en-US" sz="18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ED7D31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orange region </a:t>
                </a: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is in the True region, so the predicted probability is .167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𝑃</m:t>
                      </m:r>
                      <m:d>
                        <m:dPr>
                          <m:ctrlP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𝑦</m:t>
                          </m:r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=1</m:t>
                          </m:r>
                        </m:e>
                        <m:e>
                          <m:r>
                            <a:rPr kumimoji="0" lang="en-US" sz="1800" b="1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ED7D31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𝒐𝒓𝒂𝒏𝒈𝒆</m:t>
                          </m:r>
                          <m:r>
                            <a:rPr kumimoji="0" lang="en-US" sz="1800" b="1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ED7D31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 </m:t>
                          </m:r>
                          <m:r>
                            <a:rPr kumimoji="0" lang="en-US" sz="1800" b="1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ED7D31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𝒓𝒆𝒈𝒊𝒐𝒏</m:t>
                          </m:r>
                        </m:e>
                      </m:d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  <m:f>
                        <m:fPr>
                          <m:ctrlP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3</m:t>
                          </m:r>
                        </m:num>
                        <m:den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4</m:t>
                          </m:r>
                        </m:den>
                      </m:f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 .167+</m:t>
                      </m:r>
                      <m:f>
                        <m:fPr>
                          <m:ctrlP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1</m:t>
                          </m:r>
                        </m:num>
                        <m:den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4</m:t>
                          </m:r>
                        </m:den>
                      </m:f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0=0.125</m:t>
                      </m:r>
                    </m:oMath>
                  </m:oMathPara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C46D19E4-4A7C-4645-A336-037DBA274BB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35638" y="715994"/>
                <a:ext cx="4702211" cy="5319918"/>
              </a:xfrm>
              <a:prstGeom prst="rect">
                <a:avLst/>
              </a:prstGeom>
              <a:blipFill>
                <a:blip r:embed="rId2"/>
                <a:stretch>
                  <a:fillRect l="-1167" t="-57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8" name="Group 17">
            <a:extLst>
              <a:ext uri="{FF2B5EF4-FFF2-40B4-BE49-F238E27FC236}">
                <a16:creationId xmlns:a16="http://schemas.microsoft.com/office/drawing/2014/main" id="{40BFF527-6F9A-4BA4-8D16-198E8F81CB72}"/>
              </a:ext>
            </a:extLst>
          </p:cNvPr>
          <p:cNvGrpSpPr/>
          <p:nvPr/>
        </p:nvGrpSpPr>
        <p:grpSpPr>
          <a:xfrm>
            <a:off x="4877684" y="3694980"/>
            <a:ext cx="1828570" cy="1937058"/>
            <a:chOff x="3113314" y="618331"/>
            <a:chExt cx="5638800" cy="6553091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0305EBCC-C4B5-46E2-A3CC-49C382135667}"/>
                </a:ext>
              </a:extLst>
            </p:cNvPr>
            <p:cNvSpPr/>
            <p:nvPr/>
          </p:nvSpPr>
          <p:spPr>
            <a:xfrm>
              <a:off x="3113314" y="618332"/>
              <a:ext cx="1828800" cy="1828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D8BD6251-B893-4D80-8504-2172A18E2DF5}"/>
                </a:ext>
              </a:extLst>
            </p:cNvPr>
            <p:cNvSpPr/>
            <p:nvPr/>
          </p:nvSpPr>
          <p:spPr>
            <a:xfrm>
              <a:off x="5018314" y="618332"/>
              <a:ext cx="1828800" cy="1828800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F3FEB48B-982A-468B-9DC9-D792D7F50831}"/>
                </a:ext>
              </a:extLst>
            </p:cNvPr>
            <p:cNvSpPr/>
            <p:nvPr/>
          </p:nvSpPr>
          <p:spPr>
            <a:xfrm>
              <a:off x="6923314" y="618331"/>
              <a:ext cx="1828800" cy="182880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EB2DC949-3424-4AD9-BD14-2C5C76A371E2}"/>
                </a:ext>
              </a:extLst>
            </p:cNvPr>
            <p:cNvSpPr/>
            <p:nvPr/>
          </p:nvSpPr>
          <p:spPr>
            <a:xfrm>
              <a:off x="3113314" y="2514600"/>
              <a:ext cx="1828800" cy="1828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67400D70-89BC-402A-8F65-E4C6F6C7AD86}"/>
                </a:ext>
              </a:extLst>
            </p:cNvPr>
            <p:cNvSpPr/>
            <p:nvPr/>
          </p:nvSpPr>
          <p:spPr>
            <a:xfrm>
              <a:off x="5018314" y="2514600"/>
              <a:ext cx="1828800" cy="182880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FF739F98-1E54-4369-8552-439A1A3E3EE1}"/>
                </a:ext>
              </a:extLst>
            </p:cNvPr>
            <p:cNvSpPr/>
            <p:nvPr/>
          </p:nvSpPr>
          <p:spPr>
            <a:xfrm>
              <a:off x="6923314" y="2514600"/>
              <a:ext cx="1828800" cy="182880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62785F20-EB2D-47A9-8A94-04E593D352E9}"/>
                </a:ext>
              </a:extLst>
            </p:cNvPr>
            <p:cNvSpPr/>
            <p:nvPr/>
          </p:nvSpPr>
          <p:spPr>
            <a:xfrm>
              <a:off x="3113314" y="4405530"/>
              <a:ext cx="1828800" cy="1828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6C8F915B-EDA6-4A5C-829D-9AF0211196B9}"/>
                </a:ext>
              </a:extLst>
            </p:cNvPr>
            <p:cNvSpPr/>
            <p:nvPr/>
          </p:nvSpPr>
          <p:spPr>
            <a:xfrm>
              <a:off x="5018314" y="4405530"/>
              <a:ext cx="1828800" cy="182880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E0EA5563-EA92-42BF-B7A2-B68BC8D0678B}"/>
                </a:ext>
              </a:extLst>
            </p:cNvPr>
            <p:cNvSpPr/>
            <p:nvPr/>
          </p:nvSpPr>
          <p:spPr>
            <a:xfrm>
              <a:off x="6923314" y="4405530"/>
              <a:ext cx="1828800" cy="182880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6347D340-1A27-4E15-976C-3237D4458D2E}"/>
                </a:ext>
              </a:extLst>
            </p:cNvPr>
            <p:cNvSpPr txBox="1"/>
            <p:nvPr/>
          </p:nvSpPr>
          <p:spPr>
            <a:xfrm flipH="1">
              <a:off x="4753339" y="6234331"/>
              <a:ext cx="701901" cy="9370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0FEC7918-B102-4948-806C-0BE985F5B9B5}"/>
              </a:ext>
            </a:extLst>
          </p:cNvPr>
          <p:cNvGrpSpPr/>
          <p:nvPr/>
        </p:nvGrpSpPr>
        <p:grpSpPr>
          <a:xfrm>
            <a:off x="2202096" y="1040674"/>
            <a:ext cx="1826648" cy="1658313"/>
            <a:chOff x="3113314" y="618331"/>
            <a:chExt cx="5638800" cy="5615999"/>
          </a:xfrm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458CBC0E-8CF4-4BA1-8FC3-8ADC0DBFD779}"/>
                </a:ext>
              </a:extLst>
            </p:cNvPr>
            <p:cNvSpPr/>
            <p:nvPr/>
          </p:nvSpPr>
          <p:spPr>
            <a:xfrm>
              <a:off x="3113314" y="618332"/>
              <a:ext cx="1828800" cy="1828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F83B38EA-E5FB-4D4F-B1F9-03AB2C7FA7AD}"/>
                </a:ext>
              </a:extLst>
            </p:cNvPr>
            <p:cNvSpPr/>
            <p:nvPr/>
          </p:nvSpPr>
          <p:spPr>
            <a:xfrm>
              <a:off x="5018314" y="618332"/>
              <a:ext cx="1828800" cy="1828800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4D03F9A8-7BCB-4BD7-8D0C-F66133651CE7}"/>
                </a:ext>
              </a:extLst>
            </p:cNvPr>
            <p:cNvSpPr/>
            <p:nvPr/>
          </p:nvSpPr>
          <p:spPr>
            <a:xfrm>
              <a:off x="6923314" y="618331"/>
              <a:ext cx="1828800" cy="1828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9FC24B4D-52EA-4D02-8E52-0A06BDE2DDE7}"/>
                </a:ext>
              </a:extLst>
            </p:cNvPr>
            <p:cNvSpPr/>
            <p:nvPr/>
          </p:nvSpPr>
          <p:spPr>
            <a:xfrm>
              <a:off x="3113314" y="2514600"/>
              <a:ext cx="1828800" cy="182880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36AF3F60-223D-498D-8719-F9B350BA89CA}"/>
                </a:ext>
              </a:extLst>
            </p:cNvPr>
            <p:cNvSpPr/>
            <p:nvPr/>
          </p:nvSpPr>
          <p:spPr>
            <a:xfrm>
              <a:off x="5018314" y="2514600"/>
              <a:ext cx="1828800" cy="182880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746E36F2-39A7-4456-9B99-83A1C6D99516}"/>
                </a:ext>
              </a:extLst>
            </p:cNvPr>
            <p:cNvSpPr/>
            <p:nvPr/>
          </p:nvSpPr>
          <p:spPr>
            <a:xfrm>
              <a:off x="6923314" y="2514600"/>
              <a:ext cx="1828800" cy="182880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8DB4F370-C0A1-409E-B1E4-E4BC4A72945E}"/>
                </a:ext>
              </a:extLst>
            </p:cNvPr>
            <p:cNvSpPr/>
            <p:nvPr/>
          </p:nvSpPr>
          <p:spPr>
            <a:xfrm>
              <a:off x="3113314" y="4405530"/>
              <a:ext cx="1828800" cy="182880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92B953D1-A3A6-49A8-AC13-44DC76C58274}"/>
                </a:ext>
              </a:extLst>
            </p:cNvPr>
            <p:cNvSpPr/>
            <p:nvPr/>
          </p:nvSpPr>
          <p:spPr>
            <a:xfrm>
              <a:off x="5018314" y="4405530"/>
              <a:ext cx="1828800" cy="182880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2D0434EC-7AB1-432D-83F7-68B4CCB80F3E}"/>
                </a:ext>
              </a:extLst>
            </p:cNvPr>
            <p:cNvSpPr/>
            <p:nvPr/>
          </p:nvSpPr>
          <p:spPr>
            <a:xfrm>
              <a:off x="6923314" y="4405530"/>
              <a:ext cx="1828800" cy="182880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id="{EDF5AF8B-BE06-4D8B-857D-E875C3522EC1}"/>
              </a:ext>
            </a:extLst>
          </p:cNvPr>
          <p:cNvGrpSpPr/>
          <p:nvPr/>
        </p:nvGrpSpPr>
        <p:grpSpPr>
          <a:xfrm>
            <a:off x="2371534" y="3694980"/>
            <a:ext cx="2033204" cy="1641505"/>
            <a:chOff x="2411414" y="618331"/>
            <a:chExt cx="6340700" cy="5615999"/>
          </a:xfrm>
        </p:grpSpPr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F89CE343-9A72-4015-9E2D-F183610CBEC5}"/>
                </a:ext>
              </a:extLst>
            </p:cNvPr>
            <p:cNvSpPr/>
            <p:nvPr/>
          </p:nvSpPr>
          <p:spPr>
            <a:xfrm>
              <a:off x="3113314" y="618332"/>
              <a:ext cx="1828800" cy="182880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7E7355E8-61A6-4743-966A-4847157202B1}"/>
                </a:ext>
              </a:extLst>
            </p:cNvPr>
            <p:cNvSpPr/>
            <p:nvPr/>
          </p:nvSpPr>
          <p:spPr>
            <a:xfrm>
              <a:off x="5018314" y="618332"/>
              <a:ext cx="1828800" cy="1828800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5207DA3D-7040-46C7-8558-34B5D875C31F}"/>
                </a:ext>
              </a:extLst>
            </p:cNvPr>
            <p:cNvSpPr/>
            <p:nvPr/>
          </p:nvSpPr>
          <p:spPr>
            <a:xfrm>
              <a:off x="6923314" y="618331"/>
              <a:ext cx="1828800" cy="1828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FC8E5401-BEF1-4348-8FEC-F2BD56E64B4F}"/>
                </a:ext>
              </a:extLst>
            </p:cNvPr>
            <p:cNvSpPr/>
            <p:nvPr/>
          </p:nvSpPr>
          <p:spPr>
            <a:xfrm>
              <a:off x="3113314" y="2514600"/>
              <a:ext cx="1828800" cy="182880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5C9A2B92-EFAF-4315-AF7A-7F3D67D538ED}"/>
                </a:ext>
              </a:extLst>
            </p:cNvPr>
            <p:cNvSpPr/>
            <p:nvPr/>
          </p:nvSpPr>
          <p:spPr>
            <a:xfrm>
              <a:off x="5018314" y="2514600"/>
              <a:ext cx="1828800" cy="182880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C8316FD6-F1C2-4A42-BACE-7E2555BFEB25}"/>
                </a:ext>
              </a:extLst>
            </p:cNvPr>
            <p:cNvSpPr/>
            <p:nvPr/>
          </p:nvSpPr>
          <p:spPr>
            <a:xfrm>
              <a:off x="6923314" y="2514600"/>
              <a:ext cx="1828800" cy="1828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88FC0A49-A3E4-4B3F-BAFC-C31503C9FB62}"/>
                </a:ext>
              </a:extLst>
            </p:cNvPr>
            <p:cNvSpPr/>
            <p:nvPr/>
          </p:nvSpPr>
          <p:spPr>
            <a:xfrm>
              <a:off x="3113314" y="4405530"/>
              <a:ext cx="1828800" cy="182880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F79047FA-8A72-470E-9701-6E6FCC01DDB8}"/>
                </a:ext>
              </a:extLst>
            </p:cNvPr>
            <p:cNvSpPr/>
            <p:nvPr/>
          </p:nvSpPr>
          <p:spPr>
            <a:xfrm>
              <a:off x="5018314" y="4405530"/>
              <a:ext cx="1828800" cy="182880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2DDD186C-0CE2-48E1-A76D-8F6909FAF3C7}"/>
                </a:ext>
              </a:extLst>
            </p:cNvPr>
            <p:cNvSpPr/>
            <p:nvPr/>
          </p:nvSpPr>
          <p:spPr>
            <a:xfrm>
              <a:off x="6923314" y="4405530"/>
              <a:ext cx="1828800" cy="1828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4FFDECB5-FFE2-4364-B1C3-0FA3C8BC47B7}"/>
                </a:ext>
              </a:extLst>
            </p:cNvPr>
            <p:cNvSpPr txBox="1"/>
            <p:nvPr/>
          </p:nvSpPr>
          <p:spPr>
            <a:xfrm flipH="1">
              <a:off x="2411414" y="2324597"/>
              <a:ext cx="701901" cy="9476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61" name="Group 60">
            <a:extLst>
              <a:ext uri="{FF2B5EF4-FFF2-40B4-BE49-F238E27FC236}">
                <a16:creationId xmlns:a16="http://schemas.microsoft.com/office/drawing/2014/main" id="{3F36C267-9312-4283-AA75-6355CC048DDA}"/>
              </a:ext>
            </a:extLst>
          </p:cNvPr>
          <p:cNvGrpSpPr/>
          <p:nvPr/>
        </p:nvGrpSpPr>
        <p:grpSpPr>
          <a:xfrm>
            <a:off x="410328" y="3694980"/>
            <a:ext cx="1734145" cy="1700927"/>
            <a:chOff x="3113314" y="618331"/>
            <a:chExt cx="5638800" cy="5615999"/>
          </a:xfrm>
        </p:grpSpPr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BC23DB64-02C8-4A04-80C1-99D6072CEAC1}"/>
                </a:ext>
              </a:extLst>
            </p:cNvPr>
            <p:cNvSpPr/>
            <p:nvPr/>
          </p:nvSpPr>
          <p:spPr>
            <a:xfrm>
              <a:off x="3113314" y="618332"/>
              <a:ext cx="1828800" cy="182880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7D99880C-68B3-449D-9BD5-07B0F5681318}"/>
                </a:ext>
              </a:extLst>
            </p:cNvPr>
            <p:cNvSpPr/>
            <p:nvPr/>
          </p:nvSpPr>
          <p:spPr>
            <a:xfrm>
              <a:off x="5018314" y="618332"/>
              <a:ext cx="1828800" cy="1828800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4721B0DE-5F7A-4245-BE02-26AC8033688C}"/>
                </a:ext>
              </a:extLst>
            </p:cNvPr>
            <p:cNvSpPr/>
            <p:nvPr/>
          </p:nvSpPr>
          <p:spPr>
            <a:xfrm>
              <a:off x="6923314" y="618331"/>
              <a:ext cx="1828800" cy="182880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5DB2A8F1-0107-4FDA-BFE2-2A76DA09D745}"/>
                </a:ext>
              </a:extLst>
            </p:cNvPr>
            <p:cNvSpPr/>
            <p:nvPr/>
          </p:nvSpPr>
          <p:spPr>
            <a:xfrm>
              <a:off x="3113314" y="2514600"/>
              <a:ext cx="1828800" cy="182880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EDE323A9-CD31-4ABB-87BC-5A2DCE6FACAF}"/>
                </a:ext>
              </a:extLst>
            </p:cNvPr>
            <p:cNvSpPr/>
            <p:nvPr/>
          </p:nvSpPr>
          <p:spPr>
            <a:xfrm>
              <a:off x="5018314" y="2514600"/>
              <a:ext cx="1828800" cy="182880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7" name="Rectangle 66">
              <a:extLst>
                <a:ext uri="{FF2B5EF4-FFF2-40B4-BE49-F238E27FC236}">
                  <a16:creationId xmlns:a16="http://schemas.microsoft.com/office/drawing/2014/main" id="{1191A50A-6D45-4FA3-B220-AE6F529F127F}"/>
                </a:ext>
              </a:extLst>
            </p:cNvPr>
            <p:cNvSpPr/>
            <p:nvPr/>
          </p:nvSpPr>
          <p:spPr>
            <a:xfrm>
              <a:off x="6923314" y="2514600"/>
              <a:ext cx="1828800" cy="182880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3DA238A3-2C03-49F4-8AEF-A3C08FE27E46}"/>
                </a:ext>
              </a:extLst>
            </p:cNvPr>
            <p:cNvSpPr/>
            <p:nvPr/>
          </p:nvSpPr>
          <p:spPr>
            <a:xfrm>
              <a:off x="3113314" y="4405530"/>
              <a:ext cx="1828800" cy="1828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76496810-96C8-4E17-8D5C-39EC36E6C48F}"/>
                </a:ext>
              </a:extLst>
            </p:cNvPr>
            <p:cNvSpPr/>
            <p:nvPr/>
          </p:nvSpPr>
          <p:spPr>
            <a:xfrm>
              <a:off x="5018314" y="4405530"/>
              <a:ext cx="1828800" cy="1828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0" name="Rectangle 69">
              <a:extLst>
                <a:ext uri="{FF2B5EF4-FFF2-40B4-BE49-F238E27FC236}">
                  <a16:creationId xmlns:a16="http://schemas.microsoft.com/office/drawing/2014/main" id="{3868E4BD-24F3-43B6-8D1B-1733121AEAD4}"/>
                </a:ext>
              </a:extLst>
            </p:cNvPr>
            <p:cNvSpPr/>
            <p:nvPr/>
          </p:nvSpPr>
          <p:spPr>
            <a:xfrm>
              <a:off x="6923314" y="4405530"/>
              <a:ext cx="1828800" cy="1828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6205348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0807DE4-638C-4101-AA24-D191D549B416}"/>
              </a:ext>
            </a:extLst>
          </p:cNvPr>
          <p:cNvSpPr/>
          <p:nvPr/>
        </p:nvSpPr>
        <p:spPr>
          <a:xfrm>
            <a:off x="587828" y="5188176"/>
            <a:ext cx="1349829" cy="1349829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50%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01A3DBD-92C7-43BD-B82E-52BA0A15FA9D}"/>
              </a:ext>
            </a:extLst>
          </p:cNvPr>
          <p:cNvSpPr/>
          <p:nvPr/>
        </p:nvSpPr>
        <p:spPr>
          <a:xfrm>
            <a:off x="587828" y="3579245"/>
            <a:ext cx="1349829" cy="134982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75%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F533D58-AE72-4A6C-B363-EDDA3C9594A2}"/>
              </a:ext>
            </a:extLst>
          </p:cNvPr>
          <p:cNvSpPr/>
          <p:nvPr/>
        </p:nvSpPr>
        <p:spPr>
          <a:xfrm>
            <a:off x="587828" y="1970314"/>
            <a:ext cx="1349829" cy="1349829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100%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789428F9-254A-4054-A067-D1A1990D9F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Predictions in Each Region After 1,000 Trees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Content Placeholder 2">
                <a:extLst>
                  <a:ext uri="{FF2B5EF4-FFF2-40B4-BE49-F238E27FC236}">
                    <a16:creationId xmlns:a16="http://schemas.microsoft.com/office/drawing/2014/main" id="{DD90BF85-3FFF-4899-BDD2-B3BF05EA199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2220686" y="2078490"/>
                <a:ext cx="10515600" cy="1100139"/>
              </a:xfrm>
            </p:spPr>
            <p:txBody>
              <a:bodyPr>
                <a:normAutofit fontScale="62500" lnSpcReduction="20000"/>
              </a:bodyPr>
              <a:lstStyle/>
              <a:p>
                <a:pPr marL="0" indent="0">
                  <a:buNone/>
                </a:pPr>
                <a:r>
                  <a:rPr lang="en-US" dirty="0"/>
                  <a:t>In 4 out of 4 trees,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acc>
                    <m:r>
                      <a:rPr lang="en-US" i="1" dirty="0">
                        <a:latin typeface="Cambria Math" panose="02040503050406030204" pitchFamily="18" charset="0"/>
                      </a:rPr>
                      <m:t>=0.167</m:t>
                    </m:r>
                  </m:oMath>
                </a14:m>
                <a:r>
                  <a:rPr lang="en-US" dirty="0"/>
                  <a:t>.  In 0 out of 4 trees,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acc>
                    <m:r>
                      <a:rPr lang="en-US" i="1" dirty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lang="en-US" dirty="0"/>
              </a:p>
              <a:p>
                <a:pPr marL="0" indent="0">
                  <a:buNone/>
                </a:pPr>
                <a:endParaRPr lang="en-US" dirty="0">
                  <a:solidFill>
                    <a:srgbClr val="C00000"/>
                  </a:solidFill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1000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1000</m:t>
                          </m:r>
                        </m:den>
                      </m:f>
                      <m:r>
                        <a:rPr lang="en-US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 0.167+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1000</m:t>
                          </m:r>
                        </m:den>
                      </m:f>
                      <m:r>
                        <a:rPr lang="en-US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 0=0.167</m:t>
                      </m:r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5" name="Content Placeholder 2">
                <a:extLst>
                  <a:ext uri="{FF2B5EF4-FFF2-40B4-BE49-F238E27FC236}">
                    <a16:creationId xmlns:a16="http://schemas.microsoft.com/office/drawing/2014/main" id="{DD90BF85-3FFF-4899-BDD2-B3BF05EA199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220686" y="2078490"/>
                <a:ext cx="10515600" cy="1100139"/>
              </a:xfrm>
              <a:blipFill>
                <a:blip r:embed="rId5"/>
                <a:stretch>
                  <a:fillRect l="-464" t="-94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Content Placeholder 2">
                <a:extLst>
                  <a:ext uri="{FF2B5EF4-FFF2-40B4-BE49-F238E27FC236}">
                    <a16:creationId xmlns:a16="http://schemas.microsoft.com/office/drawing/2014/main" id="{01AFAC87-206C-4B51-AFEE-7099BEB55CF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220686" y="3679372"/>
                <a:ext cx="10515600" cy="110013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62500" lnSpcReduction="2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90000"/>
                  </a:lnSpc>
                  <a:spcBef>
                    <a:spcPts val="100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r>
                  <a:rPr kumimoji="0" lang="en-US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In 3 out of 4 trees,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kumimoji="0" lang="en-US" sz="2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accPr>
                      <m:e>
                        <m:r>
                          <a:rPr kumimoji="0" lang="en-US" sz="2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𝑦</m:t>
                        </m:r>
                      </m:e>
                    </m:acc>
                    <m:r>
                      <a:rPr kumimoji="0" lang="en-US" sz="28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=0.167</m:t>
                    </m:r>
                  </m:oMath>
                </a14:m>
                <a:r>
                  <a:rPr kumimoji="0" lang="en-US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.  In 1 out of 4 trees,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kumimoji="0" lang="en-US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accPr>
                      <m:e>
                        <m:r>
                          <a:rPr kumimoji="0" lang="en-US" sz="2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𝑦</m:t>
                        </m:r>
                      </m:e>
                    </m:acc>
                    <m:r>
                      <a:rPr kumimoji="0" lang="en-US" sz="28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=0</m:t>
                    </m:r>
                  </m:oMath>
                </a14:m>
                <a:endParaRPr kumimoji="0" 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90000"/>
                  </a:lnSpc>
                  <a:spcBef>
                    <a:spcPts val="100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90000"/>
                  </a:lnSpc>
                  <a:spcBef>
                    <a:spcPts val="100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US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a:rPr kumimoji="0" lang="en-US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750</m:t>
                          </m:r>
                        </m:num>
                        <m:den>
                          <m:r>
                            <a:rPr kumimoji="0" lang="en-US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1000</m:t>
                          </m:r>
                        </m:den>
                      </m:f>
                      <m:r>
                        <a:rPr kumimoji="0" lang="en-US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 0.167+</m:t>
                      </m:r>
                      <m:f>
                        <m:fPr>
                          <m:ctrlPr>
                            <a:rPr kumimoji="0" lang="en-US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a:rPr kumimoji="0" lang="en-US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250</m:t>
                          </m:r>
                        </m:num>
                        <m:den>
                          <m:r>
                            <a:rPr kumimoji="0" lang="en-US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1000</m:t>
                          </m:r>
                        </m:den>
                      </m:f>
                      <m:r>
                        <a:rPr kumimoji="0" lang="en-US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 0=0.125</m:t>
                      </m:r>
                    </m:oMath>
                  </m:oMathPara>
                </a14:m>
                <a:endParaRPr kumimoji="0" 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90000"/>
                  </a:lnSpc>
                  <a:spcBef>
                    <a:spcPts val="100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6" name="Content Placeholder 2">
                <a:extLst>
                  <a:ext uri="{FF2B5EF4-FFF2-40B4-BE49-F238E27FC236}">
                    <a16:creationId xmlns:a16="http://schemas.microsoft.com/office/drawing/2014/main" id="{01AFAC87-206C-4B51-AFEE-7099BEB55C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20686" y="3679372"/>
                <a:ext cx="10515600" cy="1100139"/>
              </a:xfrm>
              <a:prstGeom prst="rect">
                <a:avLst/>
              </a:prstGeom>
              <a:blipFill>
                <a:blip r:embed="rId3"/>
                <a:stretch>
                  <a:fillRect l="-464" t="-94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Content Placeholder 2">
                <a:extLst>
                  <a:ext uri="{FF2B5EF4-FFF2-40B4-BE49-F238E27FC236}">
                    <a16:creationId xmlns:a16="http://schemas.microsoft.com/office/drawing/2014/main" id="{6D3A68A2-F2AA-4410-8756-3AEF1FFC778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220686" y="5280254"/>
                <a:ext cx="10515600" cy="110013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62500" lnSpcReduction="2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90000"/>
                  </a:lnSpc>
                  <a:spcBef>
                    <a:spcPts val="100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r>
                  <a:rPr kumimoji="0" lang="en-US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In 2 out of 4 trees,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kumimoji="0" lang="en-US" sz="2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accPr>
                      <m:e>
                        <m:r>
                          <a:rPr kumimoji="0" lang="en-US" sz="2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𝑦</m:t>
                        </m:r>
                      </m:e>
                    </m:acc>
                    <m:r>
                      <a:rPr kumimoji="0" lang="en-US" sz="28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=0.167</m:t>
                    </m:r>
                  </m:oMath>
                </a14:m>
                <a:r>
                  <a:rPr kumimoji="0" lang="en-US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.  In 2 out of 4 trees,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kumimoji="0" lang="en-US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accPr>
                      <m:e>
                        <m:r>
                          <a:rPr kumimoji="0" lang="en-US" sz="2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𝑦</m:t>
                        </m:r>
                      </m:e>
                    </m:acc>
                    <m:r>
                      <a:rPr kumimoji="0" lang="en-US" sz="28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=0</m:t>
                    </m:r>
                  </m:oMath>
                </a14:m>
                <a:endParaRPr kumimoji="0" 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90000"/>
                  </a:lnSpc>
                  <a:spcBef>
                    <a:spcPts val="100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90000"/>
                  </a:lnSpc>
                  <a:spcBef>
                    <a:spcPts val="100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US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a:rPr kumimoji="0" lang="en-US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500</m:t>
                          </m:r>
                        </m:num>
                        <m:den>
                          <m:r>
                            <a:rPr kumimoji="0" lang="en-US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1000</m:t>
                          </m:r>
                        </m:den>
                      </m:f>
                      <m:r>
                        <a:rPr kumimoji="0" lang="en-US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 0.167+</m:t>
                      </m:r>
                      <m:f>
                        <m:fPr>
                          <m:ctrlPr>
                            <a:rPr kumimoji="0" lang="en-US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a:rPr kumimoji="0" lang="en-US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500</m:t>
                          </m:r>
                        </m:num>
                        <m:den>
                          <m:r>
                            <a:rPr kumimoji="0" lang="en-US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1000</m:t>
                          </m:r>
                        </m:den>
                      </m:f>
                      <m:r>
                        <a:rPr kumimoji="0" lang="en-US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 0=0.083</m:t>
                      </m:r>
                    </m:oMath>
                  </m:oMathPara>
                </a14:m>
                <a:endParaRPr kumimoji="0" 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90000"/>
                  </a:lnSpc>
                  <a:spcBef>
                    <a:spcPts val="100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7" name="Content Placeholder 2">
                <a:extLst>
                  <a:ext uri="{FF2B5EF4-FFF2-40B4-BE49-F238E27FC236}">
                    <a16:creationId xmlns:a16="http://schemas.microsoft.com/office/drawing/2014/main" id="{6D3A68A2-F2AA-4410-8756-3AEF1FFC778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20686" y="5280254"/>
                <a:ext cx="10515600" cy="1100139"/>
              </a:xfrm>
              <a:prstGeom prst="rect">
                <a:avLst/>
              </a:prstGeom>
              <a:blipFill>
                <a:blip r:embed="rId4"/>
                <a:stretch>
                  <a:fillRect l="-464" t="-884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366887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D43FA3-8736-4925-B2D4-62519D7D5E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Predicting With a Forest of Stumps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6C37C7-150A-47ED-8A3E-EA1C8B2AD2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829355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Notice 2 things: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The model is not calibrated</a:t>
            </a:r>
          </a:p>
          <a:p>
            <a:pPr lvl="1"/>
            <a:r>
              <a:rPr lang="en-US" dirty="0"/>
              <a:t>Data points that are y=1 have a predicted probability of being y=1 of 0.167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The model does a great job ranking Y=1 versus Y=0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0" indent="0">
              <a:buNone/>
            </a:pPr>
            <a:r>
              <a:rPr lang="en-US" dirty="0"/>
              <a:t>We will come back to this when we talk about the Area Under the Curve metric</a:t>
            </a:r>
          </a:p>
          <a:p>
            <a:endParaRPr lang="en-US" dirty="0"/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57F7930C-F889-40CA-B53A-75673A9678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3162" y="2043906"/>
            <a:ext cx="5410200" cy="3914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034148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2FBE75-68A0-477F-9934-4F0D70B9A4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Pros + Cons of Trees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B93115-6BCD-47EE-A9B9-38DD8195C2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662961" cy="4351338"/>
          </a:xfrm>
        </p:spPr>
        <p:txBody>
          <a:bodyPr/>
          <a:lstStyle/>
          <a:p>
            <a:r>
              <a:rPr lang="en-US" dirty="0"/>
              <a:t>Advantages:</a:t>
            </a:r>
          </a:p>
          <a:p>
            <a:pPr lvl="1"/>
            <a:r>
              <a:rPr lang="en-US" dirty="0"/>
              <a:t>Automatically detect interactions</a:t>
            </a:r>
          </a:p>
          <a:p>
            <a:pPr lvl="1"/>
            <a:r>
              <a:rPr lang="en-US" dirty="0"/>
              <a:t>Easy to explain </a:t>
            </a:r>
          </a:p>
          <a:p>
            <a:pPr lvl="1"/>
            <a:r>
              <a:rPr lang="en-US" dirty="0"/>
              <a:t>Handle both categorical and numeric features</a:t>
            </a:r>
          </a:p>
          <a:p>
            <a:pPr lvl="2"/>
            <a:r>
              <a:rPr lang="en-US" dirty="0"/>
              <a:t>No need to rescale</a:t>
            </a:r>
          </a:p>
          <a:p>
            <a:r>
              <a:rPr lang="en-US" dirty="0"/>
              <a:t>Disadvantages:</a:t>
            </a:r>
          </a:p>
          <a:p>
            <a:pPr lvl="1"/>
            <a:r>
              <a:rPr lang="en-US" dirty="0"/>
              <a:t>Tend to be outperformed by other methods</a:t>
            </a:r>
          </a:p>
          <a:p>
            <a:pPr lvl="1"/>
            <a:r>
              <a:rPr lang="en-US" dirty="0"/>
              <a:t>Brittle</a:t>
            </a:r>
          </a:p>
          <a:p>
            <a:pPr lvl="1"/>
            <a:r>
              <a:rPr lang="en-US" dirty="0"/>
              <a:t>Can’t extrapolate </a:t>
            </a: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FCDE4BE-6E67-4A64-848C-CA541594DA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14123" y="0"/>
            <a:ext cx="536433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986225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4E52D4-550E-4C42-A319-86B73A606E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Do Decision Trees Tend to Overfit?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00C7A32-1B77-4D1D-A6B5-83CEADF85C4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7009016" cy="4351338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Each additional split adds complexity</a:t>
                </a:r>
              </a:p>
              <a:p>
                <a:endParaRPr lang="en-US" dirty="0"/>
              </a:p>
              <a:p>
                <a:r>
                  <a:rPr lang="en-US" dirty="0"/>
                  <a:t>Similar to estimating more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𝛽</m:t>
                    </m:r>
                  </m:oMath>
                </a14:m>
                <a:r>
                  <a:rPr lang="en-US" dirty="0"/>
                  <a:t>s in linear regression</a:t>
                </a:r>
              </a:p>
              <a:p>
                <a:endParaRPr lang="en-US" dirty="0"/>
              </a:p>
              <a:p>
                <a:r>
                  <a:rPr lang="en-US" dirty="0"/>
                  <a:t>Biggest challenge is that as we have more leaves, the number of datapoints in each leaf will fall.</a:t>
                </a:r>
              </a:p>
              <a:p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00C7A32-1B77-4D1D-A6B5-83CEADF85C4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7009016" cy="4351338"/>
              </a:xfrm>
              <a:blipFill>
                <a:blip r:embed="rId2"/>
                <a:stretch>
                  <a:fillRect l="-1567" t="-2241" r="-15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8" name="Picture 17">
            <a:extLst>
              <a:ext uri="{FF2B5EF4-FFF2-40B4-BE49-F238E27FC236}">
                <a16:creationId xmlns:a16="http://schemas.microsoft.com/office/drawing/2014/main" id="{0EFE97A5-DEA8-4654-A79B-7EC406EE1B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36581" y="1690688"/>
            <a:ext cx="4041879" cy="5167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493455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2BF51B-318B-47C8-B5AE-01D441B53C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 We Reduce/Prevent Over-fitting?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F8230F5-4881-425C-97B7-0392AD7EE16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Regularize:</a:t>
                </a:r>
              </a:p>
              <a:p>
                <a:pPr lvl="1"/>
                <a:r>
                  <a:rPr lang="en-US" dirty="0"/>
                  <a:t>“Make regular” --- exert more control over the model building process </a:t>
                </a:r>
              </a:p>
              <a:p>
                <a:pPr lvl="1"/>
                <a:endParaRPr lang="en-US" dirty="0"/>
              </a:p>
              <a:p>
                <a:pPr lvl="1"/>
                <a:r>
                  <a:rPr lang="en-US" dirty="0"/>
                  <a:t>Ordinary least squares</a:t>
                </a:r>
              </a:p>
              <a:p>
                <a:pPr lvl="2"/>
                <a:r>
                  <a:rPr lang="en-US" dirty="0"/>
                  <a:t>We changed the objective function to penalize big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𝛽</m:t>
                    </m:r>
                  </m:oMath>
                </a14:m>
                <a:r>
                  <a:rPr lang="en-US" dirty="0"/>
                  <a:t>s</a:t>
                </a:r>
              </a:p>
              <a:p>
                <a:pPr lvl="1"/>
                <a:endParaRPr lang="en-US" dirty="0"/>
              </a:p>
              <a:p>
                <a:pPr lvl="1"/>
                <a:r>
                  <a:rPr lang="en-US" dirty="0"/>
                  <a:t>Decision trees</a:t>
                </a:r>
              </a:p>
              <a:p>
                <a:pPr lvl="2"/>
                <a:r>
                  <a:rPr lang="en-US" dirty="0"/>
                  <a:t>Limit the growth of tree depth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F8230F5-4881-425C-97B7-0392AD7EE16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423452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844B35-62D8-4B7B-AD58-D17B5B8EDD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 We Regularize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1BB22B1-CF02-44EC-83CC-68AC74E7C01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n-US" dirty="0"/>
                  <a:t>Through specifying </a:t>
                </a:r>
                <a:r>
                  <a:rPr lang="en-US" b="1" i="1" dirty="0"/>
                  <a:t>hyperparameters</a:t>
                </a:r>
                <a:r>
                  <a:rPr lang="en-US" dirty="0"/>
                  <a:t> that exert that extra control over the model building process</a:t>
                </a:r>
              </a:p>
              <a:p>
                <a:endParaRPr lang="en-US" dirty="0"/>
              </a:p>
              <a:p>
                <a:r>
                  <a:rPr lang="en-US" dirty="0"/>
                  <a:t>Linear regression: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en-US" dirty="0"/>
                  <a:t>, lambda</a:t>
                </a:r>
              </a:p>
              <a:p>
                <a:pPr lvl="1"/>
                <a:r>
                  <a:rPr lang="en-US" dirty="0"/>
                  <a:t>Controls how much to penalize for big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𝛽</m:t>
                    </m:r>
                  </m:oMath>
                </a14:m>
                <a:r>
                  <a:rPr lang="en-US" dirty="0"/>
                  <a:t>s</a:t>
                </a:r>
              </a:p>
              <a:p>
                <a:pPr lvl="2"/>
                <a14:m>
                  <m:oMath xmlns:m="http://schemas.openxmlformats.org/officeDocument/2006/math">
                    <m:nary>
                      <m:naryPr>
                        <m:chr m:val="∑"/>
                        <m:supHide m:val="on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/>
                      <m:e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𝑌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acc>
                                      <m:accPr>
                                        <m:chr m:val="̂"/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𝑌</m:t>
                                        </m:r>
                                      </m:e>
                                    </m:acc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e>
                            </m:d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nary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𝜆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nary>
                      <m:naryPr>
                        <m:chr m:val="∑"/>
                        <m:supHide m:val="on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  <m:sup/>
                      <m:e>
                        <m:sSubSup>
                          <m:sSub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𝛽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</m:e>
                    </m:nary>
                  </m:oMath>
                </a14:m>
                <a:endParaRPr lang="en-US" dirty="0"/>
              </a:p>
              <a:p>
                <a:pPr lvl="2"/>
                <a:endParaRPr lang="en-US" dirty="0"/>
              </a:p>
              <a:p>
                <a:r>
                  <a:rPr lang="en-US" dirty="0"/>
                  <a:t>Decision trees:</a:t>
                </a:r>
              </a:p>
              <a:p>
                <a:pPr lvl="1"/>
                <a:r>
                  <a:rPr lang="en-US" dirty="0"/>
                  <a:t>Maximum depth</a:t>
                </a:r>
              </a:p>
              <a:p>
                <a:pPr lvl="1"/>
                <a:r>
                  <a:rPr lang="en-US" dirty="0"/>
                  <a:t>Minimum number of data points in a node to make a split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1BB22B1-CF02-44EC-83CC-68AC74E7C01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30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9014169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4E52D4-550E-4C42-A319-86B73A606E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Bias-Variance Tradeoff for Decision Trees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0C7A32-1B77-4D1D-A6B5-83CEADF85C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009016" cy="4351338"/>
          </a:xfrm>
        </p:spPr>
        <p:txBody>
          <a:bodyPr>
            <a:normAutofit fontScale="92500"/>
          </a:bodyPr>
          <a:lstStyle/>
          <a:p>
            <a:r>
              <a:rPr lang="en-US" dirty="0"/>
              <a:t>Setup: Run many models with different samples. Look at the predictions across models.</a:t>
            </a:r>
          </a:p>
          <a:p>
            <a:endParaRPr lang="en-US" dirty="0"/>
          </a:p>
          <a:p>
            <a:r>
              <a:rPr lang="en-US" dirty="0"/>
              <a:t>High bias: On average, the predictions are systematically different from the true values</a:t>
            </a:r>
          </a:p>
          <a:p>
            <a:endParaRPr lang="en-US" dirty="0"/>
          </a:p>
          <a:p>
            <a:r>
              <a:rPr lang="en-US" dirty="0"/>
              <a:t>High variance: On average, get very different predictions for the same data point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0EFE97A5-DEA8-4654-A79B-7EC406EE1B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36581" y="1690688"/>
            <a:ext cx="4041879" cy="5167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088802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EE6AC-3A1C-4987-89B1-6530E284D3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Bias-Variance Tradeoff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5135AA-AD39-47C0-8893-0408709814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Source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EBB11D2-1ABC-4E85-8C78-A43392A77D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9169" y="1623581"/>
            <a:ext cx="6142032" cy="4869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668619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1188</Words>
  <Application>Microsoft Office PowerPoint</Application>
  <PresentationFormat>Widescreen</PresentationFormat>
  <Paragraphs>271</Paragraphs>
  <Slides>34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34</vt:i4>
      </vt:variant>
    </vt:vector>
  </HeadingPairs>
  <TitlesOfParts>
    <vt:vector size="41" baseType="lpstr">
      <vt:lpstr>Arial</vt:lpstr>
      <vt:lpstr>Calibri</vt:lpstr>
      <vt:lpstr>Calibri Light</vt:lpstr>
      <vt:lpstr>Cambria</vt:lpstr>
      <vt:lpstr>Cambria Math</vt:lpstr>
      <vt:lpstr>1_Office Theme</vt:lpstr>
      <vt:lpstr>Office Theme</vt:lpstr>
      <vt:lpstr>INST 414: Data Science Techniques    Random Forest</vt:lpstr>
      <vt:lpstr>Overfitting + Decision Trees</vt:lpstr>
      <vt:lpstr>Overfitting/Underfitting</vt:lpstr>
      <vt:lpstr>Pros + Cons of Trees</vt:lpstr>
      <vt:lpstr>Why Do Decision Trees Tend to Overfit?</vt:lpstr>
      <vt:lpstr>How Do We Reduce/Prevent Over-fitting?</vt:lpstr>
      <vt:lpstr>How Do We Regularize</vt:lpstr>
      <vt:lpstr>Bias-Variance Tradeoff for Decision Trees</vt:lpstr>
      <vt:lpstr>Bias-Variance Tradeoff</vt:lpstr>
      <vt:lpstr>Random Forest</vt:lpstr>
      <vt:lpstr>Reducing Variance via Ensemble Learning</vt:lpstr>
      <vt:lpstr>Applying This Idea to Decision Trees</vt:lpstr>
      <vt:lpstr>Bagging</vt:lpstr>
      <vt:lpstr>Bootstrap</vt:lpstr>
      <vt:lpstr>Randomness 2</vt:lpstr>
      <vt:lpstr>Putting It All Together</vt:lpstr>
      <vt:lpstr>Hyperparameters in Random Forest</vt:lpstr>
      <vt:lpstr>Compare Decision Tree to Random Forest</vt:lpstr>
      <vt:lpstr>Stumps</vt:lpstr>
      <vt:lpstr>Under-fitting with a Decision Stump</vt:lpstr>
      <vt:lpstr>Decision Stump Model</vt:lpstr>
      <vt:lpstr>Average Underfit Stumps w/ Random Forest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Predictions in Each Region After 1,000 Trees</vt:lpstr>
      <vt:lpstr>Predicting With a Forest of Stumps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 414: Data Science Techniques    Random Forest</dc:title>
  <dc:creator>Zubin Jelveh</dc:creator>
  <cp:lastModifiedBy>Zubin Jelveh</cp:lastModifiedBy>
  <cp:revision>3</cp:revision>
  <dcterms:created xsi:type="dcterms:W3CDTF">2026-03-30T15:14:14Z</dcterms:created>
  <dcterms:modified xsi:type="dcterms:W3CDTF">2026-03-31T18:46:25Z</dcterms:modified>
</cp:coreProperties>
</file>