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845" r:id="rId3"/>
    <p:sldId id="846" r:id="rId4"/>
    <p:sldId id="847" r:id="rId5"/>
    <p:sldId id="848" r:id="rId6"/>
    <p:sldId id="849" r:id="rId7"/>
    <p:sldId id="850" r:id="rId8"/>
    <p:sldId id="851" r:id="rId9"/>
    <p:sldId id="85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612EB-3179-41D3-A096-8DCB61249F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7BD838-3438-4680-B866-9D7E1FEE84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40411-FB31-46C4-8953-92293CA18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61B5E-166A-4148-A1D3-BDA269D2E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51C9A-CE0E-4805-A440-829676A19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401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54C52-2024-438A-9671-7D71CDF51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197685-1070-4F47-AF99-C683386C5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983AC2-06DC-44DD-B42B-30ED4A2EE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73B7F7-890F-4FCB-9330-5EB8A15A0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CB25B-35A8-402C-88E1-95D0265FE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706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5C23A-7B0F-4EA1-91CE-529209B4F9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267A7F-9DBB-4D42-88AD-7034EBA9D3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78ADF-108B-4331-BCB0-1C210AC78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499DA-E50C-4123-BBCB-F0986EDF5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6D7CA4-D399-4D10-87F3-9CD947C00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288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F6ABA-6299-4495-99FC-09EB37033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338CE-B9F2-4AE7-8E72-F2C6FCF12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8221BB-0056-42CE-96C6-EA0A13D9F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DBE94-8840-4E84-BDC8-5280B5996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94774-6C2D-4ADD-82AB-EFD4B7FC4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962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20EDF-1128-42E0-ACAB-CDA85BF00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07AE2-74AF-4958-8014-BF860FDFD1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984849-9341-42C6-BCB3-2EBB7C8CA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E087C-672D-4D70-BDA0-16B0E159B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7765A-6F92-4ED6-9471-36D2D4EDC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10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DEF5C-594B-48CA-9C2F-E0DFAB4F8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A38CF-FD18-41D8-8CA1-E9EC9B178A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DA21BA-BDBA-4D11-A39B-4495280464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591829-2FAB-4B9C-BB28-D2F2E5F99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9729A-D136-46EB-A156-53B88DCA9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61C00C-BF98-4B3C-81E9-C0B5581E8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35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F0142-15D0-4DC4-8750-9CC10E1B7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E127EE-957F-47B4-A3C6-EE228348F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009707-32C4-4346-9EE7-C7BA9B2A9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78DD51-DCAE-41F3-BB86-50F6CCB2A0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7D6B3A-BBDF-4E26-ABEC-672635F6F7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DB6DB1-59AE-47C7-8BA4-20920850F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08553A-2093-4385-B648-52691CB98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617BE2-2190-4E00-AEAC-3CFC6FF71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672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AD891-D033-4A44-A132-B946D6B64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AF1F32-4957-4FAD-955B-A5D05A917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FFCBD1-0205-4242-91D8-56FCFBD18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01ED64-FF13-40D7-B90A-832EC5D39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933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0B3508-EE54-4F3D-87DE-3A51299DC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7BBA0A-9E7E-4BD0-A702-DFC19BF97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85C9C6-D8FC-44B9-B620-D15AD47E6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22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13B93-ECA3-426D-BCCC-1929803CF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107FF-6D7B-4822-A757-F59FE2697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A57C69-22C7-4803-B016-4B509A3B4E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301D1-A652-48E7-9F7B-C10F7AE0F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B60AE2-13CC-43F4-9256-4E5508C72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DB03-AE86-4205-A7A1-E9B5B3246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79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7918-6960-49A1-9FFB-D5634BC8A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4006C2-73A7-4424-B46D-EA3C1441F4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746E7C-C8FB-41B9-AD31-C10378BBA0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CB3712-24D3-4EA7-A67B-ABAE4FD9D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749887-39D4-49FE-80EC-6D275C4E9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7367C0-B54D-449A-9E59-6174CB8FF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083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E57241-2BE3-441C-8E98-CA31C0C66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C63E2-5534-43F6-A3CE-1A14C115EE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A4378-E36C-4AC3-9180-A80F97F71C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D7BAAD77-0952-4A0F-B406-0526A080BBE6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39C37-3F94-4A04-8CE9-816F0A7D64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0B407-A594-4387-9126-1FFF8C5759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2D1D4AE-D363-4A45-A752-CD0CBC5A3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713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0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0.png"/><Relationship Id="rId4" Type="http://schemas.openxmlformats.org/officeDocument/2006/relationships/image" Target="../media/image2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0.png"/><Relationship Id="rId4" Type="http://schemas.openxmlformats.org/officeDocument/2006/relationships/image" Target="../media/image20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0.png"/><Relationship Id="rId2" Type="http://schemas.openxmlformats.org/officeDocument/2006/relationships/image" Target="../media/image2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0.png"/><Relationship Id="rId4" Type="http://schemas.openxmlformats.org/officeDocument/2006/relationships/image" Target="../media/image26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0.png"/><Relationship Id="rId2" Type="http://schemas.openxmlformats.org/officeDocument/2006/relationships/image" Target="../media/image28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0.png"/><Relationship Id="rId4" Type="http://schemas.openxmlformats.org/officeDocument/2006/relationships/image" Target="../media/image30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0.png"/><Relationship Id="rId7" Type="http://schemas.openxmlformats.org/officeDocument/2006/relationships/image" Target="../media/image370.png"/><Relationship Id="rId2" Type="http://schemas.openxmlformats.org/officeDocument/2006/relationships/image" Target="../media/image3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0.png"/><Relationship Id="rId5" Type="http://schemas.openxmlformats.org/officeDocument/2006/relationships/image" Target="../media/image350.png"/><Relationship Id="rId4" Type="http://schemas.openxmlformats.org/officeDocument/2006/relationships/image" Target="../media/image34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6C8B-9AB5-4B36-A44B-C6B45DD2D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62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INST 414: Data Science Techniques 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sz="4900" dirty="0"/>
              <a:t>Decision Trees Splitting Criteria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73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F7CF7-A2C7-4FC9-9DAE-E8A471214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Splitting Criteria for 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F2CE5-3884-41D3-9145-AF9A2B397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28362" cy="2465638"/>
          </a:xfrm>
        </p:spPr>
        <p:txBody>
          <a:bodyPr>
            <a:normAutofit fontScale="92500" lnSpcReduction="20000"/>
          </a:bodyPr>
          <a:lstStyle/>
          <a:p>
            <a:pPr marL="457200" lvl="1" indent="0">
              <a:buNone/>
            </a:pPr>
            <a:r>
              <a:rPr lang="en-US" dirty="0"/>
              <a:t>Gini Impurity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Measures how well a potential split (variable and threshold) separate the 0s from the 1s. Smaller values mean it does better job separating.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Equation we’ll use for this class:</a:t>
            </a:r>
          </a:p>
          <a:p>
            <a:pPr marL="457200" lvl="1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lvl="2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946BE831-CDF7-5A9D-B90C-71FBE7F64CFC}"/>
                  </a:ext>
                </a:extLst>
              </p:cNvPr>
              <p:cNvSpPr/>
              <p:nvPr/>
            </p:nvSpPr>
            <p:spPr>
              <a:xfrm>
                <a:off x="9240253" y="952707"/>
                <a:ext cx="1245476" cy="121394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𝑝𝑎𝑟𝑒𝑛𝑡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946BE831-CDF7-5A9D-B90C-71FBE7F64CF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40253" y="952707"/>
                <a:ext cx="1245476" cy="1213945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EBBC218E-C905-F76B-8CD6-5BE406A9807D}"/>
                  </a:ext>
                </a:extLst>
              </p:cNvPr>
              <p:cNvSpPr/>
              <p:nvPr/>
            </p:nvSpPr>
            <p:spPr>
              <a:xfrm>
                <a:off x="8049355" y="2442223"/>
                <a:ext cx="1245476" cy="1213945"/>
              </a:xfrm>
              <a:prstGeom prst="ellipse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𝑐h𝑖𝑙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𝑑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EBBC218E-C905-F76B-8CD6-5BE406A980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9355" y="2442223"/>
                <a:ext cx="1245476" cy="1213945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67C200BA-B882-C94A-C551-D41C43CCFB0F}"/>
                  </a:ext>
                </a:extLst>
              </p:cNvPr>
              <p:cNvSpPr/>
              <p:nvPr/>
            </p:nvSpPr>
            <p:spPr>
              <a:xfrm>
                <a:off x="10521534" y="2391855"/>
                <a:ext cx="1245476" cy="1213945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𝑐h𝑖𝑙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𝑑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67C200BA-B882-C94A-C551-D41C43CCFB0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21534" y="2391855"/>
                <a:ext cx="1245476" cy="1213945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F679C66-7160-E215-0C26-37B29A023520}"/>
              </a:ext>
            </a:extLst>
          </p:cNvPr>
          <p:cNvCxnSpPr>
            <a:stCxn id="17" idx="5"/>
            <a:endCxn id="19" idx="1"/>
          </p:cNvCxnSpPr>
          <p:nvPr/>
        </p:nvCxnSpPr>
        <p:spPr>
          <a:xfrm>
            <a:off x="10303333" y="1988874"/>
            <a:ext cx="400597" cy="580759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3D595CE-A65A-6ED2-3C54-1F6CC20127A9}"/>
              </a:ext>
            </a:extLst>
          </p:cNvPr>
          <p:cNvCxnSpPr>
            <a:cxnSpLocks/>
            <a:stCxn id="17" idx="3"/>
            <a:endCxn id="18" idx="7"/>
          </p:cNvCxnSpPr>
          <p:nvPr/>
        </p:nvCxnSpPr>
        <p:spPr>
          <a:xfrm flipH="1">
            <a:off x="9112435" y="1988874"/>
            <a:ext cx="310214" cy="631127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4BFB12E0-0CB0-E736-2F8A-353A27EACC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0" y="4320168"/>
                <a:ext cx="12192000" cy="24656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143000" marR="0" lvl="2" indent="-228600" algn="l" defTabSz="914400" rtl="0" eaLnBrk="1" fontAlgn="auto" latinLnBrk="0" hangingPunct="1">
                  <a:lnSpc>
                    <a:spcPct val="90000"/>
                  </a:lnSpc>
                  <a:spcBef>
                    <a:spcPts val="5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1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457200" marR="0" lvl="1" indent="0" algn="l" defTabSz="914400" rtl="0" eaLnBrk="1" fontAlgn="auto" latinLnBrk="0" hangingPunct="1">
                  <a:lnSpc>
                    <a:spcPct val="90000"/>
                  </a:lnSpc>
                  <a:spcBef>
                    <a:spcPts val="5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en-US" sz="1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457200" marR="0" lvl="1" indent="0" algn="l" defTabSz="914400" rtl="0" eaLnBrk="1" fontAlgn="auto" latinLnBrk="0" hangingPunct="1">
                  <a:lnSpc>
                    <a:spcPct val="90000"/>
                  </a:lnSpc>
                  <a:spcBef>
                    <a:spcPts val="5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9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9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9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𝑐h𝑖𝑙𝑑</m:t>
                          </m:r>
                          <m:r>
                            <a:rPr kumimoji="0" lang="en-US" sz="19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</m:d>
                      <m:r>
                        <a:rPr kumimoji="0" lang="en-US" sz="19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r>
                        <a:rPr kumimoji="0" lang="en-US" sz="19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9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9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𝑌</m:t>
                          </m:r>
                          <m:r>
                            <a:rPr kumimoji="0" lang="en-US" sz="19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  <m:e>
                          <m:r>
                            <a:rPr kumimoji="0" lang="en-US" sz="19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𝑐h𝑖𝑙𝑑</m:t>
                          </m:r>
                          <m:r>
                            <a:rPr kumimoji="0" lang="en-US" sz="19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</m:d>
                      <m:r>
                        <a:rPr kumimoji="0" lang="en-US" sz="19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r>
                        <a:rPr kumimoji="0" lang="en-US" sz="19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9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9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𝑌</m:t>
                          </m:r>
                          <m:r>
                            <a:rPr kumimoji="0" lang="en-US" sz="19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</m:t>
                          </m:r>
                        </m:e>
                        <m:e>
                          <m:r>
                            <a:rPr kumimoji="0" lang="en-US" sz="19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𝑐h𝑖𝑙𝑑</m:t>
                          </m:r>
                          <m:r>
                            <a:rPr kumimoji="0" lang="en-US" sz="19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</m:d>
                      <m:r>
                        <a:rPr kumimoji="0" lang="en-US" sz="19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r>
                        <a:rPr kumimoji="0" lang="en-US" sz="19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r>
                        <a:rPr kumimoji="0" lang="en-US" sz="19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(</m:t>
                      </m:r>
                      <m:r>
                        <a:rPr kumimoji="0" lang="en-US" sz="19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AD47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𝑐h𝑖𝑙𝑑</m:t>
                      </m:r>
                      <m:r>
                        <a:rPr kumimoji="0" lang="en-US" sz="19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AD47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=2)</m:t>
                      </m:r>
                      <m:r>
                        <a:rPr kumimoji="0" lang="en-US" sz="19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9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9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𝑌</m:t>
                          </m:r>
                          <m:r>
                            <a:rPr kumimoji="0" lang="en-US" sz="19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  <m:e>
                          <m:r>
                            <a:rPr kumimoji="0" lang="en-US" sz="19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AD47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𝑐h𝑖𝑙𝑑</m:t>
                          </m:r>
                          <m:r>
                            <a:rPr kumimoji="0" lang="en-US" sz="19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AD47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=2</m:t>
                          </m:r>
                        </m:e>
                      </m:d>
                      <m:r>
                        <a:rPr kumimoji="0" lang="en-US" sz="19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9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9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𝑌</m:t>
                          </m:r>
                          <m:r>
                            <a:rPr kumimoji="0" lang="en-US" sz="19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</m:t>
                          </m:r>
                        </m:e>
                        <m:e>
                          <m:r>
                            <a:rPr kumimoji="0" lang="en-US" sz="19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AD47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𝑐h𝑖𝑙𝑑</m:t>
                          </m:r>
                          <m:r>
                            <a:rPr kumimoji="0" lang="en-US" sz="19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AD47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=2</m:t>
                          </m:r>
                        </m:e>
                      </m:d>
                    </m:oMath>
                  </m:oMathPara>
                </a14:m>
                <a:endParaRPr kumimoji="0" lang="en-US" sz="1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914400" marR="0" lvl="2" indent="0" algn="l" defTabSz="914400" rtl="0" eaLnBrk="1" fontAlgn="auto" latinLnBrk="0" hangingPunct="1">
                  <a:lnSpc>
                    <a:spcPct val="90000"/>
                  </a:lnSpc>
                  <a:spcBef>
                    <a:spcPts val="5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en-US" sz="1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1143000" marR="0" lvl="2" indent="-228600" algn="l" defTabSz="914400" rtl="0" eaLnBrk="1" fontAlgn="auto" latinLnBrk="0" hangingPunct="1">
                  <a:lnSpc>
                    <a:spcPct val="90000"/>
                  </a:lnSpc>
                  <a:spcBef>
                    <a:spcPts val="5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1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457200" marR="0" lvl="1" indent="0" algn="l" defTabSz="914400" rtl="0" eaLnBrk="1" fontAlgn="auto" latinLnBrk="0" hangingPunct="1">
                  <a:lnSpc>
                    <a:spcPct val="90000"/>
                  </a:lnSpc>
                  <a:spcBef>
                    <a:spcPts val="5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en-US" sz="1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4BFB12E0-0CB0-E736-2F8A-353A27EACC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320168"/>
                <a:ext cx="12192000" cy="246563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25071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F7CF7-A2C7-4FC9-9DAE-E8A471214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Splitting Criteria for Classification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52F2CE5-3884-41D3-9145-AF9A2B3971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6428362" cy="4607259"/>
              </a:xfrm>
            </p:spPr>
            <p:txBody>
              <a:bodyPr>
                <a:normAutofit/>
              </a:bodyPr>
              <a:lstStyle/>
              <a:p>
                <a:pPr marL="457200" lvl="1" indent="0">
                  <a:buNone/>
                </a:pPr>
                <a:r>
                  <a:rPr lang="en-US" dirty="0"/>
                  <a:t>Smaller values of Gini Impurity </a:t>
                </a:r>
                <a:r>
                  <a:rPr lang="en-US"/>
                  <a:t>mean it </a:t>
                </a:r>
                <a:r>
                  <a:rPr lang="en-US" dirty="0"/>
                  <a:t>does better job separating.</a:t>
                </a:r>
              </a:p>
              <a:p>
                <a:pPr marL="457200" lvl="1" indent="0">
                  <a:buNone/>
                </a:pPr>
                <a:endParaRPr lang="en-US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en-US" sz="240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𝑐h𝑖𝑙𝑑</m:t>
                          </m:r>
                          <m:r>
                            <a:rPr lang="en-US" sz="240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  <m:e>
                          <m:r>
                            <a:rPr lang="en-US" sz="240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𝑐h𝑖𝑙𝑑</m:t>
                          </m:r>
                          <m:r>
                            <a:rPr lang="en-US" sz="240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  <a:p>
                <a:pPr marL="457200" lvl="1" indent="0">
                  <a:buNone/>
                </a:pPr>
                <a:r>
                  <a:rPr lang="en-US" dirty="0"/>
                  <a:t>Reaches highest value when these terms are both 0.5 (so half of data points in child node 1 are Y=1 and half are Y=0</a:t>
                </a:r>
              </a:p>
              <a:p>
                <a:pPr marL="457200" lvl="1" indent="0">
                  <a:buNone/>
                </a:pPr>
                <a:endParaRPr lang="en-US" dirty="0"/>
              </a:p>
              <a:p>
                <a:pPr marL="457200" lvl="1" indent="0">
                  <a:buNone/>
                </a:pPr>
                <a:r>
                  <a:rPr lang="en-US" dirty="0"/>
                  <a:t>Reaches lowest value when either terms is equal to zero </a:t>
                </a:r>
              </a:p>
              <a:p>
                <a:pPr marL="457200" lvl="1" indent="0">
                  <a:buNone/>
                </a:pPr>
                <a:endParaRPr lang="en-US" dirty="0"/>
              </a:p>
              <a:p>
                <a:pPr marL="914400" lvl="2" indent="0">
                  <a:buNone/>
                </a:pPr>
                <a:endParaRPr lang="en-US" dirty="0"/>
              </a:p>
              <a:p>
                <a:pPr lvl="2"/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52F2CE5-3884-41D3-9145-AF9A2B3971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6428362" cy="4607259"/>
              </a:xfrm>
              <a:blipFill>
                <a:blip r:embed="rId2"/>
                <a:stretch>
                  <a:fillRect t="-1852" r="-18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946BE831-CDF7-5A9D-B90C-71FBE7F64CFC}"/>
                  </a:ext>
                </a:extLst>
              </p:cNvPr>
              <p:cNvSpPr/>
              <p:nvPr/>
            </p:nvSpPr>
            <p:spPr>
              <a:xfrm>
                <a:off x="9240253" y="952707"/>
                <a:ext cx="1245476" cy="121394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𝑝𝑎𝑟𝑒𝑛𝑡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946BE831-CDF7-5A9D-B90C-71FBE7F64CF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40253" y="952707"/>
                <a:ext cx="1245476" cy="1213945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EBBC218E-C905-F76B-8CD6-5BE406A9807D}"/>
                  </a:ext>
                </a:extLst>
              </p:cNvPr>
              <p:cNvSpPr/>
              <p:nvPr/>
            </p:nvSpPr>
            <p:spPr>
              <a:xfrm>
                <a:off x="8049355" y="2442223"/>
                <a:ext cx="1245476" cy="1213945"/>
              </a:xfrm>
              <a:prstGeom prst="ellipse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𝑐h𝑖𝑙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𝑑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EBBC218E-C905-F76B-8CD6-5BE406A980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9355" y="2442223"/>
                <a:ext cx="1245476" cy="1213945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67C200BA-B882-C94A-C551-D41C43CCFB0F}"/>
                  </a:ext>
                </a:extLst>
              </p:cNvPr>
              <p:cNvSpPr/>
              <p:nvPr/>
            </p:nvSpPr>
            <p:spPr>
              <a:xfrm>
                <a:off x="10521534" y="2391855"/>
                <a:ext cx="1245476" cy="1213945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𝑐h𝑖𝑙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𝑑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67C200BA-B882-C94A-C551-D41C43CCFB0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21534" y="2391855"/>
                <a:ext cx="1245476" cy="1213945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F679C66-7160-E215-0C26-37B29A023520}"/>
              </a:ext>
            </a:extLst>
          </p:cNvPr>
          <p:cNvCxnSpPr>
            <a:stCxn id="17" idx="5"/>
            <a:endCxn id="19" idx="1"/>
          </p:cNvCxnSpPr>
          <p:nvPr/>
        </p:nvCxnSpPr>
        <p:spPr>
          <a:xfrm>
            <a:off x="10303333" y="1988874"/>
            <a:ext cx="400597" cy="580759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3D595CE-A65A-6ED2-3C54-1F6CC20127A9}"/>
              </a:ext>
            </a:extLst>
          </p:cNvPr>
          <p:cNvCxnSpPr>
            <a:cxnSpLocks/>
            <a:stCxn id="17" idx="3"/>
            <a:endCxn id="18" idx="7"/>
          </p:cNvCxnSpPr>
          <p:nvPr/>
        </p:nvCxnSpPr>
        <p:spPr>
          <a:xfrm flipH="1">
            <a:off x="9112435" y="1988874"/>
            <a:ext cx="310214" cy="631127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01215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E591B-E3D8-49D6-8E74-3A48EEA5F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#1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2716575-BF40-401D-9289-E7266491D4BE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6567054" y="130131"/>
              <a:ext cx="5401884" cy="215859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0628">
                      <a:extLst>
                        <a:ext uri="{9D8B030D-6E8A-4147-A177-3AD203B41FA5}">
                          <a16:colId xmlns:a16="http://schemas.microsoft.com/office/drawing/2014/main" val="1804335954"/>
                        </a:ext>
                      </a:extLst>
                    </a:gridCol>
                    <a:gridCol w="1800628">
                      <a:extLst>
                        <a:ext uri="{9D8B030D-6E8A-4147-A177-3AD203B41FA5}">
                          <a16:colId xmlns:a16="http://schemas.microsoft.com/office/drawing/2014/main" val="2757106789"/>
                        </a:ext>
                      </a:extLst>
                    </a:gridCol>
                    <a:gridCol w="1800628">
                      <a:extLst>
                        <a:ext uri="{9D8B030D-6E8A-4147-A177-3AD203B41FA5}">
                          <a16:colId xmlns:a16="http://schemas.microsoft.com/office/drawing/2014/main" val="2484429052"/>
                        </a:ext>
                      </a:extLst>
                    </a:gridCol>
                  </a:tblGrid>
                  <a:tr h="43171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𝒀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07496174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71583087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44826805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62552759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903378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2716575-BF40-401D-9289-E7266491D4BE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39766692"/>
                  </p:ext>
                </p:extLst>
              </p:nvPr>
            </p:nvGraphicFramePr>
            <p:xfrm>
              <a:off x="6567054" y="130131"/>
              <a:ext cx="5401884" cy="215859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0628">
                      <a:extLst>
                        <a:ext uri="{9D8B030D-6E8A-4147-A177-3AD203B41FA5}">
                          <a16:colId xmlns:a16="http://schemas.microsoft.com/office/drawing/2014/main" val="1804335954"/>
                        </a:ext>
                      </a:extLst>
                    </a:gridCol>
                    <a:gridCol w="1800628">
                      <a:extLst>
                        <a:ext uri="{9D8B030D-6E8A-4147-A177-3AD203B41FA5}">
                          <a16:colId xmlns:a16="http://schemas.microsoft.com/office/drawing/2014/main" val="2757106789"/>
                        </a:ext>
                      </a:extLst>
                    </a:gridCol>
                    <a:gridCol w="1800628">
                      <a:extLst>
                        <a:ext uri="{9D8B030D-6E8A-4147-A177-3AD203B41FA5}">
                          <a16:colId xmlns:a16="http://schemas.microsoft.com/office/drawing/2014/main" val="2484429052"/>
                        </a:ext>
                      </a:extLst>
                    </a:gridCol>
                  </a:tblGrid>
                  <a:tr h="43171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38" t="-1408" r="-201014" b="-4070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678" t="-1408" r="-101695" b="-4070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000" t="-1408" r="-1351" b="-40704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7496174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71583087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44826805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62552759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903378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Oval 5">
            <a:extLst>
              <a:ext uri="{FF2B5EF4-FFF2-40B4-BE49-F238E27FC236}">
                <a16:creationId xmlns:a16="http://schemas.microsoft.com/office/drawing/2014/main" id="{79FB60EB-89E9-4AB7-8F6A-33F03F8296A4}"/>
              </a:ext>
            </a:extLst>
          </p:cNvPr>
          <p:cNvSpPr/>
          <p:nvPr/>
        </p:nvSpPr>
        <p:spPr>
          <a:xfrm>
            <a:off x="3309898" y="1733708"/>
            <a:ext cx="1245476" cy="12139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087450B-AFA0-43A5-BFC8-5A282F92815C}"/>
              </a:ext>
            </a:extLst>
          </p:cNvPr>
          <p:cNvSpPr/>
          <p:nvPr/>
        </p:nvSpPr>
        <p:spPr>
          <a:xfrm>
            <a:off x="1481098" y="3803726"/>
            <a:ext cx="1245476" cy="12139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8209C5A-41BB-40D4-B6B7-B68EA3EC5E8C}"/>
              </a:ext>
            </a:extLst>
          </p:cNvPr>
          <p:cNvSpPr/>
          <p:nvPr/>
        </p:nvSpPr>
        <p:spPr>
          <a:xfrm>
            <a:off x="5138698" y="3803725"/>
            <a:ext cx="1245476" cy="12139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D85C993-8CB7-4775-BA62-8CD2480C388A}"/>
              </a:ext>
            </a:extLst>
          </p:cNvPr>
          <p:cNvCxnSpPr>
            <a:stCxn id="6" idx="5"/>
            <a:endCxn id="8" idx="1"/>
          </p:cNvCxnSpPr>
          <p:nvPr/>
        </p:nvCxnSpPr>
        <p:spPr>
          <a:xfrm>
            <a:off x="4372978" y="2769875"/>
            <a:ext cx="948116" cy="121162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C052A1B-8276-4A39-AB54-B55177DCE195}"/>
              </a:ext>
            </a:extLst>
          </p:cNvPr>
          <p:cNvCxnSpPr>
            <a:cxnSpLocks/>
            <a:stCxn id="6" idx="3"/>
            <a:endCxn id="7" idx="7"/>
          </p:cNvCxnSpPr>
          <p:nvPr/>
        </p:nvCxnSpPr>
        <p:spPr>
          <a:xfrm flipH="1">
            <a:off x="2544178" y="2769875"/>
            <a:ext cx="948116" cy="1211629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267C86F-67AF-466D-A2EC-5FB9782173FF}"/>
                  </a:ext>
                </a:extLst>
              </p:cNvPr>
              <p:cNvSpPr txBox="1"/>
              <p:nvPr/>
            </p:nvSpPr>
            <p:spPr>
              <a:xfrm>
                <a:off x="3458578" y="2156014"/>
                <a:ext cx="94811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≥1 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267C86F-67AF-466D-A2EC-5FB9782173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578" y="2156014"/>
                <a:ext cx="948116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110E1F5B-2DFC-4FCA-BD6F-FAD08FBCEC72}"/>
              </a:ext>
            </a:extLst>
          </p:cNvPr>
          <p:cNvSpPr txBox="1"/>
          <p:nvPr/>
        </p:nvSpPr>
        <p:spPr>
          <a:xfrm>
            <a:off x="4953468" y="2948618"/>
            <a:ext cx="948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True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13F432-E6EE-4AEA-9D50-6F1F2643169B}"/>
              </a:ext>
            </a:extLst>
          </p:cNvPr>
          <p:cNvSpPr txBox="1"/>
          <p:nvPr/>
        </p:nvSpPr>
        <p:spPr>
          <a:xfrm>
            <a:off x="1978922" y="2938497"/>
            <a:ext cx="948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False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Table 4">
                <a:extLst>
                  <a:ext uri="{FF2B5EF4-FFF2-40B4-BE49-F238E27FC236}">
                    <a16:creationId xmlns:a16="http://schemas.microsoft.com/office/drawing/2014/main" id="{40562F20-C137-4C3C-8D6F-261F962BAF00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866408" y="5266117"/>
              <a:ext cx="2474856" cy="77902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24952">
                      <a:extLst>
                        <a:ext uri="{9D8B030D-6E8A-4147-A177-3AD203B41FA5}">
                          <a16:colId xmlns:a16="http://schemas.microsoft.com/office/drawing/2014/main" val="1804335954"/>
                        </a:ext>
                      </a:extLst>
                    </a:gridCol>
                    <a:gridCol w="824952">
                      <a:extLst>
                        <a:ext uri="{9D8B030D-6E8A-4147-A177-3AD203B41FA5}">
                          <a16:colId xmlns:a16="http://schemas.microsoft.com/office/drawing/2014/main" val="2757106789"/>
                        </a:ext>
                      </a:extLst>
                    </a:gridCol>
                    <a:gridCol w="824952">
                      <a:extLst>
                        <a:ext uri="{9D8B030D-6E8A-4147-A177-3AD203B41FA5}">
                          <a16:colId xmlns:a16="http://schemas.microsoft.com/office/drawing/2014/main" val="2484429052"/>
                        </a:ext>
                      </a:extLst>
                    </a:gridCol>
                  </a:tblGrid>
                  <a:tr h="389513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𝒀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07496174"/>
                      </a:ext>
                    </a:extLst>
                  </a:tr>
                  <a:tr h="38951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903378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3" name="Table 4">
                <a:extLst>
                  <a:ext uri="{FF2B5EF4-FFF2-40B4-BE49-F238E27FC236}">
                    <a16:creationId xmlns:a16="http://schemas.microsoft.com/office/drawing/2014/main" id="{40562F20-C137-4C3C-8D6F-261F962BAF0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4731081"/>
                  </p:ext>
                </p:extLst>
              </p:nvPr>
            </p:nvGraphicFramePr>
            <p:xfrm>
              <a:off x="866408" y="5266117"/>
              <a:ext cx="2474856" cy="77902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24952">
                      <a:extLst>
                        <a:ext uri="{9D8B030D-6E8A-4147-A177-3AD203B41FA5}">
                          <a16:colId xmlns:a16="http://schemas.microsoft.com/office/drawing/2014/main" val="1804335954"/>
                        </a:ext>
                      </a:extLst>
                    </a:gridCol>
                    <a:gridCol w="824952">
                      <a:extLst>
                        <a:ext uri="{9D8B030D-6E8A-4147-A177-3AD203B41FA5}">
                          <a16:colId xmlns:a16="http://schemas.microsoft.com/office/drawing/2014/main" val="2757106789"/>
                        </a:ext>
                      </a:extLst>
                    </a:gridCol>
                    <a:gridCol w="824952">
                      <a:extLst>
                        <a:ext uri="{9D8B030D-6E8A-4147-A177-3AD203B41FA5}">
                          <a16:colId xmlns:a16="http://schemas.microsoft.com/office/drawing/2014/main" val="2484429052"/>
                        </a:ext>
                      </a:extLst>
                    </a:gridCol>
                  </a:tblGrid>
                  <a:tr h="38951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735" t="-1538" r="-202206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1481" t="-1538" r="-103704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000" t="-1538" r="-2941" b="-11692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7496174"/>
                      </a:ext>
                    </a:extLst>
                  </a:tr>
                  <a:tr h="38951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903378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4" name="Table 4">
                <a:extLst>
                  <a:ext uri="{FF2B5EF4-FFF2-40B4-BE49-F238E27FC236}">
                    <a16:creationId xmlns:a16="http://schemas.microsoft.com/office/drawing/2014/main" id="{34CD3C85-AA61-42DC-9633-003CA530B01C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6625243" y="4576927"/>
              <a:ext cx="3009207" cy="146821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03069">
                      <a:extLst>
                        <a:ext uri="{9D8B030D-6E8A-4147-A177-3AD203B41FA5}">
                          <a16:colId xmlns:a16="http://schemas.microsoft.com/office/drawing/2014/main" val="1804335954"/>
                        </a:ext>
                      </a:extLst>
                    </a:gridCol>
                    <a:gridCol w="1003069">
                      <a:extLst>
                        <a:ext uri="{9D8B030D-6E8A-4147-A177-3AD203B41FA5}">
                          <a16:colId xmlns:a16="http://schemas.microsoft.com/office/drawing/2014/main" val="2757106789"/>
                        </a:ext>
                      </a:extLst>
                    </a:gridCol>
                    <a:gridCol w="1003069">
                      <a:extLst>
                        <a:ext uri="{9D8B030D-6E8A-4147-A177-3AD203B41FA5}">
                          <a16:colId xmlns:a16="http://schemas.microsoft.com/office/drawing/2014/main" val="2484429052"/>
                        </a:ext>
                      </a:extLst>
                    </a:gridCol>
                  </a:tblGrid>
                  <a:tr h="367054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𝒀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07496174"/>
                      </a:ext>
                    </a:extLst>
                  </a:tr>
                  <a:tr h="36705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71583087"/>
                      </a:ext>
                    </a:extLst>
                  </a:tr>
                  <a:tr h="36705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44826805"/>
                      </a:ext>
                    </a:extLst>
                  </a:tr>
                  <a:tr h="36705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625527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4" name="Table 4">
                <a:extLst>
                  <a:ext uri="{FF2B5EF4-FFF2-40B4-BE49-F238E27FC236}">
                    <a16:creationId xmlns:a16="http://schemas.microsoft.com/office/drawing/2014/main" id="{34CD3C85-AA61-42DC-9633-003CA530B01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988800819"/>
                  </p:ext>
                </p:extLst>
              </p:nvPr>
            </p:nvGraphicFramePr>
            <p:xfrm>
              <a:off x="6625243" y="4576927"/>
              <a:ext cx="3009207" cy="146821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03069">
                      <a:extLst>
                        <a:ext uri="{9D8B030D-6E8A-4147-A177-3AD203B41FA5}">
                          <a16:colId xmlns:a16="http://schemas.microsoft.com/office/drawing/2014/main" val="1804335954"/>
                        </a:ext>
                      </a:extLst>
                    </a:gridCol>
                    <a:gridCol w="1003069">
                      <a:extLst>
                        <a:ext uri="{9D8B030D-6E8A-4147-A177-3AD203B41FA5}">
                          <a16:colId xmlns:a16="http://schemas.microsoft.com/office/drawing/2014/main" val="2757106789"/>
                        </a:ext>
                      </a:extLst>
                    </a:gridCol>
                    <a:gridCol w="1003069">
                      <a:extLst>
                        <a:ext uri="{9D8B030D-6E8A-4147-A177-3AD203B41FA5}">
                          <a16:colId xmlns:a16="http://schemas.microsoft.com/office/drawing/2014/main" val="2484429052"/>
                        </a:ext>
                      </a:extLst>
                    </a:gridCol>
                  </a:tblGrid>
                  <a:tr h="36705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606" t="-1639" r="-202424" b="-3213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606" t="-1639" r="-102424" b="-3213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606" t="-1639" r="-2424" b="-3213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7496174"/>
                      </a:ext>
                    </a:extLst>
                  </a:tr>
                  <a:tr h="36705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71583087"/>
                      </a:ext>
                    </a:extLst>
                  </a:tr>
                  <a:tr h="36705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44826805"/>
                      </a:ext>
                    </a:extLst>
                  </a:tr>
                  <a:tr h="36705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6255275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9613909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E591B-E3D8-49D6-8E74-3A48EEA5F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#1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2716575-BF40-401D-9289-E7266491D4BE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6567054" y="130131"/>
              <a:ext cx="5401884" cy="215859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0628">
                      <a:extLst>
                        <a:ext uri="{9D8B030D-6E8A-4147-A177-3AD203B41FA5}">
                          <a16:colId xmlns:a16="http://schemas.microsoft.com/office/drawing/2014/main" val="1804335954"/>
                        </a:ext>
                      </a:extLst>
                    </a:gridCol>
                    <a:gridCol w="1800628">
                      <a:extLst>
                        <a:ext uri="{9D8B030D-6E8A-4147-A177-3AD203B41FA5}">
                          <a16:colId xmlns:a16="http://schemas.microsoft.com/office/drawing/2014/main" val="2757106789"/>
                        </a:ext>
                      </a:extLst>
                    </a:gridCol>
                    <a:gridCol w="1800628">
                      <a:extLst>
                        <a:ext uri="{9D8B030D-6E8A-4147-A177-3AD203B41FA5}">
                          <a16:colId xmlns:a16="http://schemas.microsoft.com/office/drawing/2014/main" val="2484429052"/>
                        </a:ext>
                      </a:extLst>
                    </a:gridCol>
                  </a:tblGrid>
                  <a:tr h="43171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𝒀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07496174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71583087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44826805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62552759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903378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2716575-BF40-401D-9289-E7266491D4BE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668239067"/>
                  </p:ext>
                </p:extLst>
              </p:nvPr>
            </p:nvGraphicFramePr>
            <p:xfrm>
              <a:off x="6567054" y="130131"/>
              <a:ext cx="5401884" cy="215859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0628">
                      <a:extLst>
                        <a:ext uri="{9D8B030D-6E8A-4147-A177-3AD203B41FA5}">
                          <a16:colId xmlns:a16="http://schemas.microsoft.com/office/drawing/2014/main" val="1804335954"/>
                        </a:ext>
                      </a:extLst>
                    </a:gridCol>
                    <a:gridCol w="1800628">
                      <a:extLst>
                        <a:ext uri="{9D8B030D-6E8A-4147-A177-3AD203B41FA5}">
                          <a16:colId xmlns:a16="http://schemas.microsoft.com/office/drawing/2014/main" val="2757106789"/>
                        </a:ext>
                      </a:extLst>
                    </a:gridCol>
                    <a:gridCol w="1800628">
                      <a:extLst>
                        <a:ext uri="{9D8B030D-6E8A-4147-A177-3AD203B41FA5}">
                          <a16:colId xmlns:a16="http://schemas.microsoft.com/office/drawing/2014/main" val="2484429052"/>
                        </a:ext>
                      </a:extLst>
                    </a:gridCol>
                  </a:tblGrid>
                  <a:tr h="43171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38" t="-1408" r="-201014" b="-4070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678" t="-1408" r="-101695" b="-4070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000" t="-1408" r="-1351" b="-40704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7496174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71583087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44826805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62552759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903378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Oval 5">
            <a:extLst>
              <a:ext uri="{FF2B5EF4-FFF2-40B4-BE49-F238E27FC236}">
                <a16:creationId xmlns:a16="http://schemas.microsoft.com/office/drawing/2014/main" id="{79FB60EB-89E9-4AB7-8F6A-33F03F8296A4}"/>
              </a:ext>
            </a:extLst>
          </p:cNvPr>
          <p:cNvSpPr/>
          <p:nvPr/>
        </p:nvSpPr>
        <p:spPr>
          <a:xfrm>
            <a:off x="3309898" y="1733708"/>
            <a:ext cx="1245476" cy="12139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087450B-AFA0-43A5-BFC8-5A282F92815C}"/>
              </a:ext>
            </a:extLst>
          </p:cNvPr>
          <p:cNvSpPr/>
          <p:nvPr/>
        </p:nvSpPr>
        <p:spPr>
          <a:xfrm>
            <a:off x="1481098" y="3803726"/>
            <a:ext cx="1245476" cy="12139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8209C5A-41BB-40D4-B6B7-B68EA3EC5E8C}"/>
              </a:ext>
            </a:extLst>
          </p:cNvPr>
          <p:cNvSpPr/>
          <p:nvPr/>
        </p:nvSpPr>
        <p:spPr>
          <a:xfrm>
            <a:off x="5138698" y="3803725"/>
            <a:ext cx="1245476" cy="12139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D85C993-8CB7-4775-BA62-8CD2480C388A}"/>
              </a:ext>
            </a:extLst>
          </p:cNvPr>
          <p:cNvCxnSpPr>
            <a:stCxn id="6" idx="5"/>
            <a:endCxn id="8" idx="1"/>
          </p:cNvCxnSpPr>
          <p:nvPr/>
        </p:nvCxnSpPr>
        <p:spPr>
          <a:xfrm>
            <a:off x="4372978" y="2769875"/>
            <a:ext cx="948116" cy="121162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C052A1B-8276-4A39-AB54-B55177DCE195}"/>
              </a:ext>
            </a:extLst>
          </p:cNvPr>
          <p:cNvCxnSpPr>
            <a:cxnSpLocks/>
            <a:stCxn id="6" idx="3"/>
            <a:endCxn id="7" idx="7"/>
          </p:cNvCxnSpPr>
          <p:nvPr/>
        </p:nvCxnSpPr>
        <p:spPr>
          <a:xfrm flipH="1">
            <a:off x="2544178" y="2769875"/>
            <a:ext cx="948116" cy="1211629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267C86F-67AF-466D-A2EC-5FB9782173FF}"/>
                  </a:ext>
                </a:extLst>
              </p:cNvPr>
              <p:cNvSpPr txBox="1"/>
              <p:nvPr/>
            </p:nvSpPr>
            <p:spPr>
              <a:xfrm>
                <a:off x="3458578" y="2156014"/>
                <a:ext cx="94811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≥1 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267C86F-67AF-466D-A2EC-5FB9782173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578" y="2156014"/>
                <a:ext cx="948116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110E1F5B-2DFC-4FCA-BD6F-FAD08FBCEC72}"/>
              </a:ext>
            </a:extLst>
          </p:cNvPr>
          <p:cNvSpPr txBox="1"/>
          <p:nvPr/>
        </p:nvSpPr>
        <p:spPr>
          <a:xfrm>
            <a:off x="4953468" y="2948618"/>
            <a:ext cx="948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True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13F432-E6EE-4AEA-9D50-6F1F2643169B}"/>
              </a:ext>
            </a:extLst>
          </p:cNvPr>
          <p:cNvSpPr txBox="1"/>
          <p:nvPr/>
        </p:nvSpPr>
        <p:spPr>
          <a:xfrm>
            <a:off x="1978922" y="2938497"/>
            <a:ext cx="948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False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5" name="Table 4">
                <a:extLst>
                  <a:ext uri="{FF2B5EF4-FFF2-40B4-BE49-F238E27FC236}">
                    <a16:creationId xmlns:a16="http://schemas.microsoft.com/office/drawing/2014/main" id="{76821197-BAEF-4433-8508-4DB6E353AB8E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4538741" y="5239433"/>
              <a:ext cx="2799576" cy="12951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33192">
                      <a:extLst>
                        <a:ext uri="{9D8B030D-6E8A-4147-A177-3AD203B41FA5}">
                          <a16:colId xmlns:a16="http://schemas.microsoft.com/office/drawing/2014/main" val="1804335954"/>
                        </a:ext>
                      </a:extLst>
                    </a:gridCol>
                    <a:gridCol w="933192">
                      <a:extLst>
                        <a:ext uri="{9D8B030D-6E8A-4147-A177-3AD203B41FA5}">
                          <a16:colId xmlns:a16="http://schemas.microsoft.com/office/drawing/2014/main" val="2757106789"/>
                        </a:ext>
                      </a:extLst>
                    </a:gridCol>
                    <a:gridCol w="933192">
                      <a:extLst>
                        <a:ext uri="{9D8B030D-6E8A-4147-A177-3AD203B41FA5}">
                          <a16:colId xmlns:a16="http://schemas.microsoft.com/office/drawing/2014/main" val="2484429052"/>
                        </a:ext>
                      </a:extLst>
                    </a:gridCol>
                  </a:tblGrid>
                  <a:tr h="43171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𝒀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07496174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62552759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6377485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5" name="Table 4">
                <a:extLst>
                  <a:ext uri="{FF2B5EF4-FFF2-40B4-BE49-F238E27FC236}">
                    <a16:creationId xmlns:a16="http://schemas.microsoft.com/office/drawing/2014/main" id="{76821197-BAEF-4433-8508-4DB6E353AB8E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749885412"/>
                  </p:ext>
                </p:extLst>
              </p:nvPr>
            </p:nvGraphicFramePr>
            <p:xfrm>
              <a:off x="4538741" y="5239433"/>
              <a:ext cx="2799576" cy="12951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33192">
                      <a:extLst>
                        <a:ext uri="{9D8B030D-6E8A-4147-A177-3AD203B41FA5}">
                          <a16:colId xmlns:a16="http://schemas.microsoft.com/office/drawing/2014/main" val="1804335954"/>
                        </a:ext>
                      </a:extLst>
                    </a:gridCol>
                    <a:gridCol w="933192">
                      <a:extLst>
                        <a:ext uri="{9D8B030D-6E8A-4147-A177-3AD203B41FA5}">
                          <a16:colId xmlns:a16="http://schemas.microsoft.com/office/drawing/2014/main" val="2757106789"/>
                        </a:ext>
                      </a:extLst>
                    </a:gridCol>
                    <a:gridCol w="933192">
                      <a:extLst>
                        <a:ext uri="{9D8B030D-6E8A-4147-A177-3AD203B41FA5}">
                          <a16:colId xmlns:a16="http://schemas.microsoft.com/office/drawing/2014/main" val="2484429052"/>
                        </a:ext>
                      </a:extLst>
                    </a:gridCol>
                  </a:tblGrid>
                  <a:tr h="43171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54" t="-1408" r="-203268" b="-2070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000" t="-1408" r="-101948" b="-2070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1307" t="-1408" r="-2614" b="-20704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7496174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62552759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6377485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Table 4">
                <a:extLst>
                  <a:ext uri="{FF2B5EF4-FFF2-40B4-BE49-F238E27FC236}">
                    <a16:creationId xmlns:a16="http://schemas.microsoft.com/office/drawing/2014/main" id="{8F17CE40-5637-4C59-91C0-97D712B45BA5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692718" y="5131124"/>
              <a:ext cx="2799576" cy="12951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33192">
                      <a:extLst>
                        <a:ext uri="{9D8B030D-6E8A-4147-A177-3AD203B41FA5}">
                          <a16:colId xmlns:a16="http://schemas.microsoft.com/office/drawing/2014/main" val="1804335954"/>
                        </a:ext>
                      </a:extLst>
                    </a:gridCol>
                    <a:gridCol w="933192">
                      <a:extLst>
                        <a:ext uri="{9D8B030D-6E8A-4147-A177-3AD203B41FA5}">
                          <a16:colId xmlns:a16="http://schemas.microsoft.com/office/drawing/2014/main" val="2757106789"/>
                        </a:ext>
                      </a:extLst>
                    </a:gridCol>
                    <a:gridCol w="933192">
                      <a:extLst>
                        <a:ext uri="{9D8B030D-6E8A-4147-A177-3AD203B41FA5}">
                          <a16:colId xmlns:a16="http://schemas.microsoft.com/office/drawing/2014/main" val="2484429052"/>
                        </a:ext>
                      </a:extLst>
                    </a:gridCol>
                  </a:tblGrid>
                  <a:tr h="43171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𝒀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07496174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71583087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448268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6" name="Table 4">
                <a:extLst>
                  <a:ext uri="{FF2B5EF4-FFF2-40B4-BE49-F238E27FC236}">
                    <a16:creationId xmlns:a16="http://schemas.microsoft.com/office/drawing/2014/main" id="{8F17CE40-5637-4C59-91C0-97D712B45BA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098619625"/>
                  </p:ext>
                </p:extLst>
              </p:nvPr>
            </p:nvGraphicFramePr>
            <p:xfrm>
              <a:off x="692718" y="5131124"/>
              <a:ext cx="2799576" cy="12951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33192">
                      <a:extLst>
                        <a:ext uri="{9D8B030D-6E8A-4147-A177-3AD203B41FA5}">
                          <a16:colId xmlns:a16="http://schemas.microsoft.com/office/drawing/2014/main" val="1804335954"/>
                        </a:ext>
                      </a:extLst>
                    </a:gridCol>
                    <a:gridCol w="933192">
                      <a:extLst>
                        <a:ext uri="{9D8B030D-6E8A-4147-A177-3AD203B41FA5}">
                          <a16:colId xmlns:a16="http://schemas.microsoft.com/office/drawing/2014/main" val="2757106789"/>
                        </a:ext>
                      </a:extLst>
                    </a:gridCol>
                    <a:gridCol w="933192">
                      <a:extLst>
                        <a:ext uri="{9D8B030D-6E8A-4147-A177-3AD203B41FA5}">
                          <a16:colId xmlns:a16="http://schemas.microsoft.com/office/drawing/2014/main" val="2484429052"/>
                        </a:ext>
                      </a:extLst>
                    </a:gridCol>
                  </a:tblGrid>
                  <a:tr h="43171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654" t="-1408" r="-203922" b="-2070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000" t="-1408" r="-102597" b="-2070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1307" t="-1408" r="-3268" b="-20704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7496174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71583087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4482680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6388376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E591B-E3D8-49D6-8E74-3A48EEA5F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#2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Table 4">
                <a:extLst>
                  <a:ext uri="{FF2B5EF4-FFF2-40B4-BE49-F238E27FC236}">
                    <a16:creationId xmlns:a16="http://schemas.microsoft.com/office/drawing/2014/main" id="{40562F20-C137-4C3C-8D6F-261F962BAF00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8595360" y="2837646"/>
              <a:ext cx="2092986" cy="731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97662">
                      <a:extLst>
                        <a:ext uri="{9D8B030D-6E8A-4147-A177-3AD203B41FA5}">
                          <a16:colId xmlns:a16="http://schemas.microsoft.com/office/drawing/2014/main" val="1804335954"/>
                        </a:ext>
                      </a:extLst>
                    </a:gridCol>
                    <a:gridCol w="697662">
                      <a:extLst>
                        <a:ext uri="{9D8B030D-6E8A-4147-A177-3AD203B41FA5}">
                          <a16:colId xmlns:a16="http://schemas.microsoft.com/office/drawing/2014/main" val="2757106789"/>
                        </a:ext>
                      </a:extLst>
                    </a:gridCol>
                    <a:gridCol w="697662">
                      <a:extLst>
                        <a:ext uri="{9D8B030D-6E8A-4147-A177-3AD203B41FA5}">
                          <a16:colId xmlns:a16="http://schemas.microsoft.com/office/drawing/2014/main" val="2484429052"/>
                        </a:ext>
                      </a:extLst>
                    </a:gridCol>
                  </a:tblGrid>
                  <a:tr h="195924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𝒀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07496174"/>
                      </a:ext>
                    </a:extLst>
                  </a:tr>
                  <a:tr h="19592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903378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3" name="Table 4">
                <a:extLst>
                  <a:ext uri="{FF2B5EF4-FFF2-40B4-BE49-F238E27FC236}">
                    <a16:creationId xmlns:a16="http://schemas.microsoft.com/office/drawing/2014/main" id="{40562F20-C137-4C3C-8D6F-261F962BAF0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824771465"/>
                  </p:ext>
                </p:extLst>
              </p:nvPr>
            </p:nvGraphicFramePr>
            <p:xfrm>
              <a:off x="8595360" y="2837646"/>
              <a:ext cx="2092986" cy="731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97662">
                      <a:extLst>
                        <a:ext uri="{9D8B030D-6E8A-4147-A177-3AD203B41FA5}">
                          <a16:colId xmlns:a16="http://schemas.microsoft.com/office/drawing/2014/main" val="1804335954"/>
                        </a:ext>
                      </a:extLst>
                    </a:gridCol>
                    <a:gridCol w="697662">
                      <a:extLst>
                        <a:ext uri="{9D8B030D-6E8A-4147-A177-3AD203B41FA5}">
                          <a16:colId xmlns:a16="http://schemas.microsoft.com/office/drawing/2014/main" val="2757106789"/>
                        </a:ext>
                      </a:extLst>
                    </a:gridCol>
                    <a:gridCol w="697662">
                      <a:extLst>
                        <a:ext uri="{9D8B030D-6E8A-4147-A177-3AD203B41FA5}">
                          <a16:colId xmlns:a16="http://schemas.microsoft.com/office/drawing/2014/main" val="2484429052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39" t="-1639" r="-202609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2632" t="-1639" r="-104386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870" t="-1639" r="-3478" b="-1229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749617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903378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4" name="Table 4">
                <a:extLst>
                  <a:ext uri="{FF2B5EF4-FFF2-40B4-BE49-F238E27FC236}">
                    <a16:creationId xmlns:a16="http://schemas.microsoft.com/office/drawing/2014/main" id="{34CD3C85-AA61-42DC-9633-003CA530B01C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8595360" y="1166962"/>
              <a:ext cx="2092986" cy="1463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97662">
                      <a:extLst>
                        <a:ext uri="{9D8B030D-6E8A-4147-A177-3AD203B41FA5}">
                          <a16:colId xmlns:a16="http://schemas.microsoft.com/office/drawing/2014/main" val="1804335954"/>
                        </a:ext>
                      </a:extLst>
                    </a:gridCol>
                    <a:gridCol w="697662">
                      <a:extLst>
                        <a:ext uri="{9D8B030D-6E8A-4147-A177-3AD203B41FA5}">
                          <a16:colId xmlns:a16="http://schemas.microsoft.com/office/drawing/2014/main" val="2757106789"/>
                        </a:ext>
                      </a:extLst>
                    </a:gridCol>
                    <a:gridCol w="697662">
                      <a:extLst>
                        <a:ext uri="{9D8B030D-6E8A-4147-A177-3AD203B41FA5}">
                          <a16:colId xmlns:a16="http://schemas.microsoft.com/office/drawing/2014/main" val="2484429052"/>
                        </a:ext>
                      </a:extLst>
                    </a:gridCol>
                  </a:tblGrid>
                  <a:tr h="25225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𝒀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07496174"/>
                      </a:ext>
                    </a:extLst>
                  </a:tr>
                  <a:tr h="25225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71583087"/>
                      </a:ext>
                    </a:extLst>
                  </a:tr>
                  <a:tr h="25225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44826805"/>
                      </a:ext>
                    </a:extLst>
                  </a:tr>
                  <a:tr h="25225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625527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4" name="Table 4">
                <a:extLst>
                  <a:ext uri="{FF2B5EF4-FFF2-40B4-BE49-F238E27FC236}">
                    <a16:creationId xmlns:a16="http://schemas.microsoft.com/office/drawing/2014/main" id="{34CD3C85-AA61-42DC-9633-003CA530B01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046667753"/>
                  </p:ext>
                </p:extLst>
              </p:nvPr>
            </p:nvGraphicFramePr>
            <p:xfrm>
              <a:off x="8595360" y="1166962"/>
              <a:ext cx="2092986" cy="1463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97662">
                      <a:extLst>
                        <a:ext uri="{9D8B030D-6E8A-4147-A177-3AD203B41FA5}">
                          <a16:colId xmlns:a16="http://schemas.microsoft.com/office/drawing/2014/main" val="1804335954"/>
                        </a:ext>
                      </a:extLst>
                    </a:gridCol>
                    <a:gridCol w="697662">
                      <a:extLst>
                        <a:ext uri="{9D8B030D-6E8A-4147-A177-3AD203B41FA5}">
                          <a16:colId xmlns:a16="http://schemas.microsoft.com/office/drawing/2014/main" val="2757106789"/>
                        </a:ext>
                      </a:extLst>
                    </a:gridCol>
                    <a:gridCol w="697662">
                      <a:extLst>
                        <a:ext uri="{9D8B030D-6E8A-4147-A177-3AD203B41FA5}">
                          <a16:colId xmlns:a16="http://schemas.microsoft.com/office/drawing/2014/main" val="2484429052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739" t="-1667" r="-202609" b="-3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2632" t="-1667" r="-104386" b="-3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870" t="-1667" r="-3478" b="-32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749617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7158308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44826805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6255275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C616C67-ADA7-40C4-BF4A-75A56E2258E7}"/>
                  </a:ext>
                </a:extLst>
              </p:cNvPr>
              <p:cNvSpPr txBox="1"/>
              <p:nvPr/>
            </p:nvSpPr>
            <p:spPr>
              <a:xfrm>
                <a:off x="729442" y="1690688"/>
                <a:ext cx="6535882" cy="17071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Gini Index for</a:t>
                </a:r>
                <a14:m>
                  <m:oMath xmlns:m="http://schemas.openxmlformats.org/officeDocument/2006/math">
                    <m:r>
                      <a:rPr kumimoji="0" lang="en-US" sz="20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sSub>
                      <m:sSubPr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𝑋</m:t>
                        </m:r>
                      </m:e>
                      <m:sub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sub>
                    </m:sSub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</m:oMath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𝑌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</m:d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∗(1−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(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𝑌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=1)</m:t>
                    </m:r>
                  </m:oMath>
                </a14:m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)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fPr>
                            <m:num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3</m:t>
                              </m:r>
                            </m:num>
                            <m:den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∗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3</m:t>
                          </m:r>
                        </m:den>
                      </m:f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∗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3</m:t>
                          </m:r>
                        </m:den>
                      </m:f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d>
                        <m:d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fPr>
                            <m:num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∗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0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den>
                      </m:f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∗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den>
                      </m:f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C616C67-ADA7-40C4-BF4A-75A56E2258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442" y="1690688"/>
                <a:ext cx="6535882" cy="1707199"/>
              </a:xfrm>
              <a:prstGeom prst="rect">
                <a:avLst/>
              </a:prstGeom>
              <a:blipFill>
                <a:blip r:embed="rId4"/>
                <a:stretch>
                  <a:fillRect l="-1026" t="-17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F986EBB-98DA-48EB-AD9A-05758965D137}"/>
                  </a:ext>
                </a:extLst>
              </p:cNvPr>
              <p:cNvSpPr txBox="1"/>
              <p:nvPr/>
            </p:nvSpPr>
            <p:spPr>
              <a:xfrm>
                <a:off x="615834" y="4602913"/>
                <a:ext cx="6535882" cy="20149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Gini Index for</a:t>
                </a:r>
                <a14:m>
                  <m:oMath xmlns:m="http://schemas.openxmlformats.org/officeDocument/2006/math">
                    <m:r>
                      <a:rPr kumimoji="0" lang="en-US" sz="20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sSub>
                      <m:sSubPr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𝑋</m:t>
                        </m:r>
                      </m:e>
                      <m:sub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</m:t>
                        </m:r>
                      </m:sub>
                    </m:sSub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</m:oMath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𝑌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</m:d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∗(1−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(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𝑌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=1)</m:t>
                    </m:r>
                  </m:oMath>
                </a14:m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)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fPr>
                            <m:num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∗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den>
                      </m:f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∗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den>
                      </m:f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d>
                        <m:d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fPr>
                            <m:num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∗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den>
                      </m:f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∗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den>
                      </m:f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F986EBB-98DA-48EB-AD9A-05758965D1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834" y="4602913"/>
                <a:ext cx="6535882" cy="2014975"/>
              </a:xfrm>
              <a:prstGeom prst="rect">
                <a:avLst/>
              </a:prstGeom>
              <a:blipFill>
                <a:blip r:embed="rId5"/>
                <a:stretch>
                  <a:fillRect l="-933" t="-1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9" name="Table 4">
                <a:extLst>
                  <a:ext uri="{FF2B5EF4-FFF2-40B4-BE49-F238E27FC236}">
                    <a16:creationId xmlns:a16="http://schemas.microsoft.com/office/drawing/2014/main" id="{9583BA23-34ED-45DF-8ADC-62151DA70517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8595360" y="5520284"/>
              <a:ext cx="2092986" cy="1097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97662">
                      <a:extLst>
                        <a:ext uri="{9D8B030D-6E8A-4147-A177-3AD203B41FA5}">
                          <a16:colId xmlns:a16="http://schemas.microsoft.com/office/drawing/2014/main" val="1804335954"/>
                        </a:ext>
                      </a:extLst>
                    </a:gridCol>
                    <a:gridCol w="697662">
                      <a:extLst>
                        <a:ext uri="{9D8B030D-6E8A-4147-A177-3AD203B41FA5}">
                          <a16:colId xmlns:a16="http://schemas.microsoft.com/office/drawing/2014/main" val="2757106789"/>
                        </a:ext>
                      </a:extLst>
                    </a:gridCol>
                    <a:gridCol w="697662">
                      <a:extLst>
                        <a:ext uri="{9D8B030D-6E8A-4147-A177-3AD203B41FA5}">
                          <a16:colId xmlns:a16="http://schemas.microsoft.com/office/drawing/2014/main" val="2484429052"/>
                        </a:ext>
                      </a:extLst>
                    </a:gridCol>
                  </a:tblGrid>
                  <a:tr h="25617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𝒀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07496174"/>
                      </a:ext>
                    </a:extLst>
                  </a:tr>
                  <a:tr h="25617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62552759"/>
                      </a:ext>
                    </a:extLst>
                  </a:tr>
                  <a:tr h="25617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9126975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9" name="Table 4">
                <a:extLst>
                  <a:ext uri="{FF2B5EF4-FFF2-40B4-BE49-F238E27FC236}">
                    <a16:creationId xmlns:a16="http://schemas.microsoft.com/office/drawing/2014/main" id="{9583BA23-34ED-45DF-8ADC-62151DA70517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258757466"/>
                  </p:ext>
                </p:extLst>
              </p:nvPr>
            </p:nvGraphicFramePr>
            <p:xfrm>
              <a:off x="8595360" y="5520284"/>
              <a:ext cx="2092986" cy="1097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97662">
                      <a:extLst>
                        <a:ext uri="{9D8B030D-6E8A-4147-A177-3AD203B41FA5}">
                          <a16:colId xmlns:a16="http://schemas.microsoft.com/office/drawing/2014/main" val="1804335954"/>
                        </a:ext>
                      </a:extLst>
                    </a:gridCol>
                    <a:gridCol w="697662">
                      <a:extLst>
                        <a:ext uri="{9D8B030D-6E8A-4147-A177-3AD203B41FA5}">
                          <a16:colId xmlns:a16="http://schemas.microsoft.com/office/drawing/2014/main" val="2757106789"/>
                        </a:ext>
                      </a:extLst>
                    </a:gridCol>
                    <a:gridCol w="697662">
                      <a:extLst>
                        <a:ext uri="{9D8B030D-6E8A-4147-A177-3AD203B41FA5}">
                          <a16:colId xmlns:a16="http://schemas.microsoft.com/office/drawing/2014/main" val="2484429052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1739" t="-1667" r="-202609" b="-2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102632" t="-1667" r="-104386" b="-2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200870" t="-1667" r="-3478" b="-228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749617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6255275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91269756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0" name="Table 4">
                <a:extLst>
                  <a:ext uri="{FF2B5EF4-FFF2-40B4-BE49-F238E27FC236}">
                    <a16:creationId xmlns:a16="http://schemas.microsoft.com/office/drawing/2014/main" id="{9EB79E69-7AD4-4B9A-A8E8-A46B81F39FE2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8595360" y="4227999"/>
              <a:ext cx="2092986" cy="1097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97662">
                      <a:extLst>
                        <a:ext uri="{9D8B030D-6E8A-4147-A177-3AD203B41FA5}">
                          <a16:colId xmlns:a16="http://schemas.microsoft.com/office/drawing/2014/main" val="1804335954"/>
                        </a:ext>
                      </a:extLst>
                    </a:gridCol>
                    <a:gridCol w="697662">
                      <a:extLst>
                        <a:ext uri="{9D8B030D-6E8A-4147-A177-3AD203B41FA5}">
                          <a16:colId xmlns:a16="http://schemas.microsoft.com/office/drawing/2014/main" val="2757106789"/>
                        </a:ext>
                      </a:extLst>
                    </a:gridCol>
                    <a:gridCol w="697662">
                      <a:extLst>
                        <a:ext uri="{9D8B030D-6E8A-4147-A177-3AD203B41FA5}">
                          <a16:colId xmlns:a16="http://schemas.microsoft.com/office/drawing/2014/main" val="2484429052"/>
                        </a:ext>
                      </a:extLst>
                    </a:gridCol>
                  </a:tblGrid>
                  <a:tr h="27352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𝒀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07496174"/>
                      </a:ext>
                    </a:extLst>
                  </a:tr>
                  <a:tr h="2735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71583087"/>
                      </a:ext>
                    </a:extLst>
                  </a:tr>
                  <a:tr h="27352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448268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0" name="Table 4">
                <a:extLst>
                  <a:ext uri="{FF2B5EF4-FFF2-40B4-BE49-F238E27FC236}">
                    <a16:creationId xmlns:a16="http://schemas.microsoft.com/office/drawing/2014/main" id="{9EB79E69-7AD4-4B9A-A8E8-A46B81F39FE2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047975361"/>
                  </p:ext>
                </p:extLst>
              </p:nvPr>
            </p:nvGraphicFramePr>
            <p:xfrm>
              <a:off x="8595360" y="4227999"/>
              <a:ext cx="2092986" cy="1097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97662">
                      <a:extLst>
                        <a:ext uri="{9D8B030D-6E8A-4147-A177-3AD203B41FA5}">
                          <a16:colId xmlns:a16="http://schemas.microsoft.com/office/drawing/2014/main" val="1804335954"/>
                        </a:ext>
                      </a:extLst>
                    </a:gridCol>
                    <a:gridCol w="697662">
                      <a:extLst>
                        <a:ext uri="{9D8B030D-6E8A-4147-A177-3AD203B41FA5}">
                          <a16:colId xmlns:a16="http://schemas.microsoft.com/office/drawing/2014/main" val="2757106789"/>
                        </a:ext>
                      </a:extLst>
                    </a:gridCol>
                    <a:gridCol w="697662">
                      <a:extLst>
                        <a:ext uri="{9D8B030D-6E8A-4147-A177-3AD203B41FA5}">
                          <a16:colId xmlns:a16="http://schemas.microsoft.com/office/drawing/2014/main" val="2484429052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7"/>
                          <a:stretch>
                            <a:fillRect l="-1739" t="-1667" r="-202609" b="-2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7"/>
                          <a:stretch>
                            <a:fillRect l="-102632" t="-1667" r="-104386" b="-2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7"/>
                          <a:stretch>
                            <a:fillRect l="-200870" t="-1667" r="-3478" b="-228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749617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7158308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44826805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535195A-A181-40A7-9B67-ED709382BAF4}"/>
              </a:ext>
            </a:extLst>
          </p:cNvPr>
          <p:cNvCxnSpPr/>
          <p:nvPr/>
        </p:nvCxnSpPr>
        <p:spPr>
          <a:xfrm>
            <a:off x="729442" y="3790604"/>
            <a:ext cx="1070887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8597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E591B-E3D8-49D6-8E74-3A48EEA5F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#2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2716575-BF40-401D-9289-E7266491D4BE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7905403" y="487578"/>
              <a:ext cx="3601256" cy="215859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0628">
                      <a:extLst>
                        <a:ext uri="{9D8B030D-6E8A-4147-A177-3AD203B41FA5}">
                          <a16:colId xmlns:a16="http://schemas.microsoft.com/office/drawing/2014/main" val="1804335954"/>
                        </a:ext>
                      </a:extLst>
                    </a:gridCol>
                    <a:gridCol w="1800628">
                      <a:extLst>
                        <a:ext uri="{9D8B030D-6E8A-4147-A177-3AD203B41FA5}">
                          <a16:colId xmlns:a16="http://schemas.microsoft.com/office/drawing/2014/main" val="2757106789"/>
                        </a:ext>
                      </a:extLst>
                    </a:gridCol>
                  </a:tblGrid>
                  <a:tr h="43171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𝒀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07496174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71583087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44826805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62552759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903378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2716575-BF40-401D-9289-E7266491D4BE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400300052"/>
                  </p:ext>
                </p:extLst>
              </p:nvPr>
            </p:nvGraphicFramePr>
            <p:xfrm>
              <a:off x="7905403" y="487578"/>
              <a:ext cx="3601256" cy="215859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0628">
                      <a:extLst>
                        <a:ext uri="{9D8B030D-6E8A-4147-A177-3AD203B41FA5}">
                          <a16:colId xmlns:a16="http://schemas.microsoft.com/office/drawing/2014/main" val="1804335954"/>
                        </a:ext>
                      </a:extLst>
                    </a:gridCol>
                    <a:gridCol w="1800628">
                      <a:extLst>
                        <a:ext uri="{9D8B030D-6E8A-4147-A177-3AD203B41FA5}">
                          <a16:colId xmlns:a16="http://schemas.microsoft.com/office/drawing/2014/main" val="2757106789"/>
                        </a:ext>
                      </a:extLst>
                    </a:gridCol>
                  </a:tblGrid>
                  <a:tr h="43171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38" t="-1408" r="-101351" b="-4070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338" t="-1408" r="-1351" b="-40704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7496174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71583087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44826805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62552759"/>
                      </a:ext>
                    </a:extLst>
                  </a:tr>
                  <a:tr h="431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903378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8393659-6357-4125-8050-85EE1C428A33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712229" cy="12036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Run through possible thresholds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One split: [0], [2, 3]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Second split: [0, 2], [3]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9110B41-C754-45D0-AB6A-28A182DB7CE7}"/>
              </a:ext>
            </a:extLst>
          </p:cNvPr>
          <p:cNvSpPr/>
          <p:nvPr/>
        </p:nvSpPr>
        <p:spPr>
          <a:xfrm>
            <a:off x="2199203" y="3029293"/>
            <a:ext cx="838153" cy="8819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0B365EB-01ED-4B96-8543-53A0AFCCF861}"/>
              </a:ext>
            </a:extLst>
          </p:cNvPr>
          <p:cNvSpPr/>
          <p:nvPr/>
        </p:nvSpPr>
        <p:spPr>
          <a:xfrm>
            <a:off x="1225049" y="4423331"/>
            <a:ext cx="838153" cy="8819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B915EBA-EE06-4FC9-8A9F-FDEB211F96FF}"/>
              </a:ext>
            </a:extLst>
          </p:cNvPr>
          <p:cNvSpPr/>
          <p:nvPr/>
        </p:nvSpPr>
        <p:spPr>
          <a:xfrm>
            <a:off x="3117816" y="4423331"/>
            <a:ext cx="838153" cy="8819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B2984AC-F16B-4D43-A8E1-5BC6293590C0}"/>
              </a:ext>
            </a:extLst>
          </p:cNvPr>
          <p:cNvCxnSpPr>
            <a:cxnSpLocks/>
            <a:stCxn id="8" idx="4"/>
            <a:endCxn id="10" idx="1"/>
          </p:cNvCxnSpPr>
          <p:nvPr/>
        </p:nvCxnSpPr>
        <p:spPr>
          <a:xfrm>
            <a:off x="2618280" y="3911237"/>
            <a:ext cx="622281" cy="64125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2A43358-8CE5-4E21-8E0D-FA06C04CF922}"/>
              </a:ext>
            </a:extLst>
          </p:cNvPr>
          <p:cNvCxnSpPr>
            <a:cxnSpLocks/>
            <a:stCxn id="8" idx="4"/>
            <a:endCxn id="9" idx="7"/>
          </p:cNvCxnSpPr>
          <p:nvPr/>
        </p:nvCxnSpPr>
        <p:spPr>
          <a:xfrm flipH="1">
            <a:off x="1940457" y="3911237"/>
            <a:ext cx="677823" cy="64125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5FB34BD-671B-4D37-9AB5-C64B5C6AD0C9}"/>
                  </a:ext>
                </a:extLst>
              </p:cNvPr>
              <p:cNvSpPr txBox="1"/>
              <p:nvPr/>
            </p:nvSpPr>
            <p:spPr>
              <a:xfrm>
                <a:off x="2178419" y="3279489"/>
                <a:ext cx="90986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𝑋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≥1 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5FB34BD-671B-4D37-9AB5-C64B5C6AD0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8419" y="3279489"/>
                <a:ext cx="909865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B00888FC-9D83-4AD6-AFD4-AB0708B997FA}"/>
              </a:ext>
            </a:extLst>
          </p:cNvPr>
          <p:cNvSpPr txBox="1"/>
          <p:nvPr/>
        </p:nvSpPr>
        <p:spPr>
          <a:xfrm>
            <a:off x="3078499" y="3954257"/>
            <a:ext cx="638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True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69CC599-11D8-4228-8B0B-762D517027DF}"/>
              </a:ext>
            </a:extLst>
          </p:cNvPr>
          <p:cNvSpPr txBox="1"/>
          <p:nvPr/>
        </p:nvSpPr>
        <p:spPr>
          <a:xfrm>
            <a:off x="1234402" y="3959357"/>
            <a:ext cx="1006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False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3" name="Table 22">
                <a:extLst>
                  <a:ext uri="{FF2B5EF4-FFF2-40B4-BE49-F238E27FC236}">
                    <a16:creationId xmlns:a16="http://schemas.microsoft.com/office/drawing/2014/main" id="{3CE0C5E4-6C5C-43BF-BEEE-5BD2B2A5F05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941887" y="5755946"/>
              <a:ext cx="1536952" cy="1097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68476">
                      <a:extLst>
                        <a:ext uri="{9D8B030D-6E8A-4147-A177-3AD203B41FA5}">
                          <a16:colId xmlns:a16="http://schemas.microsoft.com/office/drawing/2014/main" val="4282240175"/>
                        </a:ext>
                      </a:extLst>
                    </a:gridCol>
                    <a:gridCol w="768476">
                      <a:extLst>
                        <a:ext uri="{9D8B030D-6E8A-4147-A177-3AD203B41FA5}">
                          <a16:colId xmlns:a16="http://schemas.microsoft.com/office/drawing/2014/main" val="840501846"/>
                        </a:ext>
                      </a:extLst>
                    </a:gridCol>
                  </a:tblGrid>
                  <a:tr h="27048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𝒀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0958741"/>
                      </a:ext>
                    </a:extLst>
                  </a:tr>
                  <a:tr h="270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12378437"/>
                      </a:ext>
                    </a:extLst>
                  </a:tr>
                  <a:tr h="270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980848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3" name="Table 22">
                <a:extLst>
                  <a:ext uri="{FF2B5EF4-FFF2-40B4-BE49-F238E27FC236}">
                    <a16:creationId xmlns:a16="http://schemas.microsoft.com/office/drawing/2014/main" id="{3CE0C5E4-6C5C-43BF-BEEE-5BD2B2A5F05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60556623"/>
                  </p:ext>
                </p:extLst>
              </p:nvPr>
            </p:nvGraphicFramePr>
            <p:xfrm>
              <a:off x="941887" y="5755946"/>
              <a:ext cx="1536952" cy="1097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68476">
                      <a:extLst>
                        <a:ext uri="{9D8B030D-6E8A-4147-A177-3AD203B41FA5}">
                          <a16:colId xmlns:a16="http://schemas.microsoft.com/office/drawing/2014/main" val="4282240175"/>
                        </a:ext>
                      </a:extLst>
                    </a:gridCol>
                    <a:gridCol w="768476">
                      <a:extLst>
                        <a:ext uri="{9D8B030D-6E8A-4147-A177-3AD203B41FA5}">
                          <a16:colId xmlns:a16="http://schemas.microsoft.com/office/drawing/2014/main" val="840501846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787" t="-1667" r="-102362" b="-2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1587" t="-1667" r="-3175" b="-22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095874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1237843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9808481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0" name="Table 29">
                <a:extLst>
                  <a:ext uri="{FF2B5EF4-FFF2-40B4-BE49-F238E27FC236}">
                    <a16:creationId xmlns:a16="http://schemas.microsoft.com/office/drawing/2014/main" id="{FC09DC84-A9DC-4514-8A46-8471C9B589EF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925838" y="5755946"/>
              <a:ext cx="1536952" cy="1097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68476">
                      <a:extLst>
                        <a:ext uri="{9D8B030D-6E8A-4147-A177-3AD203B41FA5}">
                          <a16:colId xmlns:a16="http://schemas.microsoft.com/office/drawing/2014/main" val="4282240175"/>
                        </a:ext>
                      </a:extLst>
                    </a:gridCol>
                    <a:gridCol w="768476">
                      <a:extLst>
                        <a:ext uri="{9D8B030D-6E8A-4147-A177-3AD203B41FA5}">
                          <a16:colId xmlns:a16="http://schemas.microsoft.com/office/drawing/2014/main" val="840501846"/>
                        </a:ext>
                      </a:extLst>
                    </a:gridCol>
                  </a:tblGrid>
                  <a:tr h="27048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𝒀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0958741"/>
                      </a:ext>
                    </a:extLst>
                  </a:tr>
                  <a:tr h="270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12378437"/>
                      </a:ext>
                    </a:extLst>
                  </a:tr>
                  <a:tr h="270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980848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0" name="Table 29">
                <a:extLst>
                  <a:ext uri="{FF2B5EF4-FFF2-40B4-BE49-F238E27FC236}">
                    <a16:creationId xmlns:a16="http://schemas.microsoft.com/office/drawing/2014/main" id="{FC09DC84-A9DC-4514-8A46-8471C9B589E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17122061"/>
                  </p:ext>
                </p:extLst>
              </p:nvPr>
            </p:nvGraphicFramePr>
            <p:xfrm>
              <a:off x="2925838" y="5755946"/>
              <a:ext cx="1536952" cy="1097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68476">
                      <a:extLst>
                        <a:ext uri="{9D8B030D-6E8A-4147-A177-3AD203B41FA5}">
                          <a16:colId xmlns:a16="http://schemas.microsoft.com/office/drawing/2014/main" val="4282240175"/>
                        </a:ext>
                      </a:extLst>
                    </a:gridCol>
                    <a:gridCol w="768476">
                      <a:extLst>
                        <a:ext uri="{9D8B030D-6E8A-4147-A177-3AD203B41FA5}">
                          <a16:colId xmlns:a16="http://schemas.microsoft.com/office/drawing/2014/main" val="840501846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787" t="-1667" r="-103150" b="-2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787" t="-1667" r="-3150" b="-22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095874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1237843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9808481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1" name="Oval 30">
            <a:extLst>
              <a:ext uri="{FF2B5EF4-FFF2-40B4-BE49-F238E27FC236}">
                <a16:creationId xmlns:a16="http://schemas.microsoft.com/office/drawing/2014/main" id="{15D1187C-8C8F-4137-99B7-D388F0A0ED51}"/>
              </a:ext>
            </a:extLst>
          </p:cNvPr>
          <p:cNvSpPr/>
          <p:nvPr/>
        </p:nvSpPr>
        <p:spPr>
          <a:xfrm>
            <a:off x="8066491" y="3029293"/>
            <a:ext cx="838153" cy="8819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762528DC-A077-401F-A355-1EDBAA189F7D}"/>
              </a:ext>
            </a:extLst>
          </p:cNvPr>
          <p:cNvSpPr/>
          <p:nvPr/>
        </p:nvSpPr>
        <p:spPr>
          <a:xfrm>
            <a:off x="7092337" y="4423331"/>
            <a:ext cx="838153" cy="8819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CD1B4ED-D7D3-4E4B-9F91-36A02461CF56}"/>
              </a:ext>
            </a:extLst>
          </p:cNvPr>
          <p:cNvSpPr/>
          <p:nvPr/>
        </p:nvSpPr>
        <p:spPr>
          <a:xfrm>
            <a:off x="8985104" y="4423331"/>
            <a:ext cx="838153" cy="8819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4FAE91E-B031-4E2B-A8FA-BA502185A862}"/>
              </a:ext>
            </a:extLst>
          </p:cNvPr>
          <p:cNvCxnSpPr>
            <a:cxnSpLocks/>
            <a:stCxn id="31" idx="4"/>
            <a:endCxn id="33" idx="1"/>
          </p:cNvCxnSpPr>
          <p:nvPr/>
        </p:nvCxnSpPr>
        <p:spPr>
          <a:xfrm>
            <a:off x="8485568" y="3911237"/>
            <a:ext cx="622281" cy="64125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052FB41-92E5-4C72-91DC-8F532BDBE851}"/>
              </a:ext>
            </a:extLst>
          </p:cNvPr>
          <p:cNvCxnSpPr>
            <a:cxnSpLocks/>
            <a:stCxn id="31" idx="4"/>
            <a:endCxn id="32" idx="7"/>
          </p:cNvCxnSpPr>
          <p:nvPr/>
        </p:nvCxnSpPr>
        <p:spPr>
          <a:xfrm flipH="1">
            <a:off x="7807745" y="3911237"/>
            <a:ext cx="677823" cy="64125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A7BFFF54-AA4A-4D20-8ED0-CBD30C906106}"/>
                  </a:ext>
                </a:extLst>
              </p:cNvPr>
              <p:cNvSpPr txBox="1"/>
              <p:nvPr/>
            </p:nvSpPr>
            <p:spPr>
              <a:xfrm>
                <a:off x="8045707" y="3279489"/>
                <a:ext cx="90986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𝑋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≥3 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A7BFFF54-AA4A-4D20-8ED0-CBD30C9061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5707" y="3279489"/>
                <a:ext cx="90986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>
            <a:extLst>
              <a:ext uri="{FF2B5EF4-FFF2-40B4-BE49-F238E27FC236}">
                <a16:creationId xmlns:a16="http://schemas.microsoft.com/office/drawing/2014/main" id="{D70FFAC8-45EF-4A77-BEAE-EDB842B99163}"/>
              </a:ext>
            </a:extLst>
          </p:cNvPr>
          <p:cNvSpPr txBox="1"/>
          <p:nvPr/>
        </p:nvSpPr>
        <p:spPr>
          <a:xfrm>
            <a:off x="8945787" y="3954257"/>
            <a:ext cx="638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True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25F384E-3EE8-459D-BA09-7BE8FB5542D8}"/>
              </a:ext>
            </a:extLst>
          </p:cNvPr>
          <p:cNvSpPr txBox="1"/>
          <p:nvPr/>
        </p:nvSpPr>
        <p:spPr>
          <a:xfrm>
            <a:off x="7101690" y="3959357"/>
            <a:ext cx="1006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False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9" name="Table 38">
                <a:extLst>
                  <a:ext uri="{FF2B5EF4-FFF2-40B4-BE49-F238E27FC236}">
                    <a16:creationId xmlns:a16="http://schemas.microsoft.com/office/drawing/2014/main" id="{6F8B3158-2ED1-433D-A77B-434E198054D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6728867" y="5393725"/>
              <a:ext cx="1536952" cy="1463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68476">
                      <a:extLst>
                        <a:ext uri="{9D8B030D-6E8A-4147-A177-3AD203B41FA5}">
                          <a16:colId xmlns:a16="http://schemas.microsoft.com/office/drawing/2014/main" val="4282240175"/>
                        </a:ext>
                      </a:extLst>
                    </a:gridCol>
                    <a:gridCol w="768476">
                      <a:extLst>
                        <a:ext uri="{9D8B030D-6E8A-4147-A177-3AD203B41FA5}">
                          <a16:colId xmlns:a16="http://schemas.microsoft.com/office/drawing/2014/main" val="840501846"/>
                        </a:ext>
                      </a:extLst>
                    </a:gridCol>
                  </a:tblGrid>
                  <a:tr h="27048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𝒀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0958741"/>
                      </a:ext>
                    </a:extLst>
                  </a:tr>
                  <a:tr h="270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12378437"/>
                      </a:ext>
                    </a:extLst>
                  </a:tr>
                  <a:tr h="270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98084818"/>
                      </a:ext>
                    </a:extLst>
                  </a:tr>
                  <a:tr h="270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764585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9" name="Table 38">
                <a:extLst>
                  <a:ext uri="{FF2B5EF4-FFF2-40B4-BE49-F238E27FC236}">
                    <a16:creationId xmlns:a16="http://schemas.microsoft.com/office/drawing/2014/main" id="{6F8B3158-2ED1-433D-A77B-434E198054D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70069259"/>
                  </p:ext>
                </p:extLst>
              </p:nvPr>
            </p:nvGraphicFramePr>
            <p:xfrm>
              <a:off x="6728867" y="5393725"/>
              <a:ext cx="1536952" cy="1463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68476">
                      <a:extLst>
                        <a:ext uri="{9D8B030D-6E8A-4147-A177-3AD203B41FA5}">
                          <a16:colId xmlns:a16="http://schemas.microsoft.com/office/drawing/2014/main" val="4282240175"/>
                        </a:ext>
                      </a:extLst>
                    </a:gridCol>
                    <a:gridCol w="768476">
                      <a:extLst>
                        <a:ext uri="{9D8B030D-6E8A-4147-A177-3AD203B41FA5}">
                          <a16:colId xmlns:a16="http://schemas.microsoft.com/office/drawing/2014/main" val="840501846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7"/>
                          <a:stretch>
                            <a:fillRect l="-787" t="-1667" r="-103150" b="-3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7"/>
                          <a:stretch>
                            <a:fillRect l="-101587" t="-1667" r="-3968" b="-328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095874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1237843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98084818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764585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0" name="Table 39">
                <a:extLst>
                  <a:ext uri="{FF2B5EF4-FFF2-40B4-BE49-F238E27FC236}">
                    <a16:creationId xmlns:a16="http://schemas.microsoft.com/office/drawing/2014/main" id="{488E0A06-4F43-4E78-A35F-E244A99D0B91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8793126" y="5755946"/>
              <a:ext cx="1536952" cy="731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68476">
                      <a:extLst>
                        <a:ext uri="{9D8B030D-6E8A-4147-A177-3AD203B41FA5}">
                          <a16:colId xmlns:a16="http://schemas.microsoft.com/office/drawing/2014/main" val="4282240175"/>
                        </a:ext>
                      </a:extLst>
                    </a:gridCol>
                    <a:gridCol w="768476">
                      <a:extLst>
                        <a:ext uri="{9D8B030D-6E8A-4147-A177-3AD203B41FA5}">
                          <a16:colId xmlns:a16="http://schemas.microsoft.com/office/drawing/2014/main" val="840501846"/>
                        </a:ext>
                      </a:extLst>
                    </a:gridCol>
                  </a:tblGrid>
                  <a:tr h="27048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𝒀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0958741"/>
                      </a:ext>
                    </a:extLst>
                  </a:tr>
                  <a:tr h="270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1237843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0" name="Table 39">
                <a:extLst>
                  <a:ext uri="{FF2B5EF4-FFF2-40B4-BE49-F238E27FC236}">
                    <a16:creationId xmlns:a16="http://schemas.microsoft.com/office/drawing/2014/main" id="{488E0A06-4F43-4E78-A35F-E244A99D0B9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64870073"/>
                  </p:ext>
                </p:extLst>
              </p:nvPr>
            </p:nvGraphicFramePr>
            <p:xfrm>
              <a:off x="8793126" y="5755946"/>
              <a:ext cx="1536952" cy="731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68476">
                      <a:extLst>
                        <a:ext uri="{9D8B030D-6E8A-4147-A177-3AD203B41FA5}">
                          <a16:colId xmlns:a16="http://schemas.microsoft.com/office/drawing/2014/main" val="4282240175"/>
                        </a:ext>
                      </a:extLst>
                    </a:gridCol>
                    <a:gridCol w="768476">
                      <a:extLst>
                        <a:ext uri="{9D8B030D-6E8A-4147-A177-3AD203B41FA5}">
                          <a16:colId xmlns:a16="http://schemas.microsoft.com/office/drawing/2014/main" val="840501846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8"/>
                          <a:stretch>
                            <a:fillRect l="-787" t="-1639" r="-102362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8"/>
                          <a:stretch>
                            <a:fillRect l="-101587" t="-1639" r="-3175" b="-1229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095874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1237843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3093828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E591B-E3D8-49D6-8E74-3A48EEA5F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#2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C616C67-ADA7-40C4-BF4A-75A56E2258E7}"/>
                  </a:ext>
                </a:extLst>
              </p:cNvPr>
              <p:cNvSpPr txBox="1"/>
              <p:nvPr/>
            </p:nvSpPr>
            <p:spPr>
              <a:xfrm>
                <a:off x="729442" y="1690688"/>
                <a:ext cx="6535882" cy="17071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Gini Index for</a:t>
                </a:r>
                <a14:m>
                  <m:oMath xmlns:m="http://schemas.openxmlformats.org/officeDocument/2006/math">
                    <m:r>
                      <a:rPr kumimoji="0" lang="en-US" sz="20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𝑋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≥1:</m:t>
                    </m:r>
                  </m:oMath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𝑌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</m:d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∗(1−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(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𝑌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=1)</m:t>
                    </m:r>
                  </m:oMath>
                </a14:m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)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fPr>
                            <m:num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∗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den>
                      </m:f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∗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den>
                      </m:f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d>
                        <m:d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fPr>
                            <m:num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∗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den>
                      </m:f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∗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den>
                      </m:f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C616C67-ADA7-40C4-BF4A-75A56E2258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442" y="1690688"/>
                <a:ext cx="6535882" cy="1707199"/>
              </a:xfrm>
              <a:prstGeom prst="rect">
                <a:avLst/>
              </a:prstGeom>
              <a:blipFill>
                <a:blip r:embed="rId2"/>
                <a:stretch>
                  <a:fillRect l="-1026" t="-17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F986EBB-98DA-48EB-AD9A-05758965D137}"/>
                  </a:ext>
                </a:extLst>
              </p:cNvPr>
              <p:cNvSpPr txBox="1"/>
              <p:nvPr/>
            </p:nvSpPr>
            <p:spPr>
              <a:xfrm>
                <a:off x="615834" y="4602913"/>
                <a:ext cx="6535882" cy="20149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Gini Index for</a:t>
                </a:r>
                <a14:m>
                  <m:oMath xmlns:m="http://schemas.openxmlformats.org/officeDocument/2006/math">
                    <m:r>
                      <a:rPr kumimoji="0" lang="en-US" sz="20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𝑋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≥3:</m:t>
                    </m:r>
                  </m:oMath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𝑌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</m:d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∗(1−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(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𝑌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=1)</m:t>
                    </m:r>
                  </m:oMath>
                </a14:m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)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fPr>
                            <m:num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3</m:t>
                              </m:r>
                            </m:num>
                            <m:den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∗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3</m:t>
                          </m:r>
                        </m:den>
                      </m:f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∗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3</m:t>
                          </m:r>
                        </m:den>
                      </m:f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d>
                        <m:d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fPr>
                            <m:num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∗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den>
                      </m:f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∗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0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0</m:t>
                          </m:r>
                        </m:den>
                      </m:f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F986EBB-98DA-48EB-AD9A-05758965D1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834" y="4602913"/>
                <a:ext cx="6535882" cy="2014975"/>
              </a:xfrm>
              <a:prstGeom prst="rect">
                <a:avLst/>
              </a:prstGeom>
              <a:blipFill>
                <a:blip r:embed="rId3"/>
                <a:stretch>
                  <a:fillRect l="-933" t="-1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535195A-A181-40A7-9B67-ED709382BAF4}"/>
              </a:ext>
            </a:extLst>
          </p:cNvPr>
          <p:cNvCxnSpPr/>
          <p:nvPr/>
        </p:nvCxnSpPr>
        <p:spPr>
          <a:xfrm>
            <a:off x="729442" y="3790604"/>
            <a:ext cx="1070887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9E83446C-F580-4E43-935E-A0FCC127B17D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7549110" y="1579442"/>
              <a:ext cx="1536952" cy="1097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68476">
                      <a:extLst>
                        <a:ext uri="{9D8B030D-6E8A-4147-A177-3AD203B41FA5}">
                          <a16:colId xmlns:a16="http://schemas.microsoft.com/office/drawing/2014/main" val="4282240175"/>
                        </a:ext>
                      </a:extLst>
                    </a:gridCol>
                    <a:gridCol w="768476">
                      <a:extLst>
                        <a:ext uri="{9D8B030D-6E8A-4147-A177-3AD203B41FA5}">
                          <a16:colId xmlns:a16="http://schemas.microsoft.com/office/drawing/2014/main" val="840501846"/>
                        </a:ext>
                      </a:extLst>
                    </a:gridCol>
                  </a:tblGrid>
                  <a:tr h="27048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𝒀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0958741"/>
                      </a:ext>
                    </a:extLst>
                  </a:tr>
                  <a:tr h="270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12378437"/>
                      </a:ext>
                    </a:extLst>
                  </a:tr>
                  <a:tr h="270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980848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9E83446C-F580-4E43-935E-A0FCC127B17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01630031"/>
                  </p:ext>
                </p:extLst>
              </p:nvPr>
            </p:nvGraphicFramePr>
            <p:xfrm>
              <a:off x="7549110" y="1579442"/>
              <a:ext cx="1536952" cy="1097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68476">
                      <a:extLst>
                        <a:ext uri="{9D8B030D-6E8A-4147-A177-3AD203B41FA5}">
                          <a16:colId xmlns:a16="http://schemas.microsoft.com/office/drawing/2014/main" val="4282240175"/>
                        </a:ext>
                      </a:extLst>
                    </a:gridCol>
                    <a:gridCol w="768476">
                      <a:extLst>
                        <a:ext uri="{9D8B030D-6E8A-4147-A177-3AD203B41FA5}">
                          <a16:colId xmlns:a16="http://schemas.microsoft.com/office/drawing/2014/main" val="840501846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787" t="-1667" r="-102362" b="-2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1587" t="-1667" r="-3175" b="-22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095874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1237843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9808481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le 10">
                <a:extLst>
                  <a:ext uri="{FF2B5EF4-FFF2-40B4-BE49-F238E27FC236}">
                    <a16:creationId xmlns:a16="http://schemas.microsoft.com/office/drawing/2014/main" id="{33350862-D540-4244-A00D-8EEDF42ED63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9533061" y="1579442"/>
              <a:ext cx="1536952" cy="1097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68476">
                      <a:extLst>
                        <a:ext uri="{9D8B030D-6E8A-4147-A177-3AD203B41FA5}">
                          <a16:colId xmlns:a16="http://schemas.microsoft.com/office/drawing/2014/main" val="4282240175"/>
                        </a:ext>
                      </a:extLst>
                    </a:gridCol>
                    <a:gridCol w="768476">
                      <a:extLst>
                        <a:ext uri="{9D8B030D-6E8A-4147-A177-3AD203B41FA5}">
                          <a16:colId xmlns:a16="http://schemas.microsoft.com/office/drawing/2014/main" val="840501846"/>
                        </a:ext>
                      </a:extLst>
                    </a:gridCol>
                  </a:tblGrid>
                  <a:tr h="27048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𝒀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0958741"/>
                      </a:ext>
                    </a:extLst>
                  </a:tr>
                  <a:tr h="270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12378437"/>
                      </a:ext>
                    </a:extLst>
                  </a:tr>
                  <a:tr h="270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980848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le 10">
                <a:extLst>
                  <a:ext uri="{FF2B5EF4-FFF2-40B4-BE49-F238E27FC236}">
                    <a16:creationId xmlns:a16="http://schemas.microsoft.com/office/drawing/2014/main" id="{33350862-D540-4244-A00D-8EEDF42ED63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85558993"/>
                  </p:ext>
                </p:extLst>
              </p:nvPr>
            </p:nvGraphicFramePr>
            <p:xfrm>
              <a:off x="9533061" y="1579442"/>
              <a:ext cx="1536952" cy="1097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68476">
                      <a:extLst>
                        <a:ext uri="{9D8B030D-6E8A-4147-A177-3AD203B41FA5}">
                          <a16:colId xmlns:a16="http://schemas.microsoft.com/office/drawing/2014/main" val="4282240175"/>
                        </a:ext>
                      </a:extLst>
                    </a:gridCol>
                    <a:gridCol w="768476">
                      <a:extLst>
                        <a:ext uri="{9D8B030D-6E8A-4147-A177-3AD203B41FA5}">
                          <a16:colId xmlns:a16="http://schemas.microsoft.com/office/drawing/2014/main" val="840501846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787" t="-1667" r="-103150" b="-2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1587" t="-1667" r="-3968" b="-22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095874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1237843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9808481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le 11">
                <a:extLst>
                  <a:ext uri="{FF2B5EF4-FFF2-40B4-BE49-F238E27FC236}">
                    <a16:creationId xmlns:a16="http://schemas.microsoft.com/office/drawing/2014/main" id="{0FAAADE6-BB27-41F6-B5AC-8869FCE8A581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7676518" y="4602913"/>
              <a:ext cx="1536952" cy="1463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68476">
                      <a:extLst>
                        <a:ext uri="{9D8B030D-6E8A-4147-A177-3AD203B41FA5}">
                          <a16:colId xmlns:a16="http://schemas.microsoft.com/office/drawing/2014/main" val="4282240175"/>
                        </a:ext>
                      </a:extLst>
                    </a:gridCol>
                    <a:gridCol w="768476">
                      <a:extLst>
                        <a:ext uri="{9D8B030D-6E8A-4147-A177-3AD203B41FA5}">
                          <a16:colId xmlns:a16="http://schemas.microsoft.com/office/drawing/2014/main" val="840501846"/>
                        </a:ext>
                      </a:extLst>
                    </a:gridCol>
                  </a:tblGrid>
                  <a:tr h="27048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𝒀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0958741"/>
                      </a:ext>
                    </a:extLst>
                  </a:tr>
                  <a:tr h="270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12378437"/>
                      </a:ext>
                    </a:extLst>
                  </a:tr>
                  <a:tr h="270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98084818"/>
                      </a:ext>
                    </a:extLst>
                  </a:tr>
                  <a:tr h="270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764585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le 11">
                <a:extLst>
                  <a:ext uri="{FF2B5EF4-FFF2-40B4-BE49-F238E27FC236}">
                    <a16:creationId xmlns:a16="http://schemas.microsoft.com/office/drawing/2014/main" id="{0FAAADE6-BB27-41F6-B5AC-8869FCE8A58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82239060"/>
                  </p:ext>
                </p:extLst>
              </p:nvPr>
            </p:nvGraphicFramePr>
            <p:xfrm>
              <a:off x="7676518" y="4602913"/>
              <a:ext cx="1536952" cy="1463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68476">
                      <a:extLst>
                        <a:ext uri="{9D8B030D-6E8A-4147-A177-3AD203B41FA5}">
                          <a16:colId xmlns:a16="http://schemas.microsoft.com/office/drawing/2014/main" val="4282240175"/>
                        </a:ext>
                      </a:extLst>
                    </a:gridCol>
                    <a:gridCol w="768476">
                      <a:extLst>
                        <a:ext uri="{9D8B030D-6E8A-4147-A177-3AD203B41FA5}">
                          <a16:colId xmlns:a16="http://schemas.microsoft.com/office/drawing/2014/main" val="840501846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787" t="-1667" r="-102362" b="-3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101587" t="-1667" r="-3175" b="-32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095874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1237843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98084818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764585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5" name="Table 14">
                <a:extLst>
                  <a:ext uri="{FF2B5EF4-FFF2-40B4-BE49-F238E27FC236}">
                    <a16:creationId xmlns:a16="http://schemas.microsoft.com/office/drawing/2014/main" id="{322F9555-C66A-4C29-B18E-7E7FCAD834F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9740777" y="4965134"/>
              <a:ext cx="1536952" cy="731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68476">
                      <a:extLst>
                        <a:ext uri="{9D8B030D-6E8A-4147-A177-3AD203B41FA5}">
                          <a16:colId xmlns:a16="http://schemas.microsoft.com/office/drawing/2014/main" val="4282240175"/>
                        </a:ext>
                      </a:extLst>
                    </a:gridCol>
                    <a:gridCol w="768476">
                      <a:extLst>
                        <a:ext uri="{9D8B030D-6E8A-4147-A177-3AD203B41FA5}">
                          <a16:colId xmlns:a16="http://schemas.microsoft.com/office/drawing/2014/main" val="840501846"/>
                        </a:ext>
                      </a:extLst>
                    </a:gridCol>
                  </a:tblGrid>
                  <a:tr h="27048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𝒀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0958741"/>
                      </a:ext>
                    </a:extLst>
                  </a:tr>
                  <a:tr h="270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1237843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5" name="Table 14">
                <a:extLst>
                  <a:ext uri="{FF2B5EF4-FFF2-40B4-BE49-F238E27FC236}">
                    <a16:creationId xmlns:a16="http://schemas.microsoft.com/office/drawing/2014/main" id="{322F9555-C66A-4C29-B18E-7E7FCAD834F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83593677"/>
                  </p:ext>
                </p:extLst>
              </p:nvPr>
            </p:nvGraphicFramePr>
            <p:xfrm>
              <a:off x="9740777" y="4965134"/>
              <a:ext cx="1536952" cy="731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68476">
                      <a:extLst>
                        <a:ext uri="{9D8B030D-6E8A-4147-A177-3AD203B41FA5}">
                          <a16:colId xmlns:a16="http://schemas.microsoft.com/office/drawing/2014/main" val="4282240175"/>
                        </a:ext>
                      </a:extLst>
                    </a:gridCol>
                    <a:gridCol w="768476">
                      <a:extLst>
                        <a:ext uri="{9D8B030D-6E8A-4147-A177-3AD203B41FA5}">
                          <a16:colId xmlns:a16="http://schemas.microsoft.com/office/drawing/2014/main" val="840501846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7"/>
                          <a:stretch>
                            <a:fillRect l="-787" t="-1639" r="-103150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7"/>
                          <a:stretch>
                            <a:fillRect l="-100787" t="-1639" r="-3150" b="-1229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095874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1237843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85473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FAEAE-0E94-48EF-B05A-C224709E8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what is the objective function here?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E0EA7-2754-4093-9CDD-CC023C256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no explicit global objective being optimized</a:t>
            </a:r>
          </a:p>
          <a:p>
            <a:pPr lvl="1"/>
            <a:r>
              <a:rPr lang="en-US" dirty="0"/>
              <a:t>Unlike linear or logistic regression</a:t>
            </a:r>
          </a:p>
          <a:p>
            <a:pPr lvl="1"/>
            <a:endParaRPr lang="en-US" dirty="0"/>
          </a:p>
          <a:p>
            <a:r>
              <a:rPr lang="en-US" dirty="0"/>
              <a:t>Greedy and local optimization</a:t>
            </a:r>
          </a:p>
          <a:p>
            <a:pPr lvl="1"/>
            <a:r>
              <a:rPr lang="en-US" dirty="0"/>
              <a:t>No guarantee that reducing variance locally leads to lowest variance solution globally</a:t>
            </a:r>
          </a:p>
          <a:p>
            <a:pPr lvl="1"/>
            <a:r>
              <a:rPr lang="en-US" dirty="0"/>
              <a:t>But it works well</a:t>
            </a:r>
          </a:p>
          <a:p>
            <a:pPr lvl="1"/>
            <a:r>
              <a:rPr lang="en-US" dirty="0"/>
              <a:t>Actually finding global solution is impractical</a:t>
            </a:r>
          </a:p>
        </p:txBody>
      </p:sp>
    </p:spTree>
    <p:extLst>
      <p:ext uri="{BB962C8B-B14F-4D97-AF65-F5344CB8AC3E}">
        <p14:creationId xmlns:p14="http://schemas.microsoft.com/office/powerpoint/2010/main" val="37775844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541</Words>
  <Application>Microsoft Office PowerPoint</Application>
  <PresentationFormat>Widescreen</PresentationFormat>
  <Paragraphs>237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Cambria Math</vt:lpstr>
      <vt:lpstr>1_Office Theme</vt:lpstr>
      <vt:lpstr>INST 414: Data Science Techniques    Decision Trees Splitting Criteria</vt:lpstr>
      <vt:lpstr>Splitting Criteria for Classification</vt:lpstr>
      <vt:lpstr>Splitting Criteria for Classification</vt:lpstr>
      <vt:lpstr>Example #1</vt:lpstr>
      <vt:lpstr>Example #1</vt:lpstr>
      <vt:lpstr>Example #2</vt:lpstr>
      <vt:lpstr>Example #2</vt:lpstr>
      <vt:lpstr>Example #2</vt:lpstr>
      <vt:lpstr>So what is the objective function here?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 414: Data Science Techniques    Decision Trees Splitting Criteria</dc:title>
  <dc:creator>Zubin Jelveh</dc:creator>
  <cp:lastModifiedBy>Zubin Jelveh</cp:lastModifiedBy>
  <cp:revision>3</cp:revision>
  <dcterms:created xsi:type="dcterms:W3CDTF">2026-03-23T19:37:46Z</dcterms:created>
  <dcterms:modified xsi:type="dcterms:W3CDTF">2026-03-23T20:21:31Z</dcterms:modified>
</cp:coreProperties>
</file>