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820" r:id="rId4"/>
    <p:sldId id="821" r:id="rId5"/>
    <p:sldId id="822" r:id="rId6"/>
    <p:sldId id="823" r:id="rId7"/>
    <p:sldId id="824" r:id="rId8"/>
    <p:sldId id="825" r:id="rId9"/>
    <p:sldId id="826" r:id="rId10"/>
    <p:sldId id="827" r:id="rId11"/>
    <p:sldId id="828" r:id="rId12"/>
    <p:sldId id="829" r:id="rId13"/>
    <p:sldId id="830" r:id="rId14"/>
    <p:sldId id="831" r:id="rId15"/>
    <p:sldId id="832" r:id="rId16"/>
    <p:sldId id="833" r:id="rId17"/>
    <p:sldId id="834" r:id="rId18"/>
    <p:sldId id="835" r:id="rId19"/>
    <p:sldId id="836" r:id="rId20"/>
    <p:sldId id="837" r:id="rId21"/>
    <p:sldId id="838" r:id="rId22"/>
    <p:sldId id="839" r:id="rId23"/>
    <p:sldId id="840" r:id="rId24"/>
    <p:sldId id="841" r:id="rId25"/>
    <p:sldId id="842" r:id="rId26"/>
    <p:sldId id="843" r:id="rId27"/>
    <p:sldId id="84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2586-D4F2-571D-4A28-3D9B1E6F0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CC0F1-1B14-3F8D-AFB3-F96BA2BBF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C8FE0-74EE-F6C5-2976-6CD4FC84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8736F-1298-410B-3113-9E40AB01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065AE-8EE0-0D06-8B93-48DC9673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4E45-2D88-25DE-1030-5262FF8D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7FCAF-9B09-3766-1374-0C13D846E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67090-8515-281C-8138-4C300B3B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5B52A-E742-2E2F-8618-03939184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974C6-742D-5771-2AD7-222C704A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D9A78-FB43-35BE-984F-00E424817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C5636-3BF2-D96F-EAAE-1ED287BD4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FC635-F064-6837-E766-930640F9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0246-75BB-04C4-9F76-A0537063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D4DB-57CB-F2D7-50B9-0D05693E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5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12EB-3179-41D3-A096-8DCB61249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BD838-3438-4680-B866-9D7E1FEE8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40411-FB31-46C4-8953-92293CA1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61B5E-166A-4148-A1D3-BDA269D2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51C9A-CE0E-4805-A440-829676A1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6ABA-6299-4495-99FC-09EB3703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38CE-B9F2-4AE7-8E72-F2C6FCF1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221BB-0056-42CE-96C6-EA0A13D9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DBE94-8840-4E84-BDC8-5280B599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4774-6C2D-4ADD-82AB-EFD4B7FC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0EDF-1128-42E0-ACAB-CDA85BF0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07AE2-74AF-4958-8014-BF860FDF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84849-9341-42C6-BCB3-2EBB7C8C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E087C-672D-4D70-BDA0-16B0E159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765A-6F92-4ED6-9471-36D2D4ED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3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EF5C-594B-48CA-9C2F-E0DFAB4F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38CF-FD18-41D8-8CA1-E9EC9B17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A21BA-BDBA-4D11-A39B-449528046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91829-2FAB-4B9C-BB28-D2F2E5F9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9729A-D136-46EB-A156-53B88DCA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C00C-BF98-4B3C-81E9-C0B5581E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3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0142-15D0-4DC4-8750-9CC10E1B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127EE-957F-47B4-A3C6-EE228348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09707-32C4-4346-9EE7-C7BA9B2A9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8DD51-DCAE-41F3-BB86-50F6CCB2A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D6B3A-BBDF-4E26-ABEC-672635F6F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B6DB1-59AE-47C7-8BA4-20920850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8553A-2093-4385-B648-52691CB9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17BE2-2190-4E00-AEAC-3CFC6FF7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1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D891-D033-4A44-A132-B946D6B6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F1F32-4957-4FAD-955B-A5D05A91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CBD1-0205-4242-91D8-56FCFBD1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1ED64-FF13-40D7-B90A-832EC5D3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B3508-EE54-4F3D-87DE-3A51299D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BBA0A-9E7E-4BD0-A702-DFC19BF9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5C9C6-D8FC-44B9-B620-D15AD47E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60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3B93-ECA3-426D-BCCC-1929803C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107FF-6D7B-4822-A757-F59FE269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57C69-22C7-4803-B016-4B509A3B4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301D1-A652-48E7-9F7B-C10F7AE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0AE2-13CC-43F4-9256-4E5508C7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DB03-AE86-4205-A7A1-E9B5B324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73C7-F5C1-96AA-EFB4-482F4D4B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7C15D-6352-9139-4D1A-DBD3AB93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2F89F-D744-4E3C-1977-5FEF01BD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6C4C8-B63C-E1D5-2486-2D0D7044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E705E-824A-A376-EE4C-EEFF4308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0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7918-6960-49A1-9FFB-D5634BC8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006C2-73A7-4424-B46D-EA3C1441F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46E7C-C8FB-41B9-AD31-C10378BBA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B3712-24D3-4EA7-A67B-ABAE4FD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49887-39D4-49FE-80EC-6D275C4E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367C0-B54D-449A-9E59-6174CB8F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67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4C52-2024-438A-9671-7D71CDF5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97685-1070-4F47-AF99-C683386C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83AC2-06DC-44DD-B42B-30ED4A2E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3B7F7-890F-4FCB-9330-5EB8A15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B25B-35A8-402C-88E1-95D0265F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4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5C23A-7B0F-4EA1-91CE-529209B4F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67A7F-9DBB-4D42-88AD-7034EBA9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8ADF-108B-4331-BCB0-1C210AC7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499DA-E50C-4123-BBCB-F0986EDF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7CA4-D399-4D10-87F3-9CD947C0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6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5800-BD58-FF90-8068-348097EA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0814D-FB07-F0FB-0FD5-F921B811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99476-9CF8-7E1C-C5F3-8183298F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900A6-44BF-9A16-B155-FD9D9D0C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CDBB-1C1A-211E-3C9F-E49F5C92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6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1C76-8F3B-C134-615E-7DC1CC4A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6B9FB-B22B-0A5C-6329-91EB4BB99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6273-C3A8-DECA-C2BC-64E1CF854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43832-2440-B2DB-855E-1063B1AB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4AD46-E7AD-31AA-C43B-48BEEB31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D1A5F-98DF-280E-532F-7FF854C5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D354-4D7D-ED48-7D3D-A5B0CE7D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B8B1A-BBFA-5E28-DC34-40CB11BEE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FADF0-6A9A-71EB-791B-4EF0649FB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42651-ADC6-E4AB-1F3C-28BFD0010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82086-9C6B-54CB-BEA2-3D378DA9B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973D9-CFAB-59C9-156C-D5A0FF57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A3A7D-F636-4E17-88A4-49612395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E576F-4BB7-5247-5E2D-F38A0A6C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1E1C-316A-8415-D180-15E41562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6BCED-C5A7-36BD-9746-C980F119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1AF04-78A1-64BA-17E0-E3BEC72F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2F030-810E-13E3-7F15-D3DBB8E1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1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4A545-1724-9B99-D174-10C02881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6FCBF-DA35-0F9B-5CD6-1C108C16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D86B6-5B7E-2CAA-A29F-205C3C40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1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0EFD-BA8E-2F83-A121-2E3969A6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BACE-B9D9-548E-0A59-9238D8ED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CE85-61AC-42E8-1C18-07FF523E7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DF639-19C4-32EC-B60F-ED818361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1CFE2-55F9-0AFA-5C1A-C47D4E30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B709A-B9CF-CD48-3B0D-ECBDC206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399D-AB2A-9C2C-8C70-BB0BB07D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3C4A1-E283-2E4F-0E50-ACC2A071D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B0BFF-C8F9-FF75-7788-691A3C887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BBDBD-2CA2-0B8F-29CC-3E34D1EF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14A67-B7D4-9497-1C3B-77A4E749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3CD4A-3133-E06A-EAFE-FAFF3DBB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E58EC6-8C55-DF99-E3A4-7D5CC847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771B-E94E-1DDD-8B16-46ACB2F02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C0C63-8F89-6B4C-12C7-857B39BCB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3AED9-265B-4394-9047-B807C40BDEF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2C5E5-1A6E-CA35-B70B-38E9102DA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3C849-BF1B-2F16-4DAB-B29DD241C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F2959-CA37-488C-839C-1ADE6FE7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57241-2BE3-441C-8E98-CA31C0C6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C63E2-5534-43F6-A3CE-1A14C115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A4378-E36C-4AC3-9180-A80F97F71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7BAAD77-0952-4A0F-B406-0526A080BBE6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9C37-3F94-4A04-8CE9-816F0A7D6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B407-A594-4387-9126-1FFF8C575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E2D1D4AE-D363-4A45-A752-CD0CBC5A3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7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4900" dirty="0"/>
              <a:t>Decision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46E1-C464-4BB7-BD90-CA1695B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58461-7A43-48FC-A0AD-D57949359D0F}"/>
              </a:ext>
            </a:extLst>
          </p:cNvPr>
          <p:cNvSpPr txBox="1"/>
          <p:nvPr/>
        </p:nvSpPr>
        <p:spPr>
          <a:xfrm>
            <a:off x="1017917" y="1802921"/>
            <a:ext cx="101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Dots are colored by predicted probability.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EB584-A236-4C37-F03B-F0D99648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66" y="2738329"/>
            <a:ext cx="6016253" cy="38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9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F6BCA3-30B5-C4DE-0CA6-2AEB9230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3" y="1825625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22FB41F-CB3E-3C41-332D-7DDDC32C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61" y="1826877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42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F6BCA3-30B5-C4DE-0CA6-2AEB9230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3" y="1825625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7E3EA46-B3EE-BBE4-9B78-C08F78D0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71" y="1826877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06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EF2A-50E8-41AD-8313-9B3E9A29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Use a Decision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7C0443-65C7-4305-BF1D-ED6D8DEA83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feed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7C0443-65C7-4305-BF1D-ED6D8DEA8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36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EF2A-50E8-41AD-8313-9B3E9A29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1CA0C7-3C14-4CA0-941C-EB0B53CAE7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53" y="2351834"/>
            <a:ext cx="67838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F0ADF-AD6A-4568-A3BA-C72B14F97996}"/>
              </a:ext>
            </a:extLst>
          </p:cNvPr>
          <p:cNvSpPr txBox="1"/>
          <p:nvPr/>
        </p:nvSpPr>
        <p:spPr>
          <a:xfrm>
            <a:off x="1017917" y="1802921"/>
            <a:ext cx="101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Dots are colored by predicted probability. Decision tree gets close to perfect prediction</a:t>
            </a:r>
          </a:p>
        </p:txBody>
      </p:sp>
    </p:spTree>
    <p:extLst>
      <p:ext uri="{BB962C8B-B14F-4D97-AF65-F5344CB8AC3E}">
        <p14:creationId xmlns:p14="http://schemas.microsoft.com/office/powerpoint/2010/main" val="262360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F6BCA3-30B5-C4DE-0CA6-2AEB9230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3" y="1825625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7E3EA46-B3EE-BBE4-9B78-C08F78D0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71" y="1826877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1743E95-B7EC-76ED-6AF4-1B7C143C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77" y="182687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67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8561-5B33-418C-A1C6-B4C759C7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11A53-76FB-4C53-91C4-CB492BCB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decision tree is a method for “cutting up” the input space in a linear fashion.</a:t>
            </a:r>
          </a:p>
          <a:p>
            <a:endParaRPr lang="en-US" dirty="0"/>
          </a:p>
          <a:p>
            <a:r>
              <a:rPr lang="en-US" dirty="0"/>
              <a:t>Identifies regions of the input space where regions are places where the data points are more similar to each other</a:t>
            </a:r>
          </a:p>
        </p:txBody>
      </p:sp>
    </p:spTree>
    <p:extLst>
      <p:ext uri="{BB962C8B-B14F-4D97-AF65-F5344CB8AC3E}">
        <p14:creationId xmlns:p14="http://schemas.microsoft.com/office/powerpoint/2010/main" val="59962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B330-E377-4E79-AD56-A4BD094C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Terminology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05570F-3AD7-4CA3-A2A3-407BA082C742}"/>
              </a:ext>
            </a:extLst>
          </p:cNvPr>
          <p:cNvSpPr/>
          <p:nvPr/>
        </p:nvSpPr>
        <p:spPr>
          <a:xfrm>
            <a:off x="4684302" y="1931276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EE0014-F8AB-47F8-9DC5-E7537C87276E}"/>
              </a:ext>
            </a:extLst>
          </p:cNvPr>
          <p:cNvSpPr/>
          <p:nvPr/>
        </p:nvSpPr>
        <p:spPr>
          <a:xfrm>
            <a:off x="2855502" y="4001294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156A1E-E0C1-4D52-8F9D-C6F522F0E7B3}"/>
              </a:ext>
            </a:extLst>
          </p:cNvPr>
          <p:cNvSpPr/>
          <p:nvPr/>
        </p:nvSpPr>
        <p:spPr>
          <a:xfrm>
            <a:off x="6513102" y="4001293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29072C-1AE2-4FE5-95E9-99E05F4847D5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5747382" y="2967443"/>
            <a:ext cx="948116" cy="12116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DB09DF-9630-41B6-A20B-987A2E745463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3918582" y="2967443"/>
            <a:ext cx="948116" cy="12116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426B53-E112-44DF-90F5-649D53E83021}"/>
              </a:ext>
            </a:extLst>
          </p:cNvPr>
          <p:cNvSpPr txBox="1"/>
          <p:nvPr/>
        </p:nvSpPr>
        <p:spPr>
          <a:xfrm>
            <a:off x="32092" y="2560446"/>
            <a:ext cx="2674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Root) Node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5E4A86-F0E6-4884-8708-1156605AB3C9}"/>
              </a:ext>
            </a:extLst>
          </p:cNvPr>
          <p:cNvCxnSpPr>
            <a:cxnSpLocks/>
          </p:cNvCxnSpPr>
          <p:nvPr/>
        </p:nvCxnSpPr>
        <p:spPr>
          <a:xfrm flipV="1">
            <a:off x="2576978" y="2560446"/>
            <a:ext cx="2107324" cy="332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B55021-C900-47E5-8F20-1F04CCB9FC39}"/>
              </a:ext>
            </a:extLst>
          </p:cNvPr>
          <p:cNvCxnSpPr>
            <a:cxnSpLocks/>
          </p:cNvCxnSpPr>
          <p:nvPr/>
        </p:nvCxnSpPr>
        <p:spPr>
          <a:xfrm flipV="1">
            <a:off x="1610026" y="4356223"/>
            <a:ext cx="4885125" cy="303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499519-2EC7-46CE-BEEC-932574689F32}"/>
              </a:ext>
            </a:extLst>
          </p:cNvPr>
          <p:cNvCxnSpPr>
            <a:cxnSpLocks/>
          </p:cNvCxnSpPr>
          <p:nvPr/>
        </p:nvCxnSpPr>
        <p:spPr>
          <a:xfrm flipV="1">
            <a:off x="1610026" y="4356223"/>
            <a:ext cx="1245476" cy="252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BFBB9C-3656-4B73-B19F-B4D9A569AFD2}"/>
              </a:ext>
            </a:extLst>
          </p:cNvPr>
          <p:cNvSpPr txBox="1"/>
          <p:nvPr/>
        </p:nvSpPr>
        <p:spPr>
          <a:xfrm>
            <a:off x="370111" y="4069656"/>
            <a:ext cx="1442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 Nodes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88C115-E703-AE07-B967-8F5BE2EE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49171" y="1819566"/>
            <a:ext cx="3372718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3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B330-E377-4E79-AD56-A4BD094C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Terminology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05570F-3AD7-4CA3-A2A3-407BA082C742}"/>
              </a:ext>
            </a:extLst>
          </p:cNvPr>
          <p:cNvSpPr/>
          <p:nvPr/>
        </p:nvSpPr>
        <p:spPr>
          <a:xfrm>
            <a:off x="4684302" y="1931276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EE0014-F8AB-47F8-9DC5-E7537C87276E}"/>
              </a:ext>
            </a:extLst>
          </p:cNvPr>
          <p:cNvSpPr/>
          <p:nvPr/>
        </p:nvSpPr>
        <p:spPr>
          <a:xfrm>
            <a:off x="2855502" y="4001294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156A1E-E0C1-4D52-8F9D-C6F522F0E7B3}"/>
              </a:ext>
            </a:extLst>
          </p:cNvPr>
          <p:cNvSpPr/>
          <p:nvPr/>
        </p:nvSpPr>
        <p:spPr>
          <a:xfrm>
            <a:off x="6513102" y="4001293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29072C-1AE2-4FE5-95E9-99E05F4847D5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5747382" y="2967443"/>
            <a:ext cx="948116" cy="12116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DB09DF-9630-41B6-A20B-987A2E745463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3918582" y="2967443"/>
            <a:ext cx="948116" cy="12116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426B53-E112-44DF-90F5-649D53E83021}"/>
              </a:ext>
            </a:extLst>
          </p:cNvPr>
          <p:cNvSpPr txBox="1"/>
          <p:nvPr/>
        </p:nvSpPr>
        <p:spPr>
          <a:xfrm>
            <a:off x="32092" y="2560446"/>
            <a:ext cx="267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Node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5E4A86-F0E6-4884-8708-1156605AB3C9}"/>
              </a:ext>
            </a:extLst>
          </p:cNvPr>
          <p:cNvCxnSpPr>
            <a:cxnSpLocks/>
          </p:cNvCxnSpPr>
          <p:nvPr/>
        </p:nvCxnSpPr>
        <p:spPr>
          <a:xfrm flipV="1">
            <a:off x="2576978" y="2560446"/>
            <a:ext cx="2107324" cy="332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B55021-C900-47E5-8F20-1F04CCB9FC39}"/>
              </a:ext>
            </a:extLst>
          </p:cNvPr>
          <p:cNvCxnSpPr>
            <a:cxnSpLocks/>
          </p:cNvCxnSpPr>
          <p:nvPr/>
        </p:nvCxnSpPr>
        <p:spPr>
          <a:xfrm flipV="1">
            <a:off x="1610026" y="4356223"/>
            <a:ext cx="4885125" cy="303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499519-2EC7-46CE-BEEC-932574689F32}"/>
              </a:ext>
            </a:extLst>
          </p:cNvPr>
          <p:cNvCxnSpPr>
            <a:cxnSpLocks/>
          </p:cNvCxnSpPr>
          <p:nvPr/>
        </p:nvCxnSpPr>
        <p:spPr>
          <a:xfrm flipV="1">
            <a:off x="1610026" y="4356223"/>
            <a:ext cx="1245476" cy="252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BFBB9C-3656-4B73-B19F-B4D9A569AFD2}"/>
              </a:ext>
            </a:extLst>
          </p:cNvPr>
          <p:cNvSpPr txBox="1"/>
          <p:nvPr/>
        </p:nvSpPr>
        <p:spPr>
          <a:xfrm>
            <a:off x="370111" y="4069656"/>
            <a:ext cx="144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88C115-E703-AE07-B967-8F5BE2EE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49171" y="1819566"/>
            <a:ext cx="3372718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4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4491-ADD7-48C2-9CBE-7F884F45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96F3-D6E9-4196-821C-0BF81B6A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node:</a:t>
            </a:r>
          </a:p>
          <a:p>
            <a:pPr lvl="1"/>
            <a:r>
              <a:rPr lang="en-US" dirty="0"/>
              <a:t>Cycle through each variable</a:t>
            </a:r>
          </a:p>
          <a:p>
            <a:pPr lvl="2"/>
            <a:r>
              <a:rPr lang="en-US" dirty="0"/>
              <a:t>Cycle through each value the variable can take</a:t>
            </a:r>
          </a:p>
          <a:p>
            <a:pPr lvl="3"/>
            <a:r>
              <a:rPr lang="en-US" dirty="0"/>
              <a:t>Compute a splitting criteria statistic</a:t>
            </a:r>
          </a:p>
          <a:p>
            <a:pPr lvl="3"/>
            <a:r>
              <a:rPr lang="en-US" dirty="0"/>
              <a:t>Basic idea is to find the variable and threshold that:</a:t>
            </a:r>
          </a:p>
          <a:p>
            <a:pPr lvl="4"/>
            <a:r>
              <a:rPr lang="en-US" dirty="0"/>
              <a:t>Classification: best separates the classes</a:t>
            </a:r>
          </a:p>
          <a:p>
            <a:pPr lvl="4"/>
            <a:r>
              <a:rPr lang="en-US" dirty="0"/>
              <a:t>Regression: minimizes the variance </a:t>
            </a:r>
          </a:p>
          <a:p>
            <a:endParaRPr lang="en-US" dirty="0"/>
          </a:p>
          <a:p>
            <a:r>
              <a:rPr lang="en-US" dirty="0"/>
              <a:t>Go until you hit your stopping criteria (will get to this)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05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973297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1" y="0"/>
            <a:ext cx="5364337" cy="68580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15B0486-F874-3BB7-0360-D1AC005F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2" y="1735065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2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2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7741440" y="0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C3C33C9-7FC5-12BA-FCA0-EF94CE556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2" y="1735065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68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2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8666725" y="1306286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075038-0611-01A9-F75F-1180DAFD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1"/>
            <a:ext cx="10515600" cy="1325563"/>
          </a:xfrm>
        </p:spPr>
        <p:txBody>
          <a:bodyPr/>
          <a:lstStyle/>
          <a:p>
            <a:r>
              <a:rPr lang="en-US" dirty="0"/>
              <a:t>Dividing Up the Feature Space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B271D0C-9E0B-BEAE-75C1-1C8BE7E1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3" y="1658604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14595B-3D39-08C4-5706-61B64E2DD9D9}"/>
              </a:ext>
            </a:extLst>
          </p:cNvPr>
          <p:cNvCxnSpPr/>
          <p:nvPr/>
        </p:nvCxnSpPr>
        <p:spPr>
          <a:xfrm>
            <a:off x="485889" y="3914561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109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0330-5BB6-4CF8-9851-39E7BA15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Up the Feature Space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8A44AB0-1EAD-4A6E-B7BC-4913B2A7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2262188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A12366-7F85-4A84-A60F-7BF6DD43BE4D}"/>
              </a:ext>
            </a:extLst>
          </p:cNvPr>
          <p:cNvCxnSpPr/>
          <p:nvPr/>
        </p:nvCxnSpPr>
        <p:spPr>
          <a:xfrm>
            <a:off x="3015343" y="4550229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C80D14-24AF-461C-B120-42B9EE844C88}"/>
              </a:ext>
            </a:extLst>
          </p:cNvPr>
          <p:cNvCxnSpPr/>
          <p:nvPr/>
        </p:nvCxnSpPr>
        <p:spPr>
          <a:xfrm>
            <a:off x="3015343" y="3559629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66FD3A-8EBC-4973-B778-ACC472F8E860}"/>
              </a:ext>
            </a:extLst>
          </p:cNvPr>
          <p:cNvCxnSpPr>
            <a:cxnSpLocks/>
          </p:cNvCxnSpPr>
          <p:nvPr/>
        </p:nvCxnSpPr>
        <p:spPr>
          <a:xfrm>
            <a:off x="7181291" y="3559629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7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1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7055638" y="4300363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0B4336-ABE4-A325-E003-F8F3EF68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56" y="32232"/>
            <a:ext cx="10515600" cy="1325563"/>
          </a:xfrm>
        </p:spPr>
        <p:txBody>
          <a:bodyPr/>
          <a:lstStyle/>
          <a:p>
            <a:r>
              <a:rPr lang="en-US" dirty="0"/>
              <a:t>Dividing Up the Feature 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7226B8-1B22-D6C9-C268-E8C9A47C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663" y="0"/>
            <a:ext cx="536433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C4F4CA-EC8D-1554-3B9E-C30B0141F68E}"/>
              </a:ext>
            </a:extLst>
          </p:cNvPr>
          <p:cNvSpPr/>
          <p:nvPr/>
        </p:nvSpPr>
        <p:spPr>
          <a:xfrm>
            <a:off x="7055480" y="4300363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1C38AB-EE9B-D086-2F52-F9EC0B538CEA}"/>
              </a:ext>
            </a:extLst>
          </p:cNvPr>
          <p:cNvSpPr txBox="1">
            <a:spLocks/>
          </p:cNvSpPr>
          <p:nvPr/>
        </p:nvSpPr>
        <p:spPr>
          <a:xfrm>
            <a:off x="239898" y="322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Dividing Up the Feature Space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516CF69-DD8E-C1D6-DEAB-6B3428A0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50" y="1371856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8E4C3D-C313-0D83-7C0E-B82963BD7B2D}"/>
              </a:ext>
            </a:extLst>
          </p:cNvPr>
          <p:cNvCxnSpPr/>
          <p:nvPr/>
        </p:nvCxnSpPr>
        <p:spPr>
          <a:xfrm>
            <a:off x="240056" y="36598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7E216C-54C1-BD5F-9D2E-FBB28EFE1DCC}"/>
              </a:ext>
            </a:extLst>
          </p:cNvPr>
          <p:cNvCxnSpPr/>
          <p:nvPr/>
        </p:nvCxnSpPr>
        <p:spPr>
          <a:xfrm>
            <a:off x="240056" y="26692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B6CC01-2BA2-24E1-ED00-DCD699B5EBF9}"/>
              </a:ext>
            </a:extLst>
          </p:cNvPr>
          <p:cNvCxnSpPr>
            <a:cxnSpLocks/>
          </p:cNvCxnSpPr>
          <p:nvPr/>
        </p:nvCxnSpPr>
        <p:spPr>
          <a:xfrm>
            <a:off x="2460742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764496-A54E-09FC-51D0-3346911091A2}"/>
              </a:ext>
            </a:extLst>
          </p:cNvPr>
          <p:cNvCxnSpPr>
            <a:cxnSpLocks/>
          </p:cNvCxnSpPr>
          <p:nvPr/>
        </p:nvCxnSpPr>
        <p:spPr>
          <a:xfrm>
            <a:off x="4406004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>
            <a:extLst>
              <a:ext uri="{FF2B5EF4-FFF2-40B4-BE49-F238E27FC236}">
                <a16:creationId xmlns:a16="http://schemas.microsoft.com/office/drawing/2014/main" id="{F8363495-9C7D-B977-2269-F06A0BC7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08" y="1371856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5CA6D4-F630-2144-CC9C-95C8324B54B6}"/>
              </a:ext>
            </a:extLst>
          </p:cNvPr>
          <p:cNvCxnSpPr/>
          <p:nvPr/>
        </p:nvCxnSpPr>
        <p:spPr>
          <a:xfrm>
            <a:off x="239898" y="36598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C9265E-5ABD-943C-7C0D-55E856A60BEC}"/>
              </a:ext>
            </a:extLst>
          </p:cNvPr>
          <p:cNvCxnSpPr/>
          <p:nvPr/>
        </p:nvCxnSpPr>
        <p:spPr>
          <a:xfrm>
            <a:off x="239898" y="26692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B8E14E-0485-CC26-B774-C1CCF9C94F37}"/>
              </a:ext>
            </a:extLst>
          </p:cNvPr>
          <p:cNvCxnSpPr>
            <a:cxnSpLocks/>
          </p:cNvCxnSpPr>
          <p:nvPr/>
        </p:nvCxnSpPr>
        <p:spPr>
          <a:xfrm>
            <a:off x="2460584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8865E2-C51C-A37A-2A2D-EB7869BB4D39}"/>
              </a:ext>
            </a:extLst>
          </p:cNvPr>
          <p:cNvCxnSpPr>
            <a:cxnSpLocks/>
          </p:cNvCxnSpPr>
          <p:nvPr/>
        </p:nvCxnSpPr>
        <p:spPr>
          <a:xfrm>
            <a:off x="4405846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09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803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8168848" y="5987143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D51C9-3DB4-43A0-929C-B9DE60E595E0}"/>
              </a:ext>
            </a:extLst>
          </p:cNvPr>
          <p:cNvSpPr/>
          <p:nvPr/>
        </p:nvSpPr>
        <p:spPr>
          <a:xfrm>
            <a:off x="6549546" y="5987142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C86D3-E6F5-4E4B-9731-3DE3B6557B65}"/>
              </a:ext>
            </a:extLst>
          </p:cNvPr>
          <p:cNvSpPr/>
          <p:nvPr/>
        </p:nvSpPr>
        <p:spPr>
          <a:xfrm>
            <a:off x="8922632" y="4604656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AB7DA-AEDD-47B1-B004-53408D4C33CE}"/>
              </a:ext>
            </a:extLst>
          </p:cNvPr>
          <p:cNvSpPr/>
          <p:nvPr/>
        </p:nvSpPr>
        <p:spPr>
          <a:xfrm>
            <a:off x="9867411" y="3042556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207D13-F5D0-422F-8B9F-AF955F15E828}"/>
              </a:ext>
            </a:extLst>
          </p:cNvPr>
          <p:cNvSpPr/>
          <p:nvPr/>
        </p:nvSpPr>
        <p:spPr>
          <a:xfrm>
            <a:off x="7309268" y="1572985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0B9C0B6-BDE3-5E73-E619-6EED69AF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50" y="1371856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9F9C2A-C754-C5EB-87EA-0DA5B1A2D380}"/>
              </a:ext>
            </a:extLst>
          </p:cNvPr>
          <p:cNvCxnSpPr/>
          <p:nvPr/>
        </p:nvCxnSpPr>
        <p:spPr>
          <a:xfrm>
            <a:off x="240056" y="36598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96493-1D48-6D55-5A40-D204BCB8BCC1}"/>
              </a:ext>
            </a:extLst>
          </p:cNvPr>
          <p:cNvCxnSpPr/>
          <p:nvPr/>
        </p:nvCxnSpPr>
        <p:spPr>
          <a:xfrm>
            <a:off x="240056" y="26692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094FA-2B0B-08F2-399B-183EDBEF6CB1}"/>
              </a:ext>
            </a:extLst>
          </p:cNvPr>
          <p:cNvCxnSpPr>
            <a:cxnSpLocks/>
          </p:cNvCxnSpPr>
          <p:nvPr/>
        </p:nvCxnSpPr>
        <p:spPr>
          <a:xfrm>
            <a:off x="2460742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3E63B-C03A-0EB7-0DB8-9984D1BF4755}"/>
              </a:ext>
            </a:extLst>
          </p:cNvPr>
          <p:cNvCxnSpPr>
            <a:cxnSpLocks/>
          </p:cNvCxnSpPr>
          <p:nvPr/>
        </p:nvCxnSpPr>
        <p:spPr>
          <a:xfrm>
            <a:off x="4406004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>
            <a:extLst>
              <a:ext uri="{FF2B5EF4-FFF2-40B4-BE49-F238E27FC236}">
                <a16:creationId xmlns:a16="http://schemas.microsoft.com/office/drawing/2014/main" id="{09C9609B-C972-A2E8-A2A7-87FEF9A1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08" y="1371856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167B45-3275-CE99-D275-127C5F805DC2}"/>
              </a:ext>
            </a:extLst>
          </p:cNvPr>
          <p:cNvCxnSpPr/>
          <p:nvPr/>
        </p:nvCxnSpPr>
        <p:spPr>
          <a:xfrm>
            <a:off x="239898" y="36598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470790-CA05-735E-14FA-D1B99D30C8C9}"/>
              </a:ext>
            </a:extLst>
          </p:cNvPr>
          <p:cNvCxnSpPr/>
          <p:nvPr/>
        </p:nvCxnSpPr>
        <p:spPr>
          <a:xfrm>
            <a:off x="239898" y="26692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BA28D5-AD2D-F56F-9900-B55525228716}"/>
              </a:ext>
            </a:extLst>
          </p:cNvPr>
          <p:cNvCxnSpPr>
            <a:cxnSpLocks/>
          </p:cNvCxnSpPr>
          <p:nvPr/>
        </p:nvCxnSpPr>
        <p:spPr>
          <a:xfrm>
            <a:off x="2460584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3522F6-9188-7517-C966-C831A86EFBCE}"/>
              </a:ext>
            </a:extLst>
          </p:cNvPr>
          <p:cNvCxnSpPr>
            <a:cxnSpLocks/>
          </p:cNvCxnSpPr>
          <p:nvPr/>
        </p:nvCxnSpPr>
        <p:spPr>
          <a:xfrm>
            <a:off x="4405846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14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5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7882956" y="2721935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BFB426-9179-3362-92CA-E0F0153C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325020"/>
            <a:ext cx="10515600" cy="1325563"/>
          </a:xfrm>
        </p:spPr>
        <p:txBody>
          <a:bodyPr/>
          <a:lstStyle/>
          <a:p>
            <a:r>
              <a:rPr lang="en-US" dirty="0"/>
              <a:t>Dividing Up the Feature Space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6F283BB-F440-6177-4DF9-43420958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1" y="1650583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E0D9F6-444C-5CD5-2185-B939550046CB}"/>
              </a:ext>
            </a:extLst>
          </p:cNvPr>
          <p:cNvCxnSpPr/>
          <p:nvPr/>
        </p:nvCxnSpPr>
        <p:spPr>
          <a:xfrm>
            <a:off x="599957" y="3938624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0E6750-6699-FFAD-640D-DE20B42E07E5}"/>
              </a:ext>
            </a:extLst>
          </p:cNvPr>
          <p:cNvCxnSpPr/>
          <p:nvPr/>
        </p:nvCxnSpPr>
        <p:spPr>
          <a:xfrm>
            <a:off x="599957" y="2948024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86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1C51-13AF-48FD-890C-44DA833C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12AF3-1C93-454F-B7FF-8C75AEEED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Want to estimate: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Naive Bayes:</a:t>
                </a:r>
              </a:p>
              <a:p>
                <a:pPr lvl="1"/>
                <a:r>
                  <a:rPr lang="en-US" dirty="0"/>
                  <a:t>Count ‘</a:t>
                </a:r>
                <a:r>
                  <a:rPr lang="en-US" dirty="0" err="1"/>
                  <a:t>em</a:t>
                </a:r>
                <a:r>
                  <a:rPr lang="en-US" dirty="0"/>
                  <a:t> up</a:t>
                </a:r>
              </a:p>
              <a:p>
                <a:r>
                  <a:rPr lang="en-US" dirty="0"/>
                  <a:t>Linear Regression:</a:t>
                </a:r>
              </a:p>
              <a:p>
                <a:pPr lvl="1"/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 by fitting a line to our data</a:t>
                </a:r>
              </a:p>
              <a:p>
                <a:r>
                  <a:rPr lang="en-US" dirty="0"/>
                  <a:t>Decision Trees:</a:t>
                </a:r>
              </a:p>
              <a:p>
                <a:pPr lvl="1"/>
                <a:r>
                  <a:rPr lang="en-US" dirty="0"/>
                  <a:t>At each point, find the </a:t>
                </a:r>
                <a:r>
                  <a:rPr lang="en-US" i="1" u="sng" dirty="0"/>
                  <a:t>one</a:t>
                </a:r>
                <a:r>
                  <a:rPr lang="en-US" dirty="0"/>
                  <a:t> variable (and threshold) </a:t>
                </a:r>
                <a:r>
                  <a:rPr lang="en-US"/>
                  <a:t>that best </a:t>
                </a:r>
                <a:r>
                  <a:rPr lang="en-US" dirty="0"/>
                  <a:t>separates 1s and 0s</a:t>
                </a:r>
              </a:p>
              <a:p>
                <a:pPr lvl="1"/>
                <a:r>
                  <a:rPr lang="en-US" dirty="0"/>
                  <a:t>Splits feature space into perpendicular sections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12AF3-1C93-454F-B7FF-8C75AEEED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007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0330-5BB6-4CF8-9851-39E7BA15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8B187-5A21-4C04-BCE7-DF7F9E655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Red is Y=1, Blue is Y=0</a:t>
                </a:r>
              </a:p>
              <a:p>
                <a:r>
                  <a:rPr lang="en-US" dirty="0"/>
                  <a:t>Two predictors,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8B187-5A21-4C04-BCE7-DF7F9E655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A8A44AB0-1EAD-4A6E-B7BC-4913B2A7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2866034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1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FC62-BF71-4920-AB15-20079AC5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a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A5185-8215-4E96-8628-869C1651C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get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=.10+.0009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+.0009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A5185-8215-4E96-8628-869C1651C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764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6554-44BC-4CD7-AA8F-133C7C5A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28079-A5A9-4FFE-A74C-25719DDC4993}"/>
              </a:ext>
            </a:extLst>
          </p:cNvPr>
          <p:cNvSpPr txBox="1"/>
          <p:nvPr/>
        </p:nvSpPr>
        <p:spPr>
          <a:xfrm>
            <a:off x="1017917" y="1802921"/>
            <a:ext cx="101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Dots are colored by predicted probability. The range is narrow, from .105 to .117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2EC364D-3840-70C1-212C-10EBDE53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92" y="2481577"/>
            <a:ext cx="5936608" cy="37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08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6A3826-F9B1-AE3C-C842-6F6A633D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8" y="206216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13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– Zooming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06D334-9686-6602-8A8F-78FF7F3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8" y="206216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7E94235-9213-7FA0-F763-87249DD29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76" y="2050902"/>
            <a:ext cx="54006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69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FC62-BF71-4920-AB15-20079AC5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Introduce 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A5185-8215-4E96-8628-869C1651C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get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=−.04+.09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+.09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−.01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−.01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−.001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A5185-8215-4E96-8628-869C1651C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19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669</Words>
  <Application>Microsoft Office PowerPoint</Application>
  <PresentationFormat>Widescreen</PresentationFormat>
  <Paragraphs>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Cambria</vt:lpstr>
      <vt:lpstr>Cambria Math</vt:lpstr>
      <vt:lpstr>Office Theme</vt:lpstr>
      <vt:lpstr>1_Office Theme</vt:lpstr>
      <vt:lpstr>INST 414: Data Science Techniques    Decision Trees</vt:lpstr>
      <vt:lpstr>Decision Trees</vt:lpstr>
      <vt:lpstr>Basics</vt:lpstr>
      <vt:lpstr>Prediction Problem</vt:lpstr>
      <vt:lpstr>Let’s Use a Linear Model</vt:lpstr>
      <vt:lpstr>Predictions</vt:lpstr>
      <vt:lpstr>Calibration</vt:lpstr>
      <vt:lpstr>Calibration – Zooming In</vt:lpstr>
      <vt:lpstr>Let’s Introduce Interactions</vt:lpstr>
      <vt:lpstr>Predictions</vt:lpstr>
      <vt:lpstr>Calibration</vt:lpstr>
      <vt:lpstr>Calibration</vt:lpstr>
      <vt:lpstr>Now Let’s Use a Decision Tree</vt:lpstr>
      <vt:lpstr>Predictions</vt:lpstr>
      <vt:lpstr>Calibration</vt:lpstr>
      <vt:lpstr>What Just Happened?</vt:lpstr>
      <vt:lpstr>Decision Tree Terminology</vt:lpstr>
      <vt:lpstr>Decision Tree Terminology</vt:lpstr>
      <vt:lpstr>Decision Trees Algorithm</vt:lpstr>
      <vt:lpstr>PowerPoint Presentation</vt:lpstr>
      <vt:lpstr>PowerPoint Presentation</vt:lpstr>
      <vt:lpstr>Dividing Up the Feature Space</vt:lpstr>
      <vt:lpstr>Dividing Up the Feature Space</vt:lpstr>
      <vt:lpstr>Dividing Up the Feature Space</vt:lpstr>
      <vt:lpstr>PowerPoint Presentation</vt:lpstr>
      <vt:lpstr>Dividing Up the Feature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414: Data Science Techniques    Decision Trees</dc:title>
  <dc:creator>Zubin Jelveh</dc:creator>
  <cp:lastModifiedBy>Zubin Jelveh</cp:lastModifiedBy>
  <cp:revision>3</cp:revision>
  <dcterms:created xsi:type="dcterms:W3CDTF">2026-03-23T19:36:21Z</dcterms:created>
  <dcterms:modified xsi:type="dcterms:W3CDTF">2026-03-23T20:20:29Z</dcterms:modified>
</cp:coreProperties>
</file>