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751" r:id="rId3"/>
    <p:sldId id="799" r:id="rId4"/>
    <p:sldId id="785" r:id="rId5"/>
    <p:sldId id="795" r:id="rId6"/>
    <p:sldId id="769" r:id="rId7"/>
    <p:sldId id="787" r:id="rId8"/>
    <p:sldId id="786" r:id="rId9"/>
    <p:sldId id="788" r:id="rId10"/>
    <p:sldId id="800" r:id="rId11"/>
    <p:sldId id="801" r:id="rId12"/>
    <p:sldId id="802" r:id="rId13"/>
    <p:sldId id="811" r:id="rId14"/>
    <p:sldId id="812" r:id="rId15"/>
    <p:sldId id="813" r:id="rId16"/>
    <p:sldId id="814" r:id="rId17"/>
    <p:sldId id="806" r:id="rId18"/>
    <p:sldId id="815" r:id="rId19"/>
    <p:sldId id="803" r:id="rId20"/>
    <p:sldId id="807" r:id="rId21"/>
    <p:sldId id="808" r:id="rId22"/>
    <p:sldId id="816" r:id="rId23"/>
    <p:sldId id="804" r:id="rId24"/>
    <p:sldId id="809" r:id="rId25"/>
    <p:sldId id="810" r:id="rId26"/>
    <p:sldId id="817" r:id="rId27"/>
    <p:sldId id="818" r:id="rId28"/>
    <p:sldId id="81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612EB-3179-41D3-A096-8DCB61249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BD838-3438-4680-B866-9D7E1FEE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40411-FB31-46C4-8953-92293CA1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61B5E-166A-4148-A1D3-BDA269D2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51C9A-CE0E-4805-A440-829676A1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00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4C52-2024-438A-9671-7D71CDF51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97685-1070-4F47-AF99-C683386C5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83AC2-06DC-44DD-B42B-30ED4A2EE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3B7F7-890F-4FCB-9330-5EB8A15A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B25B-35A8-402C-88E1-95D0265FE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2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5C23A-7B0F-4EA1-91CE-529209B4F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267A7F-9DBB-4D42-88AD-7034EBA9D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8ADF-108B-4331-BCB0-1C210AC7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499DA-E50C-4123-BBCB-F0986EDF5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D7CA4-D399-4D10-87F3-9CD947C0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35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F6ABA-6299-4495-99FC-09EB37033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338CE-B9F2-4AE7-8E72-F2C6FCF12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221BB-0056-42CE-96C6-EA0A13D9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DBE94-8840-4E84-BDC8-5280B599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94774-6C2D-4ADD-82AB-EFD4B7FC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1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20EDF-1128-42E0-ACAB-CDA85BF0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07AE2-74AF-4958-8014-BF860FDFD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84849-9341-42C6-BCB3-2EBB7C8CA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E087C-672D-4D70-BDA0-16B0E159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7765A-6F92-4ED6-9471-36D2D4ED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97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DEF5C-594B-48CA-9C2F-E0DFAB4F8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38CF-FD18-41D8-8CA1-E9EC9B178A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A21BA-BDBA-4D11-A39B-449528046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91829-2FAB-4B9C-BB28-D2F2E5F9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9729A-D136-46EB-A156-53B88DCA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C00C-BF98-4B3C-81E9-C0B5581E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5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F0142-15D0-4DC4-8750-9CC10E1B7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127EE-957F-47B4-A3C6-EE228348F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09707-32C4-4346-9EE7-C7BA9B2A9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8DD51-DCAE-41F3-BB86-50F6CCB2A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7D6B3A-BBDF-4E26-ABEC-672635F6F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DB6DB1-59AE-47C7-8BA4-20920850F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08553A-2093-4385-B648-52691CB9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17BE2-2190-4E00-AEAC-3CFC6FF71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0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D891-D033-4A44-A132-B946D6B64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AF1F32-4957-4FAD-955B-A5D05A91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FFCBD1-0205-4242-91D8-56FCFBD18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1ED64-FF13-40D7-B90A-832EC5D3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95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0B3508-EE54-4F3D-87DE-3A51299DC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7BBA0A-9E7E-4BD0-A702-DFC19BF9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5C9C6-D8FC-44B9-B620-D15AD47E6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3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13B93-ECA3-426D-BCCC-1929803CF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107FF-6D7B-4822-A757-F59FE269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57C69-22C7-4803-B016-4B509A3B4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301D1-A652-48E7-9F7B-C10F7AE0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60AE2-13CC-43F4-9256-4E5508C72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DB03-AE86-4205-A7A1-E9B5B324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2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7918-6960-49A1-9FFB-D5634BC8A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4006C2-73A7-4424-B46D-EA3C1441F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46E7C-C8FB-41B9-AD31-C10378BBA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B3712-24D3-4EA7-A67B-ABAE4FD9D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49887-39D4-49FE-80EC-6D275C4E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367C0-B54D-449A-9E59-6174CB8FF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5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57241-2BE3-441C-8E98-CA31C0C66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C63E2-5534-43F6-A3CE-1A14C115E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A4378-E36C-4AC3-9180-A80F97F71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D7BAAD77-0952-4A0F-B406-0526A080BBE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39C37-3F94-4A04-8CE9-816F0A7D6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0B407-A594-4387-9126-1FFF8C575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2D1D4AE-D363-4A45-A752-CD0CBC5A3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0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en.wikipedia.org/wiki/Interaction_(statistics)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Interactions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Limits of Linear/Logistic Regression</a:t>
            </a:r>
          </a:p>
        </p:txBody>
      </p:sp>
    </p:spTree>
    <p:extLst>
      <p:ext uri="{BB962C8B-B14F-4D97-AF65-F5344CB8AC3E}">
        <p14:creationId xmlns:p14="http://schemas.microsoft.com/office/powerpoint/2010/main" val="17309924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A1B2-6282-44EB-91B7-AA0D1E436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Interaction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387DE-1F27-43D4-971B-C553CDDCD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90278" cy="4351338"/>
          </a:xfrm>
        </p:spPr>
        <p:txBody>
          <a:bodyPr/>
          <a:lstStyle/>
          <a:p>
            <a:r>
              <a:rPr lang="en-US" dirty="0"/>
              <a:t>Relationship between 2 variables depends on third</a:t>
            </a:r>
          </a:p>
          <a:p>
            <a:pPr lvl="1"/>
            <a:r>
              <a:rPr lang="en-US" dirty="0"/>
              <a:t>Sea Level Concerns</a:t>
            </a:r>
          </a:p>
          <a:p>
            <a:pPr lvl="1"/>
            <a:r>
              <a:rPr lang="en-US" dirty="0"/>
              <a:t>Education</a:t>
            </a:r>
          </a:p>
          <a:p>
            <a:pPr lvl="1"/>
            <a:endParaRPr lang="en-US" dirty="0"/>
          </a:p>
          <a:p>
            <a:r>
              <a:rPr lang="en-US" dirty="0"/>
              <a:t>Different patterns for different political ideologies</a:t>
            </a:r>
          </a:p>
        </p:txBody>
      </p:sp>
      <p:pic>
        <p:nvPicPr>
          <p:cNvPr id="1028" name="Picture 4">
            <a:hlinkClick r:id="rId2"/>
            <a:extLst>
              <a:ext uri="{FF2B5EF4-FFF2-40B4-BE49-F238E27FC236}">
                <a16:creationId xmlns:a16="http://schemas.microsoft.com/office/drawing/2014/main" id="{BA50D6B4-D923-4CA9-A62B-4492C101C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871" y="1460810"/>
            <a:ext cx="6715822" cy="488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693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C425C-9E3D-83A7-4F09-1D9CFE5A2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049253" cy="1325563"/>
          </a:xfrm>
        </p:spPr>
        <p:txBody>
          <a:bodyPr/>
          <a:lstStyle/>
          <a:p>
            <a:r>
              <a:rPr lang="en-US" dirty="0"/>
              <a:t>Interactions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3C7A88-70B6-A92F-D999-5383D7447B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5221" y="1825625"/>
                <a:ext cx="5783179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We will now run three models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>
                          <a:latin typeface="Cambria Math" panose="02040503050406030204" pitchFamily="18" charset="0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hare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edu</m:t>
                      </m:r>
                    </m:oMath>
                  </m:oMathPara>
                </a14:m>
                <a:endParaRPr lang="en-US" sz="1800" b="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share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ideo</m:t>
                      </m:r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>
                          <a:latin typeface="Cambria Math" panose="02040503050406030204" pitchFamily="18" charset="0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hare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ideo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m:rPr>
                          <m:sty m:val="p"/>
                        </m:rPr>
                        <a:rPr lang="en-US" sz="1800" b="0" i="0" smtClean="0">
                          <a:latin typeface="Cambria Math" panose="02040503050406030204" pitchFamily="18" charset="0"/>
                        </a:rPr>
                        <m:t>ideo</m:t>
                      </m:r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3C7A88-70B6-A92F-D999-5383D7447B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5221" y="1825625"/>
                <a:ext cx="5783179" cy="4351338"/>
              </a:xfrm>
              <a:blipFill>
                <a:blip r:embed="rId2"/>
                <a:stretch>
                  <a:fillRect l="-210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>
            <a:extLst>
              <a:ext uri="{FF2B5EF4-FFF2-40B4-BE49-F238E27FC236}">
                <a16:creationId xmlns:a16="http://schemas.microsoft.com/office/drawing/2014/main" id="{F5375EB6-92E1-E27C-C57B-054B235E4EE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CDF9F3-5FD1-1F4A-3A77-7AB80CCD02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6247" y="0"/>
            <a:ext cx="5980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808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7A1CE-D797-B34A-E723-2C0E7701A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dataset look like?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5F867F-2693-8658-8857-115D920E56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64633" y="1363581"/>
          <a:ext cx="8409272" cy="5363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318">
                  <a:extLst>
                    <a:ext uri="{9D8B030D-6E8A-4147-A177-3AD203B41FA5}">
                      <a16:colId xmlns:a16="http://schemas.microsoft.com/office/drawing/2014/main" val="3805637821"/>
                    </a:ext>
                  </a:extLst>
                </a:gridCol>
                <a:gridCol w="2102318">
                  <a:extLst>
                    <a:ext uri="{9D8B030D-6E8A-4147-A177-3AD203B41FA5}">
                      <a16:colId xmlns:a16="http://schemas.microsoft.com/office/drawing/2014/main" val="3958629749"/>
                    </a:ext>
                  </a:extLst>
                </a:gridCol>
                <a:gridCol w="2102318">
                  <a:extLst>
                    <a:ext uri="{9D8B030D-6E8A-4147-A177-3AD203B41FA5}">
                      <a16:colId xmlns:a16="http://schemas.microsoft.com/office/drawing/2014/main" val="91370764"/>
                    </a:ext>
                  </a:extLst>
                </a:gridCol>
                <a:gridCol w="2102318">
                  <a:extLst>
                    <a:ext uri="{9D8B030D-6E8A-4147-A177-3AD203B41FA5}">
                      <a16:colId xmlns:a16="http://schemas.microsoft.com/office/drawing/2014/main" val="320218394"/>
                    </a:ext>
                  </a:extLst>
                </a:gridCol>
              </a:tblGrid>
              <a:tr h="4125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 Concerned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Ideology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Education Ideology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1051913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HS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HS &amp; Con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1315975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College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College &amp; Con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509162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Grad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Grad &amp; Con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317878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 Grad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 Grad &amp; Con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418422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HS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HS &amp; Mod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82342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College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College &amp; Mod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5056950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Grad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Grad &amp; Mod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9996427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 Grad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 Grad &amp; Mod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1862296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HS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HS &amp; Lib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605764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College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College &amp; Lib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0689723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Grad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Grad &amp; Lib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9669678"/>
                  </a:ext>
                </a:extLst>
              </a:tr>
              <a:tr h="41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 Grad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 Grad &amp; Lib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708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503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7A1CE-D797-B34A-E723-2C0E7701A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dataset look like for Python?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5F867F-2693-8658-8857-115D920E56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12821" y="1387642"/>
          <a:ext cx="11662611" cy="4862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039">
                  <a:extLst>
                    <a:ext uri="{9D8B030D-6E8A-4147-A177-3AD203B41FA5}">
                      <a16:colId xmlns:a16="http://schemas.microsoft.com/office/drawing/2014/main" val="3805637821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395862974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4019676644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49409515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302962400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595653793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031027391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862714685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91370764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17915687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320218394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911037843"/>
                    </a:ext>
                  </a:extLst>
                </a:gridCol>
              </a:tblGrid>
              <a:tr h="4587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 Concerned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SC*Mod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CG*Mod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PG*Mod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SC*Lib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CG*Lib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PG*Lib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05191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0.695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60576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68972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66967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708006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0.71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12940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37988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236840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80049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69127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0.83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055397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4145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0.95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022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147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027A1CE-D797-B34A-E723-2C0E7701A0F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ctr"/>
                <a:r>
                  <a:rPr lang="en-US" sz="4800" dirty="0"/>
                  <a:t>Dataset for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𝐬</m:t>
                    </m:r>
                    <m:r>
                      <a:rPr lang="en-US" sz="3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𝐡𝐚𝐫𝐞</m:t>
                    </m:r>
                    <m:r>
                      <a:rPr lang="en-US" sz="3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𝐜𝐨𝐧𝐜𝐞𝐫𝐧𝐞𝐝</m:t>
                    </m:r>
                    <m:r>
                      <a:rPr lang="en-US" sz="3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en-US" sz="36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3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en-US" sz="36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3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𝐞𝐝𝐮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027A1CE-D797-B34A-E723-2C0E7701A0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2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5F867F-2693-8658-8857-115D920E56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54379" y="1556084"/>
          <a:ext cx="3870195" cy="4862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039">
                  <a:extLst>
                    <a:ext uri="{9D8B030D-6E8A-4147-A177-3AD203B41FA5}">
                      <a16:colId xmlns:a16="http://schemas.microsoft.com/office/drawing/2014/main" val="3805637821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395862974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4019676644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494095159"/>
                    </a:ext>
                  </a:extLst>
                </a:gridCol>
              </a:tblGrid>
              <a:tr h="4587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 Concerned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05191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0.695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60576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68972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66967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708006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0.71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12940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37988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236840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80049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69127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0.83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055397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4145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0.95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022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56091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F045EA-6059-C011-CE64-0D82AD28EE1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5041232" cy="1325563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hare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edu</m:t>
                      </m:r>
                    </m:oMath>
                  </m:oMathPara>
                </a14:m>
                <a:br>
                  <a:rPr lang="en-US" sz="4400" b="0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F045EA-6059-C011-CE64-0D82AD28EE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5041232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166FC1-B472-BB27-78EB-E9417BD48A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969042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Result: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en-US" sz="2000" b="1" i="0" dirty="0" err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 .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𝟕𝟏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𝟎𝟔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  <a:p>
                <a:r>
                  <a:rPr lang="en-US" dirty="0"/>
                  <a:t>Interpretation:</a:t>
                </a:r>
              </a:p>
              <a:p>
                <a:pPr lvl="1"/>
                <a:r>
                  <a:rPr lang="en-US" dirty="0"/>
                  <a:t>When SC, CG and PG are all 0, that means we are talking about someone w/ &lt;HS education.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166FC1-B472-BB27-78EB-E9417BD48A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969042" cy="4351338"/>
              </a:xfrm>
              <a:blipFill>
                <a:blip r:embed="rId3"/>
                <a:stretch>
                  <a:fillRect l="-2209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D1F199C1-441D-6873-C55B-0341A70D1C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1607" y="0"/>
            <a:ext cx="5980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029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F045EA-6059-C011-CE64-0D82AD28EE1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5041232" cy="1325563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hare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edu</m:t>
                      </m:r>
                    </m:oMath>
                  </m:oMathPara>
                </a14:m>
                <a:br>
                  <a:rPr lang="en-US" sz="4400" b="0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F045EA-6059-C011-CE64-0D82AD28EE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5041232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166FC1-B472-BB27-78EB-E9417BD48A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969042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Result: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en-US" sz="2000" b="1" i="0" dirty="0" err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 .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𝟕𝟏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𝟎𝟔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𝟎𝟖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  <a:p>
                <a:r>
                  <a:rPr lang="en-US" dirty="0"/>
                  <a:t>Prediction for share concerned for:</a:t>
                </a:r>
              </a:p>
              <a:p>
                <a:pPr lvl="1"/>
                <a:r>
                  <a:rPr lang="en-US" sz="1800" dirty="0"/>
                  <a:t> &lt;HS = 0.71</a:t>
                </a:r>
              </a:p>
              <a:p>
                <a:pPr lvl="1"/>
                <a:r>
                  <a:rPr lang="en-US" sz="1800" dirty="0"/>
                  <a:t>SC = 0.71 + 0.03 = 0.74</a:t>
                </a:r>
              </a:p>
              <a:p>
                <a:pPr lvl="1"/>
                <a:r>
                  <a:rPr lang="en-US" sz="1800" dirty="0"/>
                  <a:t>CG = 0.71 + 0.06 = 0.77</a:t>
                </a:r>
              </a:p>
              <a:p>
                <a:pPr lvl="1"/>
                <a:r>
                  <a:rPr lang="en-US" sz="1800" dirty="0"/>
                  <a:t>PG = 0.71 + 0.08 = 0.79</a:t>
                </a:r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166FC1-B472-BB27-78EB-E9417BD48A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969042" cy="4351338"/>
              </a:xfrm>
              <a:blipFill>
                <a:blip r:embed="rId3"/>
                <a:stretch>
                  <a:fillRect l="-2209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D1F199C1-441D-6873-C55B-0341A70D1C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1607" y="0"/>
            <a:ext cx="5980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943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027A1CE-D797-B34A-E723-2C0E7701A0F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ctr"/>
                <a:r>
                  <a:rPr lang="en-US" dirty="0"/>
                  <a:t>Dataset for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𝐬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𝐡𝐚𝐫𝐞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𝐜𝐨𝐧𝐜𝐞𝐫𝐧𝐞𝐝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en-US" sz="28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en-US" sz="28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𝐞𝐝𝐮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en-US" sz="28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𝐢𝐝𝐞𝐨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027A1CE-D797-B34A-E723-2C0E7701A0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5F867F-2693-8658-8857-115D920E56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20722" y="1676398"/>
          <a:ext cx="5818299" cy="4862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039">
                  <a:extLst>
                    <a:ext uri="{9D8B030D-6E8A-4147-A177-3AD203B41FA5}">
                      <a16:colId xmlns:a16="http://schemas.microsoft.com/office/drawing/2014/main" val="3805637821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395862974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4019676644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49409515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302962400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595653793"/>
                    </a:ext>
                  </a:extLst>
                </a:gridCol>
              </a:tblGrid>
              <a:tr h="4587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 Concerned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05191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0.695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60576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68972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66967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708006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0.71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12940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37988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236840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80049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69127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0.83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055397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4145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0.95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022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732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2D4F91B-C272-E403-D63B-1068D69B222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5201653" cy="1325563"/>
              </a:xfr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share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ideo</m:t>
                      </m:r>
                    </m:oMath>
                  </m:oMathPara>
                </a14:m>
                <a:br>
                  <a:rPr lang="en-US" sz="200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2D4F91B-C272-E403-D63B-1068D69B22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5201653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8BE98A-B991-9EDB-D59A-B082061977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2505" y="1857709"/>
                <a:ext cx="6055895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Result:</a:t>
                </a:r>
              </a:p>
              <a:p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en-US" sz="1600" b="1" i="0" dirty="0" err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𝟓𝟗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𝟎𝟔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𝟎𝟖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𝟐𝟐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</m:oMath>
                  </m:oMathPara>
                </a14:m>
                <a:endParaRPr lang="en-US" sz="1600" b="1" dirty="0">
                  <a:solidFill>
                    <a:srgbClr val="FF000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8BE98A-B991-9EDB-D59A-B082061977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2505" y="1857709"/>
                <a:ext cx="6055895" cy="4351338"/>
              </a:xfrm>
              <a:blipFill>
                <a:blip r:embed="rId3"/>
                <a:stretch>
                  <a:fillRect l="-1813" t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>
            <a:extLst>
              <a:ext uri="{FF2B5EF4-FFF2-40B4-BE49-F238E27FC236}">
                <a16:creationId xmlns:a16="http://schemas.microsoft.com/office/drawing/2014/main" id="{26495514-3E36-4DB6-F146-D275B68E35C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D5B632-7F7F-DAEA-4000-B5A6107403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2735" y="0"/>
            <a:ext cx="5980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32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Recap of Ordinary Least Square and </a:t>
            </a:r>
            <a:r>
              <a:rPr lang="en-US">
                <a:solidFill>
                  <a:schemeClr val="bg1"/>
                </a:solidFill>
              </a:rPr>
              <a:t>Logistic Regression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4960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2D4F91B-C272-E403-D63B-1068D69B222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5201653" cy="1325563"/>
              </a:xfr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share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ideo</m:t>
                      </m:r>
                    </m:oMath>
                  </m:oMathPara>
                </a14:m>
                <a:br>
                  <a:rPr lang="en-US" sz="200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2D4F91B-C272-E403-D63B-1068D69B22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5201653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8BE98A-B991-9EDB-D59A-B082061977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57709"/>
                <a:ext cx="5141066" cy="4351338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Result: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en-US" sz="2800" b="1" i="0" dirty="0" err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𝟎𝟔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𝟎𝟖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𝟐𝟐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  <a:p>
                <a:r>
                  <a:rPr lang="en-US" dirty="0"/>
                  <a:t>Predictions for Share Concerned (&lt;HS):</a:t>
                </a:r>
              </a:p>
              <a:p>
                <a:pPr lvl="1"/>
                <a:r>
                  <a:rPr lang="en-US" dirty="0"/>
                  <a:t>&lt;HS &amp; Cons: 0.59</a:t>
                </a:r>
              </a:p>
              <a:p>
                <a:pPr lvl="1"/>
                <a:r>
                  <a:rPr lang="en-US" dirty="0"/>
                  <a:t>&lt;HS &amp; Mod: 0.59 + 0.14 =0.73</a:t>
                </a:r>
              </a:p>
              <a:p>
                <a:pPr lvl="1"/>
                <a:r>
                  <a:rPr lang="en-US" dirty="0"/>
                  <a:t>&lt;HS &amp; Lib: 0.59 + 0.22 = 0.81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8BE98A-B991-9EDB-D59A-B082061977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57709"/>
                <a:ext cx="5141066" cy="4351338"/>
              </a:xfrm>
              <a:blipFill>
                <a:blip r:embed="rId3"/>
                <a:stretch>
                  <a:fillRect l="-1661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>
            <a:extLst>
              <a:ext uri="{FF2B5EF4-FFF2-40B4-BE49-F238E27FC236}">
                <a16:creationId xmlns:a16="http://schemas.microsoft.com/office/drawing/2014/main" id="{26495514-3E36-4DB6-F146-D275B68E35C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D5B632-7F7F-DAEA-4000-B5A6107403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2735" y="0"/>
            <a:ext cx="5980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835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2D4F91B-C272-E403-D63B-1068D69B222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5201653" cy="1325563"/>
              </a:xfr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share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ideo</m:t>
                      </m:r>
                    </m:oMath>
                  </m:oMathPara>
                </a14:m>
                <a:br>
                  <a:rPr lang="en-US" sz="200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2D4F91B-C272-E403-D63B-1068D69B22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5201653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8BE98A-B991-9EDB-D59A-B082061977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57709"/>
                <a:ext cx="5141066" cy="4351338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Result: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en-US" sz="2800" b="1" i="0" dirty="0" err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𝟎𝟔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+ 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𝟎𝟖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𝟐𝟐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  <a:p>
                <a:r>
                  <a:rPr lang="en-US" dirty="0"/>
                  <a:t>Predictions for Share Concerned (Post Grad):</a:t>
                </a:r>
              </a:p>
              <a:p>
                <a:pPr lvl="1"/>
                <a:r>
                  <a:rPr lang="en-US" dirty="0"/>
                  <a:t>PG &amp; Cons: 0.59 + .08 = 0.67</a:t>
                </a:r>
              </a:p>
              <a:p>
                <a:pPr lvl="1"/>
                <a:r>
                  <a:rPr lang="en-US" dirty="0"/>
                  <a:t>PG &amp; Mod: 0.59 + .08 + 0.14 =0.81</a:t>
                </a:r>
              </a:p>
              <a:p>
                <a:pPr lvl="1"/>
                <a:r>
                  <a:rPr lang="en-US" dirty="0"/>
                  <a:t>PG &amp; Lib: 0.59 + .08 + 0.22  = 0.89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8BE98A-B991-9EDB-D59A-B082061977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57709"/>
                <a:ext cx="5141066" cy="4351338"/>
              </a:xfrm>
              <a:blipFill>
                <a:blip r:embed="rId3"/>
                <a:stretch>
                  <a:fillRect l="-1661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>
            <a:extLst>
              <a:ext uri="{FF2B5EF4-FFF2-40B4-BE49-F238E27FC236}">
                <a16:creationId xmlns:a16="http://schemas.microsoft.com/office/drawing/2014/main" id="{26495514-3E36-4DB6-F146-D275B68E35C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D5B632-7F7F-DAEA-4000-B5A6107403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2735" y="0"/>
            <a:ext cx="5980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4455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027A1CE-D797-B34A-E723-2C0E7701A0F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1325563"/>
              </a:xfrm>
            </p:spPr>
            <p:txBody>
              <a:bodyPr>
                <a:noAutofit/>
              </a:bodyPr>
              <a:lstStyle/>
              <a:p>
                <a:pPr algn="ctr"/>
                <a:r>
                  <a:rPr lang="en-US" sz="3600" dirty="0"/>
                  <a:t>Dataset for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𝐬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𝐡𝐚𝐫𝐞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𝐜𝐨𝐧𝐜𝐞𝐫𝐧𝐞𝐝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𝐞𝐝𝐮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𝐢𝐝𝐞𝐨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𝐞𝐝𝐮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𝐢𝐝𝐞𝐨</m:t>
                    </m:r>
                  </m:oMath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027A1CE-D797-B34A-E723-2C0E7701A0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325563"/>
              </a:xfrm>
              <a:blipFill>
                <a:blip r:embed="rId2"/>
                <a:stretch>
                  <a:fillRect l="-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5F867F-2693-8658-8857-115D920E56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12821" y="1387642"/>
          <a:ext cx="11662611" cy="4862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039">
                  <a:extLst>
                    <a:ext uri="{9D8B030D-6E8A-4147-A177-3AD203B41FA5}">
                      <a16:colId xmlns:a16="http://schemas.microsoft.com/office/drawing/2014/main" val="3805637821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395862974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4019676644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49409515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302962400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595653793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031027391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862714685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91370764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179156879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320218394"/>
                    </a:ext>
                  </a:extLst>
                </a:gridCol>
                <a:gridCol w="974052">
                  <a:extLst>
                    <a:ext uri="{9D8B030D-6E8A-4147-A177-3AD203B41FA5}">
                      <a16:colId xmlns:a16="http://schemas.microsoft.com/office/drawing/2014/main" val="1911037843"/>
                    </a:ext>
                  </a:extLst>
                </a:gridCol>
              </a:tblGrid>
              <a:tr h="4587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 Concerned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SC*Mod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CG*Mod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PG*Mod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SC*Lib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CG*Lib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PG*Lib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05191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0.695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60576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68972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66967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708006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0.71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129403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37988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236840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0.84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800494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69127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0.83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055397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41458"/>
                  </a:ext>
                </a:extLst>
              </a:tr>
              <a:tr h="366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0.95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022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340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82547D6-1CBD-6EC7-4C29-76CB7F2D113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5154592" cy="1325563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hare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ideo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ideo</m:t>
                      </m:r>
                    </m:oMath>
                  </m:oMathPara>
                </a14:m>
                <a:br>
                  <a:rPr lang="en-US" sz="1600" dirty="0"/>
                </a:br>
                <a:endParaRPr lang="en-US" sz="16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82547D6-1CBD-6EC7-4C29-76CB7F2D11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5154592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5D2DE0-570A-C39D-0B51-40F15BCE34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28864" y="1825625"/>
                <a:ext cx="5870346" cy="4351338"/>
              </a:xfrm>
            </p:spPr>
            <p:txBody>
              <a:bodyPr/>
              <a:lstStyle/>
              <a:p>
                <a:r>
                  <a:rPr lang="en-US" dirty="0"/>
                  <a:t>Result: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en-US" sz="2800" b="1" i="0" dirty="0" err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 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𝟎𝟔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 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 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𝟎𝟐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𝟏𝟖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8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5D2DE0-570A-C39D-0B51-40F15BCE34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8864" y="1825625"/>
                <a:ext cx="5870346" cy="4351338"/>
              </a:xfrm>
              <a:blipFill>
                <a:blip r:embed="rId3"/>
                <a:stretch>
                  <a:fillRect l="-1869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E13F792E-64F7-1273-0462-2D90078656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209" y="0"/>
            <a:ext cx="5980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024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82547D6-1CBD-6EC7-4C29-76CB7F2D113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5154592" cy="1325563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hare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ideo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ideo</m:t>
                      </m:r>
                    </m:oMath>
                  </m:oMathPara>
                </a14:m>
                <a:br>
                  <a:rPr lang="en-US" sz="1600" dirty="0"/>
                </a:br>
                <a:endParaRPr lang="en-US" sz="16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82547D6-1CBD-6EC7-4C29-76CB7F2D11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5154592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5D2DE0-570A-C39D-0B51-40F15BCE34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28864" y="1825625"/>
                <a:ext cx="5870346" cy="4351338"/>
              </a:xfrm>
            </p:spPr>
            <p:txBody>
              <a:bodyPr/>
              <a:lstStyle/>
              <a:p>
                <a:r>
                  <a:rPr lang="en-US" dirty="0"/>
                  <a:t>Result: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en-US" sz="2400" b="1" i="0" dirty="0" err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 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𝟎𝟔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 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 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𝟎𝟐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𝟏𝟖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  <a:p>
                <a:r>
                  <a:rPr lang="en-US" sz="2400" dirty="0"/>
                  <a:t>Predictions for Share Concerned (&lt;HS):</a:t>
                </a:r>
              </a:p>
              <a:p>
                <a:pPr lvl="1"/>
                <a:r>
                  <a:rPr lang="en-US" sz="2000" dirty="0"/>
                  <a:t>&lt;HS &amp; Cons: 0.7</a:t>
                </a:r>
              </a:p>
              <a:p>
                <a:pPr lvl="1"/>
                <a:r>
                  <a:rPr lang="en-US" sz="2000" dirty="0"/>
                  <a:t>&lt;HS &amp; Mod: 0.7 + 0.02 =0.72</a:t>
                </a:r>
              </a:p>
              <a:p>
                <a:pPr lvl="1"/>
                <a:r>
                  <a:rPr lang="en-US" sz="2000" dirty="0"/>
                  <a:t>&lt;HS &amp; Lib: 0.7 + 0.22 = 0.73</a:t>
                </a:r>
              </a:p>
              <a:p>
                <a:pPr marL="0" indent="0">
                  <a:buNone/>
                </a:pPr>
                <a:endParaRPr lang="en-US" sz="2400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sz="2400" b="1" dirty="0">
                  <a:solidFill>
                    <a:srgbClr val="FF0000"/>
                  </a:solidFill>
                </a:endParaRP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5D2DE0-570A-C39D-0B51-40F15BCE34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8864" y="1825625"/>
                <a:ext cx="5870346" cy="4351338"/>
              </a:xfrm>
              <a:blipFill>
                <a:blip r:embed="rId3"/>
                <a:stretch>
                  <a:fillRect l="-1869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E13F792E-64F7-1273-0462-2D90078656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209" y="0"/>
            <a:ext cx="5980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5903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82547D6-1CBD-6EC7-4C29-76CB7F2D113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5154592" cy="1325563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hare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concerned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ideo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e>
                        <m:sub>
                          <m: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edu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ideo</m:t>
                      </m:r>
                    </m:oMath>
                  </m:oMathPara>
                </a14:m>
                <a:br>
                  <a:rPr lang="en-US" sz="1600" dirty="0"/>
                </a:br>
                <a:endParaRPr lang="en-US" sz="16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82547D6-1CBD-6EC7-4C29-76CB7F2D11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5154592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5D2DE0-570A-C39D-0B51-40F15BCE34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28864" y="1825625"/>
                <a:ext cx="5870346" cy="4351338"/>
              </a:xfrm>
            </p:spPr>
            <p:txBody>
              <a:bodyPr/>
              <a:lstStyle/>
              <a:p>
                <a:r>
                  <a:rPr lang="en-US" dirty="0"/>
                  <a:t>Result: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en-US" sz="2400" b="1" i="0" dirty="0" err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 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𝟎𝟔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 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 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𝟎𝟐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𝐒𝐂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𝟏𝟖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𝐂𝐆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𝐌𝐨𝐝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𝐏𝐆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𝐋𝐢𝐛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  <a:p>
                <a:r>
                  <a:rPr lang="en-US" sz="2400" dirty="0"/>
                  <a:t>Predictions for Share Concerned (</a:t>
                </a:r>
                <a:r>
                  <a:rPr lang="en-US" sz="2400" dirty="0" err="1"/>
                  <a:t>PostGrad</a:t>
                </a:r>
                <a:r>
                  <a:rPr lang="en-US" sz="2400" dirty="0"/>
                  <a:t>):</a:t>
                </a:r>
              </a:p>
              <a:p>
                <a:pPr lvl="1"/>
                <a:r>
                  <a:rPr lang="en-US" sz="2000" dirty="0"/>
                  <a:t>PG &amp; Cons: 0.7 - 0.13 = 0.57</a:t>
                </a:r>
              </a:p>
              <a:p>
                <a:pPr lvl="1"/>
                <a:r>
                  <a:rPr lang="en-US" sz="2000" dirty="0"/>
                  <a:t>PG &amp; Mod: 0.7 -  0.13 + 0.02 + 0.26 = 0.85</a:t>
                </a:r>
              </a:p>
              <a:p>
                <a:pPr lvl="1"/>
                <a:r>
                  <a:rPr lang="en-US" sz="2000" dirty="0"/>
                  <a:t>PG &amp; Lib: 0.7 - 0.13 + 0.03 + 0.36 = 0.96</a:t>
                </a:r>
              </a:p>
              <a:p>
                <a:pPr marL="0" indent="0">
                  <a:buNone/>
                </a:pPr>
                <a:endParaRPr lang="en-US" sz="2400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sz="2400" b="1" dirty="0">
                  <a:solidFill>
                    <a:srgbClr val="FF0000"/>
                  </a:solidFill>
                </a:endParaRP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5D2DE0-570A-C39D-0B51-40F15BCE34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8864" y="1825625"/>
                <a:ext cx="5870346" cy="4351338"/>
              </a:xfrm>
              <a:blipFill>
                <a:blip r:embed="rId3"/>
                <a:stretch>
                  <a:fillRect l="-1869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E13F792E-64F7-1273-0462-2D90078656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209" y="0"/>
            <a:ext cx="5980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2493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A1B2-6282-44EB-91B7-AA0D1E436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Interaction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387DE-1F27-43D4-971B-C553CDDCD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5758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Definition: When the outcome differs based on value of more than one predictor </a:t>
            </a:r>
            <a:r>
              <a:rPr lang="en-US" b="1" dirty="0">
                <a:solidFill>
                  <a:srgbClr val="FF0000"/>
                </a:solidFill>
              </a:rPr>
              <a:t>AT THE SAME TIME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For example, the true value of share concerned for liberals with post graduate degree is 0.95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 model that includes by education and ideology, but without an interaction would predict 0.89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 model that interacts education and ideology would predict the correct value of 0.95</a:t>
            </a:r>
          </a:p>
          <a:p>
            <a:r>
              <a:rPr lang="en-US" dirty="0">
                <a:solidFill>
                  <a:srgbClr val="FF0000"/>
                </a:solidFill>
              </a:rPr>
              <a:t>Because the model can now distinguish these types of people from people who just have a post graduate degree, or are just Liberals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2252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3357A-581D-07E0-7D84-3854F6CF9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Interactions are hard for Linear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65529-1852-B46B-FD37-E38369313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had to create 6 variables that captured the possible interactions between education and ideology</a:t>
            </a:r>
          </a:p>
          <a:p>
            <a:endParaRPr lang="en-US" dirty="0"/>
          </a:p>
          <a:p>
            <a:r>
              <a:rPr lang="en-US" dirty="0"/>
              <a:t>We usually don’t know what the relationship is beforehand </a:t>
            </a:r>
          </a:p>
          <a:p>
            <a:endParaRPr lang="en-US" dirty="0"/>
          </a:p>
          <a:p>
            <a:r>
              <a:rPr lang="en-US" dirty="0"/>
              <a:t>So we in theory would need to test for each possible interaction</a:t>
            </a:r>
          </a:p>
        </p:txBody>
      </p:sp>
    </p:spTree>
    <p:extLst>
      <p:ext uri="{BB962C8B-B14F-4D97-AF65-F5344CB8AC3E}">
        <p14:creationId xmlns:p14="http://schemas.microsoft.com/office/powerpoint/2010/main" val="13309450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3357A-581D-07E0-7D84-3854F6CF9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Interactions are hard for Linear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65529-1852-B46B-FD37-E38369313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if we had 2 binary variables, how many pair-wise interactions are there between the two? </a:t>
            </a:r>
          </a:p>
          <a:p>
            <a:pPr lvl="1"/>
            <a:r>
              <a:rPr lang="en-US" dirty="0"/>
              <a:t>1, when both variables are equal to 1</a:t>
            </a:r>
          </a:p>
          <a:p>
            <a:r>
              <a:rPr lang="en-US" dirty="0"/>
              <a:t>What about 3 binary variables (A, B, and C)?</a:t>
            </a:r>
          </a:p>
          <a:p>
            <a:pPr lvl="1"/>
            <a:r>
              <a:rPr lang="en-US" dirty="0"/>
              <a:t>3 pair-wise interactions (A * B, B * C, and A * C)</a:t>
            </a:r>
          </a:p>
          <a:p>
            <a:r>
              <a:rPr lang="en-US" dirty="0"/>
              <a:t>What about 4? </a:t>
            </a:r>
          </a:p>
          <a:p>
            <a:pPr lvl="1"/>
            <a:r>
              <a:rPr lang="en-US" dirty="0"/>
              <a:t>General formula is N choose 2, so here it is 4 choose 2 = 6</a:t>
            </a:r>
          </a:p>
          <a:p>
            <a:r>
              <a:rPr lang="en-US" dirty="0"/>
              <a:t>What about 100?</a:t>
            </a:r>
          </a:p>
          <a:p>
            <a:pPr lvl="1"/>
            <a:r>
              <a:rPr lang="en-US" dirty="0"/>
              <a:t>4,950</a:t>
            </a:r>
          </a:p>
          <a:p>
            <a:r>
              <a:rPr lang="en-US" dirty="0"/>
              <a:t>A data scientist would have to create all of these variables before running a model. Is there a better way?</a:t>
            </a:r>
          </a:p>
        </p:txBody>
      </p:sp>
    </p:spTree>
    <p:extLst>
      <p:ext uri="{BB962C8B-B14F-4D97-AF65-F5344CB8AC3E}">
        <p14:creationId xmlns:p14="http://schemas.microsoft.com/office/powerpoint/2010/main" val="3913934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E167-951D-8338-1A25-54E01B46E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 Admission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F54F2-05A3-EFB4-F713-96294D38C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next slide, we’ll see the relationship between a student’s test score and whether they got admitted into college (this is made up data)</a:t>
            </a:r>
          </a:p>
          <a:p>
            <a:endParaRPr lang="en-US" dirty="0"/>
          </a:p>
          <a:p>
            <a:r>
              <a:rPr lang="en-US" dirty="0"/>
              <a:t>We’ll also see a prediction model that comes from running Ordinary Least Squares on this data</a:t>
            </a:r>
          </a:p>
        </p:txBody>
      </p:sp>
    </p:spTree>
    <p:extLst>
      <p:ext uri="{BB962C8B-B14F-4D97-AF65-F5344CB8AC3E}">
        <p14:creationId xmlns:p14="http://schemas.microsoft.com/office/powerpoint/2010/main" val="247995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BF774A-6F4C-0F8B-326B-902DFD4B2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724" y="0"/>
            <a:ext cx="9786551" cy="6858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D641FA-B4A8-3D76-EE21-884252DDF7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88058" y="1296085"/>
                <a:ext cx="5185611" cy="462798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Admitted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=−0.18+0.01 ∗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TestScore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D641FA-B4A8-3D76-EE21-884252DDF7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88058" y="1296085"/>
                <a:ext cx="5185611" cy="46279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AutoShape 2">
            <a:extLst>
              <a:ext uri="{FF2B5EF4-FFF2-40B4-BE49-F238E27FC236}">
                <a16:creationId xmlns:a16="http://schemas.microsoft.com/office/drawing/2014/main" id="{A257D8C3-B5C5-0441-19FB-6E826ECAAE6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389D73BF-C824-C5BC-E635-4107A72B69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69452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BF774A-6F4C-0F8B-326B-902DFD4B2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9408" y="826168"/>
            <a:ext cx="6627383" cy="46441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D641FA-B4A8-3D76-EE21-884252DDF7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04737" y="2010112"/>
                <a:ext cx="2801062" cy="313404"/>
              </a:xfrm>
            </p:spPr>
            <p:txBody>
              <a:bodyPr>
                <a:normAutofit fontScale="400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Admitted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=−0.18+0.01 ∗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TestScore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D641FA-B4A8-3D76-EE21-884252DDF7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04737" y="2010112"/>
                <a:ext cx="2801062" cy="313404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AutoShape 2">
            <a:extLst>
              <a:ext uri="{FF2B5EF4-FFF2-40B4-BE49-F238E27FC236}">
                <a16:creationId xmlns:a16="http://schemas.microsoft.com/office/drawing/2014/main" id="{A257D8C3-B5C5-0441-19FB-6E826ECAAE6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389D73BF-C824-C5BC-E635-4107A72B69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D3398E-2059-3698-E165-01F2EF8D2C22}"/>
              </a:ext>
            </a:extLst>
          </p:cNvPr>
          <p:cNvSpPr txBox="1"/>
          <p:nvPr/>
        </p:nvSpPr>
        <p:spPr>
          <a:xfrm>
            <a:off x="834189" y="1403684"/>
            <a:ext cx="34410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Chart shows relationship between Test Score and being admitted to college.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ran a regression (OLS) on this data.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see that while the regression captures the relationship, it generates probabilities that are nonsensical (less than zero and greater than one)</a:t>
            </a:r>
          </a:p>
        </p:txBody>
      </p:sp>
    </p:spTree>
    <p:extLst>
      <p:ext uri="{BB962C8B-B14F-4D97-AF65-F5344CB8AC3E}">
        <p14:creationId xmlns:p14="http://schemas.microsoft.com/office/powerpoint/2010/main" val="7390633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A499519-B829-19E8-D69A-36E05B643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724" y="0"/>
            <a:ext cx="9786551" cy="6858000"/>
          </a:xfrm>
          <a:prstGeom prst="rect">
            <a:avLst/>
          </a:prstGeom>
        </p:spPr>
      </p:pic>
      <p:sp>
        <p:nvSpPr>
          <p:cNvPr id="4" name="AutoShape 2">
            <a:extLst>
              <a:ext uri="{FF2B5EF4-FFF2-40B4-BE49-F238E27FC236}">
                <a16:creationId xmlns:a16="http://schemas.microsoft.com/office/drawing/2014/main" id="{A430C5D5-945F-5F26-CE4C-90E9C216F5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4D0CC7-EC77-F51D-31F9-AF46464D77CB}"/>
              </a:ext>
            </a:extLst>
          </p:cNvPr>
          <p:cNvSpPr txBox="1"/>
          <p:nvPr/>
        </p:nvSpPr>
        <p:spPr>
          <a:xfrm>
            <a:off x="5996847" y="3866733"/>
            <a:ext cx="21416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Logistic Regression</a:t>
            </a:r>
          </a:p>
        </p:txBody>
      </p:sp>
    </p:spTree>
    <p:extLst>
      <p:ext uri="{BB962C8B-B14F-4D97-AF65-F5344CB8AC3E}">
        <p14:creationId xmlns:p14="http://schemas.microsoft.com/office/powerpoint/2010/main" val="25766852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A499519-B829-19E8-D69A-36E05B643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724" y="0"/>
            <a:ext cx="9786551" cy="6858000"/>
          </a:xfrm>
          <a:prstGeom prst="rect">
            <a:avLst/>
          </a:prstGeom>
        </p:spPr>
      </p:pic>
      <p:sp>
        <p:nvSpPr>
          <p:cNvPr id="4" name="AutoShape 2">
            <a:extLst>
              <a:ext uri="{FF2B5EF4-FFF2-40B4-BE49-F238E27FC236}">
                <a16:creationId xmlns:a16="http://schemas.microsoft.com/office/drawing/2014/main" id="{A430C5D5-945F-5F26-CE4C-90E9C216F5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4D0CC7-EC77-F51D-31F9-AF46464D77CB}"/>
              </a:ext>
            </a:extLst>
          </p:cNvPr>
          <p:cNvSpPr txBox="1"/>
          <p:nvPr/>
        </p:nvSpPr>
        <p:spPr>
          <a:xfrm>
            <a:off x="5996847" y="3866733"/>
            <a:ext cx="21416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Logistic Regression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E3A83D-C8F0-ABB0-42C3-80814B660821}"/>
              </a:ext>
            </a:extLst>
          </p:cNvPr>
          <p:cNvSpPr txBox="1"/>
          <p:nvPr/>
        </p:nvSpPr>
        <p:spPr>
          <a:xfrm>
            <a:off x="2470484" y="1403684"/>
            <a:ext cx="3625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can we visualize calibration using a chart like this? </a:t>
            </a:r>
          </a:p>
        </p:txBody>
      </p:sp>
    </p:spTree>
    <p:extLst>
      <p:ext uri="{BB962C8B-B14F-4D97-AF65-F5344CB8AC3E}">
        <p14:creationId xmlns:p14="http://schemas.microsoft.com/office/powerpoint/2010/main" val="17417484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98491F-1091-5C0E-0657-EDF33D56F2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724" y="0"/>
            <a:ext cx="97865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5421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98491F-1091-5C0E-0657-EDF33D56F2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870" y="1130969"/>
            <a:ext cx="5700236" cy="39944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7D0EE9B-BCF1-7C66-6B70-193AF2A45478}"/>
                  </a:ext>
                </a:extLst>
              </p:cNvPr>
              <p:cNvSpPr txBox="1"/>
              <p:nvPr/>
            </p:nvSpPr>
            <p:spPr>
              <a:xfrm>
                <a:off x="978568" y="994611"/>
                <a:ext cx="4130843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We first bin scores into intervals of length 10.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The orange dots are the share of people within each Test Score bin that were admitted to college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𝐴𝑑𝑚𝑖𝑡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𝑆𝑐𝑜𝑟𝑒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𝐵𝑒𝑡𝑤𝑒𝑒𝑛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d>
                            <m:dPr>
                              <m:ctrlP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𝐿𝐵</m:t>
                              </m:r>
                              <m: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, </m:t>
                              </m:r>
                              <m:r>
                                <a:rPr kumimoji="0" lang="en-US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𝑈𝐵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Where LB is Lower Bound and UB is Upper Bound for an interval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For example, the first interval has LB = 1 and UB = 10. The next interval has LB = 11 and UB = 20, and so on until UB = 100.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We see that Logistic Regression is better calibrated for this data than is Ordinary Least Squares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7D0EE9B-BCF1-7C66-6B70-193AF2A454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568" y="994611"/>
                <a:ext cx="4130843" cy="5632311"/>
              </a:xfrm>
              <a:prstGeom prst="rect">
                <a:avLst/>
              </a:prstGeom>
              <a:blipFill>
                <a:blip r:embed="rId3"/>
                <a:stretch>
                  <a:fillRect l="-1329" t="-541" r="-20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1804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1770</Words>
  <Application>Microsoft Office PowerPoint</Application>
  <PresentationFormat>Widescreen</PresentationFormat>
  <Paragraphs>614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Cambria</vt:lpstr>
      <vt:lpstr>Cambria Math</vt:lpstr>
      <vt:lpstr>Times New Roman</vt:lpstr>
      <vt:lpstr>1_Office Theme</vt:lpstr>
      <vt:lpstr>INST 414: Data Science Techniques    Interactions</vt:lpstr>
      <vt:lpstr>Recap of Ordinary Least Square and Logistic Regression</vt:lpstr>
      <vt:lpstr>Predict Admission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Limits of Linear/Logistic Regression</vt:lpstr>
      <vt:lpstr>Statistical Interaction</vt:lpstr>
      <vt:lpstr>Interactions</vt:lpstr>
      <vt:lpstr>What does the dataset look like?</vt:lpstr>
      <vt:lpstr>What does the dataset look like for Python?</vt:lpstr>
      <vt:lpstr>Dataset for share concerned=β_0+β_1 edu</vt:lpstr>
      <vt:lpstr>share concerned=β_0+β_1 edu </vt:lpstr>
      <vt:lpstr>share concerned=β_0+β_1 edu </vt:lpstr>
      <vt:lpstr>Dataset for share concerned=β_0+β_1 edu+β_2 ideo</vt:lpstr>
      <vt:lpstr>share concerned=β_0+β_1 edu+β_2 ideo </vt:lpstr>
      <vt:lpstr>share concerned=β_0+β_1 edu+β_2 ideo </vt:lpstr>
      <vt:lpstr>share concerned=β_0+β_1 edu+β_2 ideo </vt:lpstr>
      <vt:lpstr>Dataset for share concerned=β_0+β_1 edu+β_2 ideo+β_3 edu∗ideo</vt:lpstr>
      <vt:lpstr>share concerned=β_0+β_1 edu+β_2 ideo+β_3 edu∗ideo </vt:lpstr>
      <vt:lpstr>share concerned=β_0+β_1 edu+β_2 ideo+β_3 edu∗ideo </vt:lpstr>
      <vt:lpstr>share concerned=β_0+β_1 edu+β_2 ideo+β_3 edu∗ideo </vt:lpstr>
      <vt:lpstr>Statistical Interaction</vt:lpstr>
      <vt:lpstr>Interactions are hard for Linear Regression</vt:lpstr>
      <vt:lpstr>Interactions are hard for Linear Regression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 Interactions</dc:title>
  <dc:creator>Zubin Jelveh</dc:creator>
  <cp:lastModifiedBy>Zubin Jelveh</cp:lastModifiedBy>
  <cp:revision>1</cp:revision>
  <dcterms:created xsi:type="dcterms:W3CDTF">2026-03-23T19:34:35Z</dcterms:created>
  <dcterms:modified xsi:type="dcterms:W3CDTF">2026-03-23T19:36:13Z</dcterms:modified>
</cp:coreProperties>
</file>