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0"/>
  </p:handoutMasterIdLst>
  <p:sldIdLst>
    <p:sldId id="257" r:id="rId2"/>
    <p:sldId id="751" r:id="rId3"/>
    <p:sldId id="799" r:id="rId4"/>
    <p:sldId id="785" r:id="rId5"/>
    <p:sldId id="795" r:id="rId6"/>
    <p:sldId id="769" r:id="rId7"/>
    <p:sldId id="787" r:id="rId8"/>
    <p:sldId id="786" r:id="rId9"/>
    <p:sldId id="788" r:id="rId10"/>
    <p:sldId id="800" r:id="rId11"/>
    <p:sldId id="801" r:id="rId12"/>
    <p:sldId id="802" r:id="rId13"/>
    <p:sldId id="811" r:id="rId14"/>
    <p:sldId id="812" r:id="rId15"/>
    <p:sldId id="813" r:id="rId16"/>
    <p:sldId id="814" r:id="rId17"/>
    <p:sldId id="806" r:id="rId18"/>
    <p:sldId id="815" r:id="rId19"/>
    <p:sldId id="803" r:id="rId20"/>
    <p:sldId id="807" r:id="rId21"/>
    <p:sldId id="808" r:id="rId22"/>
    <p:sldId id="816" r:id="rId23"/>
    <p:sldId id="804" r:id="rId24"/>
    <p:sldId id="809" r:id="rId25"/>
    <p:sldId id="810" r:id="rId26"/>
    <p:sldId id="817" r:id="rId27"/>
    <p:sldId id="818" r:id="rId28"/>
    <p:sldId id="819" r:id="rId29"/>
    <p:sldId id="820" r:id="rId30"/>
    <p:sldId id="821" r:id="rId31"/>
    <p:sldId id="822" r:id="rId32"/>
    <p:sldId id="823" r:id="rId33"/>
    <p:sldId id="824" r:id="rId34"/>
    <p:sldId id="825" r:id="rId35"/>
    <p:sldId id="826" r:id="rId36"/>
    <p:sldId id="827" r:id="rId37"/>
    <p:sldId id="828" r:id="rId38"/>
    <p:sldId id="829" r:id="rId39"/>
    <p:sldId id="830" r:id="rId40"/>
    <p:sldId id="831" r:id="rId41"/>
    <p:sldId id="832" r:id="rId42"/>
    <p:sldId id="833" r:id="rId43"/>
    <p:sldId id="834" r:id="rId44"/>
    <p:sldId id="835" r:id="rId45"/>
    <p:sldId id="836" r:id="rId46"/>
    <p:sldId id="837" r:id="rId47"/>
    <p:sldId id="838" r:id="rId48"/>
    <p:sldId id="839" r:id="rId49"/>
    <p:sldId id="840" r:id="rId50"/>
    <p:sldId id="841" r:id="rId51"/>
    <p:sldId id="842" r:id="rId52"/>
    <p:sldId id="843" r:id="rId53"/>
    <p:sldId id="844" r:id="rId54"/>
    <p:sldId id="845" r:id="rId55"/>
    <p:sldId id="846" r:id="rId56"/>
    <p:sldId id="847" r:id="rId57"/>
    <p:sldId id="848" r:id="rId58"/>
    <p:sldId id="849" r:id="rId59"/>
    <p:sldId id="850" r:id="rId60"/>
    <p:sldId id="851" r:id="rId61"/>
    <p:sldId id="852" r:id="rId62"/>
    <p:sldId id="865" r:id="rId63"/>
    <p:sldId id="658" r:id="rId64"/>
    <p:sldId id="877" r:id="rId65"/>
    <p:sldId id="866" r:id="rId66"/>
    <p:sldId id="659" r:id="rId67"/>
    <p:sldId id="660" r:id="rId68"/>
    <p:sldId id="661" r:id="rId69"/>
    <p:sldId id="662" r:id="rId70"/>
    <p:sldId id="663" r:id="rId71"/>
    <p:sldId id="664" r:id="rId72"/>
    <p:sldId id="665" r:id="rId73"/>
    <p:sldId id="666" r:id="rId74"/>
    <p:sldId id="867" r:id="rId75"/>
    <p:sldId id="868" r:id="rId76"/>
    <p:sldId id="869" r:id="rId77"/>
    <p:sldId id="870" r:id="rId78"/>
    <p:sldId id="871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>
        <p:scale>
          <a:sx n="74" d="100"/>
          <a:sy n="74" d="100"/>
        </p:scale>
        <p:origin x="2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301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13FAA4-922F-CAC1-ED44-1C1CC36C03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FB13D7-EF4A-D8D1-365A-260DA33B46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47D68-9233-4800-AEFA-4998A77641C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DCC39-3F24-0D9A-DB8B-F02872F949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6B15C6-8AFC-EC7B-5963-CE10F36554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A2C95-FED3-4403-A981-AEF23A476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15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612EB-3179-41D3-A096-8DCB61249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BD838-3438-4680-B866-9D7E1FEE8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40411-FB31-46C4-8953-92293CA1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D77-0952-4A0F-B406-0526A080BBE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61B5E-166A-4148-A1D3-BDA269D2E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51C9A-CE0E-4805-A440-829676A19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D4AE-D363-4A45-A752-CD0CBC5A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2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54C52-2024-438A-9671-7D71CDF5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97685-1070-4F47-AF99-C683386C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83AC2-06DC-44DD-B42B-30ED4A2EE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D77-0952-4A0F-B406-0526A080BBE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3B7F7-890F-4FCB-9330-5EB8A15A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B25B-35A8-402C-88E1-95D0265FE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D4AE-D363-4A45-A752-CD0CBC5A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8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5C23A-7B0F-4EA1-91CE-529209B4F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67A7F-9DBB-4D42-88AD-7034EBA9D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78ADF-108B-4331-BCB0-1C210AC78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D77-0952-4A0F-B406-0526A080BBE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499DA-E50C-4123-BBCB-F0986EDF5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D7CA4-D399-4D10-87F3-9CD947C0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D4AE-D363-4A45-A752-CD0CBC5A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1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F6ABA-6299-4495-99FC-09EB37033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338CE-B9F2-4AE7-8E72-F2C6FCF12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221BB-0056-42CE-96C6-EA0A13D9F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D77-0952-4A0F-B406-0526A080BBE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DBE94-8840-4E84-BDC8-5280B5996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94774-6C2D-4ADD-82AB-EFD4B7FC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D4AE-D363-4A45-A752-CD0CBC5A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9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20EDF-1128-42E0-ACAB-CDA85BF00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07AE2-74AF-4958-8014-BF860FDFD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84849-9341-42C6-BCB3-2EBB7C8CA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D77-0952-4A0F-B406-0526A080BBE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E087C-672D-4D70-BDA0-16B0E159B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7765A-6F92-4ED6-9471-36D2D4EDC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D4AE-D363-4A45-A752-CD0CBC5A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2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DEF5C-594B-48CA-9C2F-E0DFAB4F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A38CF-FD18-41D8-8CA1-E9EC9B178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A21BA-BDBA-4D11-A39B-449528046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91829-2FAB-4B9C-BB28-D2F2E5F99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D77-0952-4A0F-B406-0526A080BBE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9729A-D136-46EB-A156-53B88DCA9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1C00C-BF98-4B3C-81E9-C0B5581E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D4AE-D363-4A45-A752-CD0CBC5A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7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F0142-15D0-4DC4-8750-9CC10E1B7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127EE-957F-47B4-A3C6-EE228348F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009707-32C4-4346-9EE7-C7BA9B2A9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8DD51-DCAE-41F3-BB86-50F6CCB2A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7D6B3A-BBDF-4E26-ABEC-672635F6F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DB6DB1-59AE-47C7-8BA4-20920850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D77-0952-4A0F-B406-0526A080BBE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8553A-2093-4385-B648-52691CB98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17BE2-2190-4E00-AEAC-3CFC6FF7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D4AE-D363-4A45-A752-CD0CBC5A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2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D891-D033-4A44-A132-B946D6B64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F1F32-4957-4FAD-955B-A5D05A917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D77-0952-4A0F-B406-0526A080BBE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CBD1-0205-4242-91D8-56FCFBD18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1ED64-FF13-40D7-B90A-832EC5D3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D4AE-D363-4A45-A752-CD0CBC5A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4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0B3508-EE54-4F3D-87DE-3A51299D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D77-0952-4A0F-B406-0526A080BBE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7BBA0A-9E7E-4BD0-A702-DFC19BF9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5C9C6-D8FC-44B9-B620-D15AD47E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D4AE-D363-4A45-A752-CD0CBC5A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9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13B93-ECA3-426D-BCCC-1929803CF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107FF-6D7B-4822-A757-F59FE2697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57C69-22C7-4803-B016-4B509A3B4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301D1-A652-48E7-9F7B-C10F7AE0F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D77-0952-4A0F-B406-0526A080BBE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60AE2-13CC-43F4-9256-4E5508C7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8DB03-AE86-4205-A7A1-E9B5B3246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D4AE-D363-4A45-A752-CD0CBC5A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3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A7918-6960-49A1-9FFB-D5634BC8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4006C2-73A7-4424-B46D-EA3C1441F4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46E7C-C8FB-41B9-AD31-C10378BBA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B3712-24D3-4EA7-A67B-ABAE4FD9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AD77-0952-4A0F-B406-0526A080BBE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49887-39D4-49FE-80EC-6D275C4E9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367C0-B54D-449A-9E59-6174CB8F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D4AE-D363-4A45-A752-CD0CBC5A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8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E57241-2BE3-441C-8E98-CA31C0C6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C63E2-5534-43F6-A3CE-1A14C115E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A4378-E36C-4AC3-9180-A80F97F71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D7BAAD77-0952-4A0F-B406-0526A080BBE6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39C37-3F94-4A04-8CE9-816F0A7D6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0B407-A594-4387-9126-1FFF8C575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E2D1D4AE-D363-4A45-A752-CD0CBC5A3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0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.wikipedia.org/wiki/Interaction_(statistics)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6C8B-9AB5-4B36-A44B-C6B45DD2D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628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 414: Data Science Techniques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sz="4900" dirty="0"/>
              <a:t>Lecture 8</a:t>
            </a:r>
            <a:br>
              <a:rPr lang="en-US" sz="4900" dirty="0"/>
            </a:br>
            <a:r>
              <a:rPr lang="en-US" sz="4900" dirty="0"/>
              <a:t>From Linear Regression to Decision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73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Limits of Linear/Logistic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1730992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5A1B2-6282-44EB-91B7-AA0D1E43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387DE-1F27-43D4-971B-C553CDDCD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90278" cy="4351338"/>
          </a:xfrm>
        </p:spPr>
        <p:txBody>
          <a:bodyPr/>
          <a:lstStyle/>
          <a:p>
            <a:r>
              <a:rPr lang="en-US" dirty="0"/>
              <a:t>Relationship between 2 variables depends on third</a:t>
            </a:r>
          </a:p>
          <a:p>
            <a:pPr lvl="1"/>
            <a:r>
              <a:rPr lang="en-US" dirty="0"/>
              <a:t>Sea Level Concerns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endParaRPr lang="en-US" dirty="0"/>
          </a:p>
          <a:p>
            <a:r>
              <a:rPr lang="en-US" dirty="0"/>
              <a:t>Different patterns for different political ideologies</a:t>
            </a:r>
          </a:p>
        </p:txBody>
      </p:sp>
      <p:pic>
        <p:nvPicPr>
          <p:cNvPr id="1028" name="Picture 4">
            <a:hlinkClick r:id="rId2"/>
            <a:extLst>
              <a:ext uri="{FF2B5EF4-FFF2-40B4-BE49-F238E27FC236}">
                <a16:creationId xmlns:a16="http://schemas.microsoft.com/office/drawing/2014/main" id="{BA50D6B4-D923-4CA9-A62B-4492C101C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71" y="1460810"/>
            <a:ext cx="6715822" cy="488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69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C425C-9E3D-83A7-4F09-1D9CFE5A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49253" cy="1325563"/>
          </a:xfrm>
        </p:spPr>
        <p:txBody>
          <a:bodyPr/>
          <a:lstStyle/>
          <a:p>
            <a:r>
              <a:rPr lang="en-US" dirty="0"/>
              <a:t>Interactions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3C7A88-70B6-A92F-D999-5383D7447B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5221" y="1825625"/>
                <a:ext cx="5783179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will now run three models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hare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concerned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edu</m:t>
                      </m:r>
                    </m:oMath>
                  </m:oMathPara>
                </a14:m>
                <a:endParaRPr lang="en-US" sz="1800" b="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share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concerned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edu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ideo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hare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concerned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edu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ideo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edu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ideo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3C7A88-70B6-A92F-D999-5383D7447B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221" y="1825625"/>
                <a:ext cx="5783179" cy="4351338"/>
              </a:xfrm>
              <a:blipFill>
                <a:blip r:embed="rId2"/>
                <a:stretch>
                  <a:fillRect l="-210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>
            <a:extLst>
              <a:ext uri="{FF2B5EF4-FFF2-40B4-BE49-F238E27FC236}">
                <a16:creationId xmlns:a16="http://schemas.microsoft.com/office/drawing/2014/main" id="{F5375EB6-92E1-E27C-C57B-054B235E4E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CDF9F3-5FD1-1F4A-3A77-7AB80CCD0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247" y="0"/>
            <a:ext cx="5980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08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7A1CE-D797-B34A-E723-2C0E7701A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dataset look like?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5F867F-2693-8658-8857-115D920E56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64633" y="1363581"/>
          <a:ext cx="8409272" cy="5363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318">
                  <a:extLst>
                    <a:ext uri="{9D8B030D-6E8A-4147-A177-3AD203B41FA5}">
                      <a16:colId xmlns:a16="http://schemas.microsoft.com/office/drawing/2014/main" val="3805637821"/>
                    </a:ext>
                  </a:extLst>
                </a:gridCol>
                <a:gridCol w="2102318">
                  <a:extLst>
                    <a:ext uri="{9D8B030D-6E8A-4147-A177-3AD203B41FA5}">
                      <a16:colId xmlns:a16="http://schemas.microsoft.com/office/drawing/2014/main" val="3958629749"/>
                    </a:ext>
                  </a:extLst>
                </a:gridCol>
                <a:gridCol w="2102318">
                  <a:extLst>
                    <a:ext uri="{9D8B030D-6E8A-4147-A177-3AD203B41FA5}">
                      <a16:colId xmlns:a16="http://schemas.microsoft.com/office/drawing/2014/main" val="91370764"/>
                    </a:ext>
                  </a:extLst>
                </a:gridCol>
                <a:gridCol w="2102318">
                  <a:extLst>
                    <a:ext uri="{9D8B030D-6E8A-4147-A177-3AD203B41FA5}">
                      <a16:colId xmlns:a16="http://schemas.microsoft.com/office/drawing/2014/main" val="320218394"/>
                    </a:ext>
                  </a:extLst>
                </a:gridCol>
              </a:tblGrid>
              <a:tr h="4125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Share Concerned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Ideology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1051913"/>
                  </a:ext>
                </a:extLst>
              </a:tr>
              <a:tr h="412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HS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HS &amp; Con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1315975"/>
                  </a:ext>
                </a:extLst>
              </a:tr>
              <a:tr h="412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 College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 College &amp; Con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509162"/>
                  </a:ext>
                </a:extLst>
              </a:tr>
              <a:tr h="412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College Grad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College Grad &amp; Con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317878"/>
                  </a:ext>
                </a:extLst>
              </a:tr>
              <a:tr h="412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 Grad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 Grad &amp; Con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0418422"/>
                  </a:ext>
                </a:extLst>
              </a:tr>
              <a:tr h="412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HS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HS &amp; Mod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82342"/>
                  </a:ext>
                </a:extLst>
              </a:tr>
              <a:tr h="412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 College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 College &amp; Mod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5056950"/>
                  </a:ext>
                </a:extLst>
              </a:tr>
              <a:tr h="412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College Grad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College Grad &amp; Mod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9996427"/>
                  </a:ext>
                </a:extLst>
              </a:tr>
              <a:tr h="412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 Grad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 Grad &amp; Mod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1862296"/>
                  </a:ext>
                </a:extLst>
              </a:tr>
              <a:tr h="412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HS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HS &amp; Lib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3605764"/>
                  </a:ext>
                </a:extLst>
              </a:tr>
              <a:tr h="412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 College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 College &amp; Lib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0689723"/>
                  </a:ext>
                </a:extLst>
              </a:tr>
              <a:tr h="412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College Grad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College Grad &amp; Lib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9669678"/>
                  </a:ext>
                </a:extLst>
              </a:tr>
              <a:tr h="4125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 Grad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 Grad &amp; Lib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7708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503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7A1CE-D797-B34A-E723-2C0E7701A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dataset look like for Python?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5F867F-2693-8658-8857-115D920E56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2821" y="1387642"/>
          <a:ext cx="11662611" cy="4862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039">
                  <a:extLst>
                    <a:ext uri="{9D8B030D-6E8A-4147-A177-3AD203B41FA5}">
                      <a16:colId xmlns:a16="http://schemas.microsoft.com/office/drawing/2014/main" val="3805637821"/>
                    </a:ext>
                  </a:extLst>
                </a:gridCol>
                <a:gridCol w="974052">
                  <a:extLst>
                    <a:ext uri="{9D8B030D-6E8A-4147-A177-3AD203B41FA5}">
                      <a16:colId xmlns:a16="http://schemas.microsoft.com/office/drawing/2014/main" val="3958629749"/>
                    </a:ext>
                  </a:extLst>
                </a:gridCol>
                <a:gridCol w="974052">
                  <a:extLst>
                    <a:ext uri="{9D8B030D-6E8A-4147-A177-3AD203B41FA5}">
                      <a16:colId xmlns:a16="http://schemas.microsoft.com/office/drawing/2014/main" val="4019676644"/>
                    </a:ext>
                  </a:extLst>
                </a:gridCol>
                <a:gridCol w="974052">
                  <a:extLst>
                    <a:ext uri="{9D8B030D-6E8A-4147-A177-3AD203B41FA5}">
                      <a16:colId xmlns:a16="http://schemas.microsoft.com/office/drawing/2014/main" val="1494095159"/>
                    </a:ext>
                  </a:extLst>
                </a:gridCol>
                <a:gridCol w="974052">
                  <a:extLst>
                    <a:ext uri="{9D8B030D-6E8A-4147-A177-3AD203B41FA5}">
                      <a16:colId xmlns:a16="http://schemas.microsoft.com/office/drawing/2014/main" val="3029624009"/>
                    </a:ext>
                  </a:extLst>
                </a:gridCol>
                <a:gridCol w="974052">
                  <a:extLst>
                    <a:ext uri="{9D8B030D-6E8A-4147-A177-3AD203B41FA5}">
                      <a16:colId xmlns:a16="http://schemas.microsoft.com/office/drawing/2014/main" val="1595653793"/>
                    </a:ext>
                  </a:extLst>
                </a:gridCol>
                <a:gridCol w="974052">
                  <a:extLst>
                    <a:ext uri="{9D8B030D-6E8A-4147-A177-3AD203B41FA5}">
                      <a16:colId xmlns:a16="http://schemas.microsoft.com/office/drawing/2014/main" val="1031027391"/>
                    </a:ext>
                  </a:extLst>
                </a:gridCol>
                <a:gridCol w="974052">
                  <a:extLst>
                    <a:ext uri="{9D8B030D-6E8A-4147-A177-3AD203B41FA5}">
                      <a16:colId xmlns:a16="http://schemas.microsoft.com/office/drawing/2014/main" val="862714685"/>
                    </a:ext>
                  </a:extLst>
                </a:gridCol>
                <a:gridCol w="974052">
                  <a:extLst>
                    <a:ext uri="{9D8B030D-6E8A-4147-A177-3AD203B41FA5}">
                      <a16:colId xmlns:a16="http://schemas.microsoft.com/office/drawing/2014/main" val="91370764"/>
                    </a:ext>
                  </a:extLst>
                </a:gridCol>
                <a:gridCol w="974052">
                  <a:extLst>
                    <a:ext uri="{9D8B030D-6E8A-4147-A177-3AD203B41FA5}">
                      <a16:colId xmlns:a16="http://schemas.microsoft.com/office/drawing/2014/main" val="1179156879"/>
                    </a:ext>
                  </a:extLst>
                </a:gridCol>
                <a:gridCol w="974052">
                  <a:extLst>
                    <a:ext uri="{9D8B030D-6E8A-4147-A177-3AD203B41FA5}">
                      <a16:colId xmlns:a16="http://schemas.microsoft.com/office/drawing/2014/main" val="320218394"/>
                    </a:ext>
                  </a:extLst>
                </a:gridCol>
                <a:gridCol w="974052">
                  <a:extLst>
                    <a:ext uri="{9D8B030D-6E8A-4147-A177-3AD203B41FA5}">
                      <a16:colId xmlns:a16="http://schemas.microsoft.com/office/drawing/2014/main" val="1911037843"/>
                    </a:ext>
                  </a:extLst>
                </a:gridCol>
              </a:tblGrid>
              <a:tr h="45871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Share Concerned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SC*Mod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CG*Mod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PG*Mod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SC*Lib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CG*Lib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PG*Lib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51913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605764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89723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669678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708006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129403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379884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36840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800494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691278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055397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041458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022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147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27A1CE-D797-B34A-E723-2C0E7701A0F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lang="en-US" sz="4800" dirty="0"/>
                  <a:t>Dataset for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𝐡𝐚𝐫𝐞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𝐜𝐨𝐧𝐜𝐞𝐫𝐧𝐞𝐝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𝛃</m:t>
                        </m:r>
                      </m:e>
                      <m:sub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𝛃</m:t>
                        </m:r>
                      </m:e>
                      <m:sub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𝐞𝐝𝐮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27A1CE-D797-B34A-E723-2C0E7701A0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5F867F-2693-8658-8857-115D920E56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379" y="1556084"/>
          <a:ext cx="3870195" cy="4862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039">
                  <a:extLst>
                    <a:ext uri="{9D8B030D-6E8A-4147-A177-3AD203B41FA5}">
                      <a16:colId xmlns:a16="http://schemas.microsoft.com/office/drawing/2014/main" val="3805637821"/>
                    </a:ext>
                  </a:extLst>
                </a:gridCol>
                <a:gridCol w="974052">
                  <a:extLst>
                    <a:ext uri="{9D8B030D-6E8A-4147-A177-3AD203B41FA5}">
                      <a16:colId xmlns:a16="http://schemas.microsoft.com/office/drawing/2014/main" val="3958629749"/>
                    </a:ext>
                  </a:extLst>
                </a:gridCol>
                <a:gridCol w="974052">
                  <a:extLst>
                    <a:ext uri="{9D8B030D-6E8A-4147-A177-3AD203B41FA5}">
                      <a16:colId xmlns:a16="http://schemas.microsoft.com/office/drawing/2014/main" val="4019676644"/>
                    </a:ext>
                  </a:extLst>
                </a:gridCol>
                <a:gridCol w="974052">
                  <a:extLst>
                    <a:ext uri="{9D8B030D-6E8A-4147-A177-3AD203B41FA5}">
                      <a16:colId xmlns:a16="http://schemas.microsoft.com/office/drawing/2014/main" val="1494095159"/>
                    </a:ext>
                  </a:extLst>
                </a:gridCol>
              </a:tblGrid>
              <a:tr h="45871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Share Concerned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51913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605764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89723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669678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708006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129403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379884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36840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800494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691278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055397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041458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022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609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FF045EA-6059-C011-CE64-0D82AD28EE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5041232" cy="132556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hare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concerned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edu</m:t>
                      </m:r>
                    </m:oMath>
                  </m:oMathPara>
                </a14:m>
                <a:br>
                  <a:rPr lang="en-US" sz="4400" b="0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FF045EA-6059-C011-CE64-0D82AD28EE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5041232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166FC1-B472-BB27-78EB-E9417BD48A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96904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Result: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2000" b="1" i="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.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𝟕𝟏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 .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𝟎𝟑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𝐒𝐂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 .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𝟎𝟔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𝐂𝐆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 .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𝟎𝟑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𝐏𝐆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Interpretation:</a:t>
                </a:r>
              </a:p>
              <a:p>
                <a:pPr lvl="1"/>
                <a:r>
                  <a:rPr lang="en-US" dirty="0"/>
                  <a:t>When SC, CG and PG are all 0, that means we are talking about someone w/ &lt;HS education.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166FC1-B472-BB27-78EB-E9417BD48A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969042" cy="4351338"/>
              </a:xfrm>
              <a:blipFill>
                <a:blip r:embed="rId3"/>
                <a:stretch>
                  <a:fillRect l="-2209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1F199C1-441D-6873-C55B-0341A70D1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607" y="0"/>
            <a:ext cx="5980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29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FF045EA-6059-C011-CE64-0D82AD28EE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5041232" cy="132556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hare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concerned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edu</m:t>
                      </m:r>
                    </m:oMath>
                  </m:oMathPara>
                </a14:m>
                <a:br>
                  <a:rPr lang="en-US" sz="4400" b="0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FF045EA-6059-C011-CE64-0D82AD28EE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5041232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166FC1-B472-BB27-78EB-E9417BD48A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96904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Result: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2000" b="1" i="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.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𝟕𝟏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 .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𝟎𝟑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𝐒𝐂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 .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𝟎𝟔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𝐂𝐆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 .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𝟎𝟖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𝐏𝐆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Prediction for share concerned for:</a:t>
                </a:r>
              </a:p>
              <a:p>
                <a:pPr lvl="1"/>
                <a:r>
                  <a:rPr lang="en-US" sz="1800" dirty="0"/>
                  <a:t> &lt;HS = 0.71</a:t>
                </a:r>
              </a:p>
              <a:p>
                <a:pPr lvl="1"/>
                <a:r>
                  <a:rPr lang="en-US" sz="1800" dirty="0"/>
                  <a:t>SC = 0.71 + 0.03 = 0.74</a:t>
                </a:r>
              </a:p>
              <a:p>
                <a:pPr lvl="1"/>
                <a:r>
                  <a:rPr lang="en-US" sz="1800" dirty="0"/>
                  <a:t>CG = 0.71 + 0.06 = 0.77</a:t>
                </a:r>
              </a:p>
              <a:p>
                <a:pPr lvl="1"/>
                <a:r>
                  <a:rPr lang="en-US" sz="1800" dirty="0"/>
                  <a:t>PG = 0.71 + 0.08 = 0.79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166FC1-B472-BB27-78EB-E9417BD48A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969042" cy="4351338"/>
              </a:xfrm>
              <a:blipFill>
                <a:blip r:embed="rId3"/>
                <a:stretch>
                  <a:fillRect l="-2209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1F199C1-441D-6873-C55B-0341A70D1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607" y="0"/>
            <a:ext cx="5980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43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27A1CE-D797-B34A-E723-2C0E7701A0F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lang="en-US" dirty="0"/>
                  <a:t>Dataset for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𝐡𝐚𝐫𝐞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𝐜𝐨𝐧𝐜𝐞𝐫𝐧𝐞𝐝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𝛃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𝛃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𝐞𝐝𝐮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𝛃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𝐢𝐝𝐞𝐨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27A1CE-D797-B34A-E723-2C0E7701A0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5F867F-2693-8658-8857-115D920E56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20722" y="1676398"/>
          <a:ext cx="5818299" cy="4862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039">
                  <a:extLst>
                    <a:ext uri="{9D8B030D-6E8A-4147-A177-3AD203B41FA5}">
                      <a16:colId xmlns:a16="http://schemas.microsoft.com/office/drawing/2014/main" val="3805637821"/>
                    </a:ext>
                  </a:extLst>
                </a:gridCol>
                <a:gridCol w="974052">
                  <a:extLst>
                    <a:ext uri="{9D8B030D-6E8A-4147-A177-3AD203B41FA5}">
                      <a16:colId xmlns:a16="http://schemas.microsoft.com/office/drawing/2014/main" val="3958629749"/>
                    </a:ext>
                  </a:extLst>
                </a:gridCol>
                <a:gridCol w="974052">
                  <a:extLst>
                    <a:ext uri="{9D8B030D-6E8A-4147-A177-3AD203B41FA5}">
                      <a16:colId xmlns:a16="http://schemas.microsoft.com/office/drawing/2014/main" val="4019676644"/>
                    </a:ext>
                  </a:extLst>
                </a:gridCol>
                <a:gridCol w="974052">
                  <a:extLst>
                    <a:ext uri="{9D8B030D-6E8A-4147-A177-3AD203B41FA5}">
                      <a16:colId xmlns:a16="http://schemas.microsoft.com/office/drawing/2014/main" val="1494095159"/>
                    </a:ext>
                  </a:extLst>
                </a:gridCol>
                <a:gridCol w="974052">
                  <a:extLst>
                    <a:ext uri="{9D8B030D-6E8A-4147-A177-3AD203B41FA5}">
                      <a16:colId xmlns:a16="http://schemas.microsoft.com/office/drawing/2014/main" val="3029624009"/>
                    </a:ext>
                  </a:extLst>
                </a:gridCol>
                <a:gridCol w="974052">
                  <a:extLst>
                    <a:ext uri="{9D8B030D-6E8A-4147-A177-3AD203B41FA5}">
                      <a16:colId xmlns:a16="http://schemas.microsoft.com/office/drawing/2014/main" val="1595653793"/>
                    </a:ext>
                  </a:extLst>
                </a:gridCol>
              </a:tblGrid>
              <a:tr h="45871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Share Concerned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51913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605764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89723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669678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708006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129403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379884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36840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800494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691278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055397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041458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022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732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2D4F91B-C272-E403-D63B-1068D69B222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5201653" cy="1325563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share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concerned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edu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ideo</m:t>
                      </m:r>
                    </m:oMath>
                  </m:oMathPara>
                </a14:m>
                <a:br>
                  <a:rPr lang="en-US" sz="2000" dirty="0"/>
                </a:br>
                <a:endParaRPr lang="en-US" sz="2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2D4F91B-C272-E403-D63B-1068D69B22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5201653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BE98A-B991-9EDB-D59A-B08206197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2505" y="1857709"/>
                <a:ext cx="605589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Result: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1600" b="1" i="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𝟓𝟗</m:t>
                      </m:r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 .</m:t>
                      </m:r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𝟎𝟑</m:t>
                      </m:r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𝐒𝐂</m:t>
                      </m:r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 .</m:t>
                      </m:r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𝟎𝟔</m:t>
                      </m:r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𝐂𝐆</m:t>
                      </m:r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 .</m:t>
                      </m:r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𝟎𝟖</m:t>
                      </m:r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𝐏𝐆</m:t>
                      </m:r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𝐌𝐨𝐝</m:t>
                      </m:r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𝐋𝐢𝐛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BE98A-B991-9EDB-D59A-B08206197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505" y="1857709"/>
                <a:ext cx="6055895" cy="4351338"/>
              </a:xfrm>
              <a:blipFill>
                <a:blip r:embed="rId3"/>
                <a:stretch>
                  <a:fillRect l="-1813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>
            <a:extLst>
              <a:ext uri="{FF2B5EF4-FFF2-40B4-BE49-F238E27FC236}">
                <a16:creationId xmlns:a16="http://schemas.microsoft.com/office/drawing/2014/main" id="{26495514-3E36-4DB6-F146-D275B68E35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5B632-7F7F-DAEA-4000-B5A610740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735" y="0"/>
            <a:ext cx="5980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29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Recap of Ordinary Least Square and </a:t>
            </a:r>
            <a:r>
              <a:rPr lang="en-US">
                <a:solidFill>
                  <a:schemeClr val="bg1"/>
                </a:solidFill>
              </a:rPr>
              <a:t>Logistic Regression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96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2D4F91B-C272-E403-D63B-1068D69B222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5201653" cy="1325563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share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concerned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edu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ideo</m:t>
                      </m:r>
                    </m:oMath>
                  </m:oMathPara>
                </a14:m>
                <a:br>
                  <a:rPr lang="en-US" sz="2000" dirty="0"/>
                </a:br>
                <a:endParaRPr lang="en-US" sz="2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2D4F91B-C272-E403-D63B-1068D69B22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5201653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BE98A-B991-9EDB-D59A-B08206197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7709"/>
                <a:ext cx="5141066" cy="435133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Result: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2800" b="1" i="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𝟓𝟗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 .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𝟎𝟑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𝐒𝐂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 .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𝟎𝟔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𝐂𝐆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 .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𝟎𝟖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𝐏𝐆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𝐌𝐨𝐝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𝐋𝐢𝐛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Predictions for Share Concerned (&lt;HS):</a:t>
                </a:r>
              </a:p>
              <a:p>
                <a:pPr lvl="1"/>
                <a:r>
                  <a:rPr lang="en-US" dirty="0"/>
                  <a:t>&lt;HS &amp; Cons: 0.59</a:t>
                </a:r>
              </a:p>
              <a:p>
                <a:pPr lvl="1"/>
                <a:r>
                  <a:rPr lang="en-US" dirty="0"/>
                  <a:t>&lt;HS &amp; Mod: 0.59 + 0.14 =0.73</a:t>
                </a:r>
              </a:p>
              <a:p>
                <a:pPr lvl="1"/>
                <a:r>
                  <a:rPr lang="en-US" dirty="0"/>
                  <a:t>&lt;HS &amp; Lib: 0.59 + 0.22 = 0.81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BE98A-B991-9EDB-D59A-B08206197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7709"/>
                <a:ext cx="5141066" cy="4351338"/>
              </a:xfrm>
              <a:blipFill>
                <a:blip r:embed="rId3"/>
                <a:stretch>
                  <a:fillRect l="-1661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>
            <a:extLst>
              <a:ext uri="{FF2B5EF4-FFF2-40B4-BE49-F238E27FC236}">
                <a16:creationId xmlns:a16="http://schemas.microsoft.com/office/drawing/2014/main" id="{26495514-3E36-4DB6-F146-D275B68E35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5B632-7F7F-DAEA-4000-B5A610740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735" y="0"/>
            <a:ext cx="5980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35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2D4F91B-C272-E403-D63B-1068D69B222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5201653" cy="1325563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share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concerned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edu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ideo</m:t>
                      </m:r>
                    </m:oMath>
                  </m:oMathPara>
                </a14:m>
                <a:br>
                  <a:rPr lang="en-US" sz="2000" dirty="0"/>
                </a:br>
                <a:endParaRPr lang="en-US" sz="2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2D4F91B-C272-E403-D63B-1068D69B22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5201653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BE98A-B991-9EDB-D59A-B08206197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7709"/>
                <a:ext cx="5141066" cy="435133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Result: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2800" b="1" i="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𝟓𝟗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 .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𝟎𝟑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𝐒𝐂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 .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𝟎𝟔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𝐂𝐆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 .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𝟎𝟖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𝐏𝐆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𝐌𝐨𝐝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𝐋𝐢𝐛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Predictions for Share Concerned (Post Grad):</a:t>
                </a:r>
              </a:p>
              <a:p>
                <a:pPr lvl="1"/>
                <a:r>
                  <a:rPr lang="en-US" dirty="0"/>
                  <a:t>PG &amp; Cons: 0.59 + .08 = 0.67</a:t>
                </a:r>
              </a:p>
              <a:p>
                <a:pPr lvl="1"/>
                <a:r>
                  <a:rPr lang="en-US" dirty="0"/>
                  <a:t>PG &amp; Mod: 0.59 + .08 + 0.14 =0.81</a:t>
                </a:r>
              </a:p>
              <a:p>
                <a:pPr lvl="1"/>
                <a:r>
                  <a:rPr lang="en-US" dirty="0"/>
                  <a:t>PG &amp; Lib: 0.59 + .08 + 0.22  = 0.89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BE98A-B991-9EDB-D59A-B08206197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7709"/>
                <a:ext cx="5141066" cy="4351338"/>
              </a:xfrm>
              <a:blipFill>
                <a:blip r:embed="rId3"/>
                <a:stretch>
                  <a:fillRect l="-1661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>
            <a:extLst>
              <a:ext uri="{FF2B5EF4-FFF2-40B4-BE49-F238E27FC236}">
                <a16:creationId xmlns:a16="http://schemas.microsoft.com/office/drawing/2014/main" id="{26495514-3E36-4DB6-F146-D275B68E35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5B632-7F7F-DAEA-4000-B5A610740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735" y="0"/>
            <a:ext cx="5980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45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27A1CE-D797-B34A-E723-2C0E7701A0F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sz="3600" dirty="0"/>
                  <a:t>Dataset for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𝐡𝐚𝐫𝐞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𝐜𝐨𝐧𝐜𝐞𝐫𝐧𝐞𝐝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𝛃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𝛃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𝐞𝐝𝐮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𝛃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𝐢𝐝𝐞𝐨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𝛃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𝐞𝐝𝐮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𝐢𝐝𝐞𝐨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27A1CE-D797-B34A-E723-2C0E7701A0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2"/>
                <a:stretch>
                  <a:fillRect l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5F867F-2693-8658-8857-115D920E56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2821" y="1387642"/>
          <a:ext cx="11662611" cy="4862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039">
                  <a:extLst>
                    <a:ext uri="{9D8B030D-6E8A-4147-A177-3AD203B41FA5}">
                      <a16:colId xmlns:a16="http://schemas.microsoft.com/office/drawing/2014/main" val="3805637821"/>
                    </a:ext>
                  </a:extLst>
                </a:gridCol>
                <a:gridCol w="974052">
                  <a:extLst>
                    <a:ext uri="{9D8B030D-6E8A-4147-A177-3AD203B41FA5}">
                      <a16:colId xmlns:a16="http://schemas.microsoft.com/office/drawing/2014/main" val="3958629749"/>
                    </a:ext>
                  </a:extLst>
                </a:gridCol>
                <a:gridCol w="974052">
                  <a:extLst>
                    <a:ext uri="{9D8B030D-6E8A-4147-A177-3AD203B41FA5}">
                      <a16:colId xmlns:a16="http://schemas.microsoft.com/office/drawing/2014/main" val="4019676644"/>
                    </a:ext>
                  </a:extLst>
                </a:gridCol>
                <a:gridCol w="974052">
                  <a:extLst>
                    <a:ext uri="{9D8B030D-6E8A-4147-A177-3AD203B41FA5}">
                      <a16:colId xmlns:a16="http://schemas.microsoft.com/office/drawing/2014/main" val="1494095159"/>
                    </a:ext>
                  </a:extLst>
                </a:gridCol>
                <a:gridCol w="974052">
                  <a:extLst>
                    <a:ext uri="{9D8B030D-6E8A-4147-A177-3AD203B41FA5}">
                      <a16:colId xmlns:a16="http://schemas.microsoft.com/office/drawing/2014/main" val="3029624009"/>
                    </a:ext>
                  </a:extLst>
                </a:gridCol>
                <a:gridCol w="974052">
                  <a:extLst>
                    <a:ext uri="{9D8B030D-6E8A-4147-A177-3AD203B41FA5}">
                      <a16:colId xmlns:a16="http://schemas.microsoft.com/office/drawing/2014/main" val="1595653793"/>
                    </a:ext>
                  </a:extLst>
                </a:gridCol>
                <a:gridCol w="974052">
                  <a:extLst>
                    <a:ext uri="{9D8B030D-6E8A-4147-A177-3AD203B41FA5}">
                      <a16:colId xmlns:a16="http://schemas.microsoft.com/office/drawing/2014/main" val="1031027391"/>
                    </a:ext>
                  </a:extLst>
                </a:gridCol>
                <a:gridCol w="974052">
                  <a:extLst>
                    <a:ext uri="{9D8B030D-6E8A-4147-A177-3AD203B41FA5}">
                      <a16:colId xmlns:a16="http://schemas.microsoft.com/office/drawing/2014/main" val="862714685"/>
                    </a:ext>
                  </a:extLst>
                </a:gridCol>
                <a:gridCol w="974052">
                  <a:extLst>
                    <a:ext uri="{9D8B030D-6E8A-4147-A177-3AD203B41FA5}">
                      <a16:colId xmlns:a16="http://schemas.microsoft.com/office/drawing/2014/main" val="91370764"/>
                    </a:ext>
                  </a:extLst>
                </a:gridCol>
                <a:gridCol w="974052">
                  <a:extLst>
                    <a:ext uri="{9D8B030D-6E8A-4147-A177-3AD203B41FA5}">
                      <a16:colId xmlns:a16="http://schemas.microsoft.com/office/drawing/2014/main" val="1179156879"/>
                    </a:ext>
                  </a:extLst>
                </a:gridCol>
                <a:gridCol w="974052">
                  <a:extLst>
                    <a:ext uri="{9D8B030D-6E8A-4147-A177-3AD203B41FA5}">
                      <a16:colId xmlns:a16="http://schemas.microsoft.com/office/drawing/2014/main" val="320218394"/>
                    </a:ext>
                  </a:extLst>
                </a:gridCol>
                <a:gridCol w="974052">
                  <a:extLst>
                    <a:ext uri="{9D8B030D-6E8A-4147-A177-3AD203B41FA5}">
                      <a16:colId xmlns:a16="http://schemas.microsoft.com/office/drawing/2014/main" val="1911037843"/>
                    </a:ext>
                  </a:extLst>
                </a:gridCol>
              </a:tblGrid>
              <a:tr h="45871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Share Concerned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SC*Mod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CG*Mod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PG*Mod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SC*Lib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CG*Lib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PG*Lib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51913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605764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89723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669678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708006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129403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379884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36840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800494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691278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055397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041458"/>
                  </a:ext>
                </a:extLst>
              </a:tr>
              <a:tr h="36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022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340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2547D6-1CBD-6EC7-4C29-76CB7F2D113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5154592" cy="1325563"/>
              </a:xfr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hare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concerned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edu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ideo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edu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ideo</m:t>
                      </m:r>
                    </m:oMath>
                  </m:oMathPara>
                </a14:m>
                <a:br>
                  <a:rPr lang="en-US" sz="1600" dirty="0"/>
                </a:br>
                <a:endParaRPr lang="en-US" sz="1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2547D6-1CBD-6EC7-4C29-76CB7F2D11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5154592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5D2DE0-570A-C39D-0B51-40F15BCE34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8864" y="1825625"/>
                <a:ext cx="5870346" cy="4351338"/>
              </a:xfrm>
            </p:spPr>
            <p:txBody>
              <a:bodyPr/>
              <a:lstStyle/>
              <a:p>
                <a:r>
                  <a:rPr lang="en-US" dirty="0"/>
                  <a:t>Result: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2800" b="1" i="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 .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𝟎𝟔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𝐒𝐂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 .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𝟎𝟗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𝐂𝐆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 .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𝐏𝐆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𝟎𝟐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𝐌𝐨𝐝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𝟎𝟑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𝐋𝐢𝐛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+.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𝟎𝟗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𝐒𝐂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𝐌𝐨𝐝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+.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𝐒𝐂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𝐋𝐢𝐛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+.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𝐂𝐆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𝐌𝐨𝐝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+.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𝐂𝐆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𝐋𝐢𝐛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+.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𝟐𝟔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𝐏𝐆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𝐌𝐨𝐝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+.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𝐏𝐆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8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𝐋𝐢𝐛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5D2DE0-570A-C39D-0B51-40F15BCE34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8864" y="1825625"/>
                <a:ext cx="5870346" cy="4351338"/>
              </a:xfrm>
              <a:blipFill>
                <a:blip r:embed="rId3"/>
                <a:stretch>
                  <a:fillRect l="-1869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13F792E-64F7-1273-0462-2D9007865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209" y="0"/>
            <a:ext cx="5980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2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2547D6-1CBD-6EC7-4C29-76CB7F2D113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5154592" cy="1325563"/>
              </a:xfr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hare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concerned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edu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ideo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edu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ideo</m:t>
                      </m:r>
                    </m:oMath>
                  </m:oMathPara>
                </a14:m>
                <a:br>
                  <a:rPr lang="en-US" sz="1600" dirty="0"/>
                </a:br>
                <a:endParaRPr lang="en-US" sz="1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2547D6-1CBD-6EC7-4C29-76CB7F2D11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5154592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5D2DE0-570A-C39D-0B51-40F15BCE34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8864" y="1825625"/>
                <a:ext cx="5870346" cy="4351338"/>
              </a:xfrm>
            </p:spPr>
            <p:txBody>
              <a:bodyPr/>
              <a:lstStyle/>
              <a:p>
                <a:r>
                  <a:rPr lang="en-US" dirty="0"/>
                  <a:t>Result: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2400" b="1" i="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 .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𝟎𝟔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𝐒𝐂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 .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𝟎𝟗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𝐂𝐆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 .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𝐏𝐆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𝟎𝟐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𝐌𝐨𝐝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𝟎𝟑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𝐋𝐢𝐛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+.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𝟎𝟗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𝐒𝐂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𝐌𝐨𝐝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+.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𝐒𝐂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𝐋𝐢𝐛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+.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𝐂𝐆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𝐌𝐨𝐝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+.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𝐂𝐆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𝐋𝐢𝐛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+.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𝟐𝟔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𝐏𝐆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𝐌𝐨𝐝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+.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𝐏𝐆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𝐋𝐢𝐛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  <a:p>
                <a:r>
                  <a:rPr lang="en-US" sz="2400" dirty="0"/>
                  <a:t>Predictions for Share Concerned (&lt;HS):</a:t>
                </a:r>
              </a:p>
              <a:p>
                <a:pPr lvl="1"/>
                <a:r>
                  <a:rPr lang="en-US" sz="2000" dirty="0"/>
                  <a:t>&lt;HS &amp; Cons: 0.7</a:t>
                </a:r>
              </a:p>
              <a:p>
                <a:pPr lvl="1"/>
                <a:r>
                  <a:rPr lang="en-US" sz="2000" dirty="0"/>
                  <a:t>&lt;HS &amp; Mod: 0.7 + 0.02 =0.72</a:t>
                </a:r>
              </a:p>
              <a:p>
                <a:pPr lvl="1"/>
                <a:r>
                  <a:rPr lang="en-US" sz="2000" dirty="0"/>
                  <a:t>&lt;HS &amp; Lib: 0.7 + 0.22 = 0.73</a:t>
                </a:r>
              </a:p>
              <a:p>
                <a:pPr marL="0" indent="0">
                  <a:buNone/>
                </a:pPr>
                <a:endParaRPr lang="en-US" sz="24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b="1" dirty="0">
                  <a:solidFill>
                    <a:srgbClr val="FF0000"/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5D2DE0-570A-C39D-0B51-40F15BCE34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8864" y="1825625"/>
                <a:ext cx="5870346" cy="4351338"/>
              </a:xfrm>
              <a:blipFill>
                <a:blip r:embed="rId3"/>
                <a:stretch>
                  <a:fillRect l="-1869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13F792E-64F7-1273-0462-2D9007865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209" y="0"/>
            <a:ext cx="5980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90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2547D6-1CBD-6EC7-4C29-76CB7F2D113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5154592" cy="1325563"/>
              </a:xfr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hare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concerned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edu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ideo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edu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ideo</m:t>
                      </m:r>
                    </m:oMath>
                  </m:oMathPara>
                </a14:m>
                <a:br>
                  <a:rPr lang="en-US" sz="1600" dirty="0"/>
                </a:br>
                <a:endParaRPr lang="en-US" sz="1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2547D6-1CBD-6EC7-4C29-76CB7F2D11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5154592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5D2DE0-570A-C39D-0B51-40F15BCE34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8864" y="1825625"/>
                <a:ext cx="5870346" cy="4351338"/>
              </a:xfrm>
            </p:spPr>
            <p:txBody>
              <a:bodyPr/>
              <a:lstStyle/>
              <a:p>
                <a:r>
                  <a:rPr lang="en-US" dirty="0"/>
                  <a:t>Result: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2400" b="1" i="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 .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𝟎𝟔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𝐒𝐂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 .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𝟎𝟗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𝐂𝐆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 .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𝐏𝐆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𝟎𝟐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𝐌𝐨𝐝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𝟎𝟑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𝐋𝐢𝐛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+.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𝟎𝟗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𝐒𝐂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𝐌𝐨𝐝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+.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𝐒𝐂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𝐋𝐢𝐛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+.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𝐂𝐆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𝐌𝐨𝐝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+.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𝐂𝐆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𝐋𝐢𝐛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+.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𝟐𝟔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𝐏𝐆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𝐌𝐨𝐝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+.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𝐏𝐆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𝐋𝐢𝐛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  <a:p>
                <a:r>
                  <a:rPr lang="en-US" sz="2400" dirty="0"/>
                  <a:t>Predictions for Share Concerned (</a:t>
                </a:r>
                <a:r>
                  <a:rPr lang="en-US" sz="2400" dirty="0" err="1"/>
                  <a:t>PostGrad</a:t>
                </a:r>
                <a:r>
                  <a:rPr lang="en-US" sz="2400" dirty="0"/>
                  <a:t>):</a:t>
                </a:r>
              </a:p>
              <a:p>
                <a:pPr lvl="1"/>
                <a:r>
                  <a:rPr lang="en-US" sz="2000" dirty="0"/>
                  <a:t>PG &amp; Cons: 0.7 - 0.13 = 0.57</a:t>
                </a:r>
              </a:p>
              <a:p>
                <a:pPr lvl="1"/>
                <a:r>
                  <a:rPr lang="en-US" sz="2000" dirty="0"/>
                  <a:t>PG &amp; Mod: 0.7 -  0.13 + 0.02 + 0.26 = 0.85</a:t>
                </a:r>
              </a:p>
              <a:p>
                <a:pPr lvl="1"/>
                <a:r>
                  <a:rPr lang="en-US" sz="2000" dirty="0"/>
                  <a:t>PG &amp; Lib: 0.7 - 0.13 + 0.03 + 0.36 = 0.96</a:t>
                </a:r>
              </a:p>
              <a:p>
                <a:pPr marL="0" indent="0">
                  <a:buNone/>
                </a:pPr>
                <a:endParaRPr lang="en-US" sz="24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b="1" dirty="0">
                  <a:solidFill>
                    <a:srgbClr val="FF0000"/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5D2DE0-570A-C39D-0B51-40F15BCE34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8864" y="1825625"/>
                <a:ext cx="5870346" cy="4351338"/>
              </a:xfrm>
              <a:blipFill>
                <a:blip r:embed="rId3"/>
                <a:stretch>
                  <a:fillRect l="-1869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13F792E-64F7-1273-0462-2D9007865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209" y="0"/>
            <a:ext cx="5980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49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5A1B2-6282-44EB-91B7-AA0D1E43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387DE-1F27-43D4-971B-C553CDDCD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7575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Definition: When the outcome differs based on value of more than one predictor </a:t>
            </a:r>
            <a:r>
              <a:rPr lang="en-US" b="1" dirty="0">
                <a:solidFill>
                  <a:srgbClr val="FF0000"/>
                </a:solidFill>
              </a:rPr>
              <a:t>AT THE SAME TIME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For example, the true value of share concerned for liberals with post graduate degree is 0.95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 model that includes by education and ideology, but without an interaction would predict 0.89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 model that interacts education and ideology would predict the correct value of 0.95</a:t>
            </a:r>
          </a:p>
          <a:p>
            <a:r>
              <a:rPr lang="en-US" dirty="0">
                <a:solidFill>
                  <a:srgbClr val="FF0000"/>
                </a:solidFill>
              </a:rPr>
              <a:t>Because the model can now distinguish these types of people from people who just have a post graduate degree, or are just Liberals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25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357A-581D-07E0-7D84-3854F6CF9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Interactions are hard for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65529-1852-B46B-FD37-E38369313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had to create 6 variables that captured the possible interactions between education and ideology</a:t>
            </a:r>
          </a:p>
          <a:p>
            <a:endParaRPr lang="en-US" dirty="0"/>
          </a:p>
          <a:p>
            <a:r>
              <a:rPr lang="en-US" dirty="0"/>
              <a:t>We usually don’t know what the relationship is beforehand </a:t>
            </a:r>
          </a:p>
          <a:p>
            <a:endParaRPr lang="en-US" dirty="0"/>
          </a:p>
          <a:p>
            <a:r>
              <a:rPr lang="en-US" dirty="0"/>
              <a:t>So we in theory would need to test for each possible interaction</a:t>
            </a:r>
          </a:p>
        </p:txBody>
      </p:sp>
    </p:spTree>
    <p:extLst>
      <p:ext uri="{BB962C8B-B14F-4D97-AF65-F5344CB8AC3E}">
        <p14:creationId xmlns:p14="http://schemas.microsoft.com/office/powerpoint/2010/main" val="1330945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357A-581D-07E0-7D84-3854F6CF9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Interactions are hard for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65529-1852-B46B-FD37-E38369313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if we had 2 binary variables, how many pair-wise interactions are there between the two? </a:t>
            </a:r>
          </a:p>
          <a:p>
            <a:pPr lvl="1"/>
            <a:r>
              <a:rPr lang="en-US" dirty="0"/>
              <a:t>1, when both variables are equal to 1</a:t>
            </a:r>
          </a:p>
          <a:p>
            <a:r>
              <a:rPr lang="en-US" dirty="0"/>
              <a:t>What about 3 binary variables (A, B, and C)?</a:t>
            </a:r>
          </a:p>
          <a:p>
            <a:pPr lvl="1"/>
            <a:r>
              <a:rPr lang="en-US" dirty="0"/>
              <a:t>3 pair-wise interactions (A * B, B * C, and A * C)</a:t>
            </a:r>
          </a:p>
          <a:p>
            <a:r>
              <a:rPr lang="en-US" dirty="0"/>
              <a:t>What about 4? </a:t>
            </a:r>
          </a:p>
          <a:p>
            <a:pPr lvl="1"/>
            <a:r>
              <a:rPr lang="en-US" dirty="0"/>
              <a:t>General formula is N choose 2, so here it is 4 choose 2 = 6</a:t>
            </a:r>
          </a:p>
          <a:p>
            <a:r>
              <a:rPr lang="en-US" dirty="0"/>
              <a:t>What about 100?</a:t>
            </a:r>
          </a:p>
          <a:p>
            <a:pPr lvl="1"/>
            <a:r>
              <a:rPr lang="en-US" dirty="0"/>
              <a:t>4,950</a:t>
            </a:r>
          </a:p>
          <a:p>
            <a:r>
              <a:rPr lang="en-US" dirty="0"/>
              <a:t>A data scientist would have to create all of these variables before running a model. Is there a better way?</a:t>
            </a:r>
          </a:p>
        </p:txBody>
      </p:sp>
    </p:spTree>
    <p:extLst>
      <p:ext uri="{BB962C8B-B14F-4D97-AF65-F5344CB8AC3E}">
        <p14:creationId xmlns:p14="http://schemas.microsoft.com/office/powerpoint/2010/main" val="3913934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Decision Trees</a:t>
            </a:r>
          </a:p>
        </p:txBody>
      </p:sp>
    </p:spTree>
    <p:extLst>
      <p:ext uri="{BB962C8B-B14F-4D97-AF65-F5344CB8AC3E}">
        <p14:creationId xmlns:p14="http://schemas.microsoft.com/office/powerpoint/2010/main" val="1973297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E167-951D-8338-1A25-54E01B46E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Admission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F54F2-05A3-EFB4-F713-96294D38C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next slide, we’ll see the relationship between a student’s test score and whether they got admitted into college (this is made up data)</a:t>
            </a:r>
          </a:p>
          <a:p>
            <a:endParaRPr lang="en-US" dirty="0"/>
          </a:p>
          <a:p>
            <a:r>
              <a:rPr lang="en-US" dirty="0"/>
              <a:t>We’ll also see a prediction model that comes from running Ordinary Least Squares on this data</a:t>
            </a:r>
          </a:p>
        </p:txBody>
      </p:sp>
    </p:spTree>
    <p:extLst>
      <p:ext uri="{BB962C8B-B14F-4D97-AF65-F5344CB8AC3E}">
        <p14:creationId xmlns:p14="http://schemas.microsoft.com/office/powerpoint/2010/main" val="2479959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01C51-13AF-48FD-890C-44DA833C9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712AF3-1C93-454F-B7FF-8C75AEEEDA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0" dirty="0"/>
                  <a:t>Want to estimate: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Naive Bayes:</a:t>
                </a:r>
              </a:p>
              <a:p>
                <a:pPr lvl="1"/>
                <a:r>
                  <a:rPr lang="en-US" dirty="0"/>
                  <a:t>Count ‘</a:t>
                </a:r>
                <a:r>
                  <a:rPr lang="en-US" dirty="0" err="1"/>
                  <a:t>em</a:t>
                </a:r>
                <a:r>
                  <a:rPr lang="en-US" dirty="0"/>
                  <a:t> up</a:t>
                </a:r>
              </a:p>
              <a:p>
                <a:r>
                  <a:rPr lang="en-US" dirty="0"/>
                  <a:t>Linear Regression:</a:t>
                </a:r>
              </a:p>
              <a:p>
                <a:pPr lvl="1"/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s by fitting a line to our data</a:t>
                </a:r>
              </a:p>
              <a:p>
                <a:r>
                  <a:rPr lang="en-US" dirty="0"/>
                  <a:t>Decisions Trees:</a:t>
                </a:r>
              </a:p>
              <a:p>
                <a:pPr lvl="1"/>
                <a:r>
                  <a:rPr lang="en-US" dirty="0"/>
                  <a:t>At each point, find the </a:t>
                </a:r>
                <a:r>
                  <a:rPr lang="en-US" i="1" u="sng" dirty="0"/>
                  <a:t>one</a:t>
                </a:r>
                <a:r>
                  <a:rPr lang="en-US" dirty="0"/>
                  <a:t> variable (and threshold) that bests separates 1s and 0s</a:t>
                </a:r>
              </a:p>
              <a:p>
                <a:pPr lvl="1"/>
                <a:r>
                  <a:rPr lang="en-US" dirty="0"/>
                  <a:t>Splits feature space into perpendicular sections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712AF3-1C93-454F-B7FF-8C75AEEED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007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80330-5BB6-4CF8-9851-39E7BA15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8B187-5A21-4C04-BCE7-DF7F9E6553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Red is Y=1, Blue is Y=0</a:t>
                </a:r>
              </a:p>
              <a:p>
                <a:r>
                  <a:rPr lang="en-US" dirty="0"/>
                  <a:t>Two predictors,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8B187-5A21-4C04-BCE7-DF7F9E6553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>
            <a:extLst>
              <a:ext uri="{FF2B5EF4-FFF2-40B4-BE49-F238E27FC236}">
                <a16:creationId xmlns:a16="http://schemas.microsoft.com/office/drawing/2014/main" id="{A8A44AB0-1EAD-4A6E-B7BC-4913B2A71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7" y="2866034"/>
            <a:ext cx="671512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511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FFC62-BF71-4920-AB15-20079AC5D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Use a Linear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DA5185-8215-4E96-8628-869C1651CC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get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=.10+.0009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+.0009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DA5185-8215-4E96-8628-869C1651CC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764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26554-44BC-4CD7-AA8F-133C7C5A9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428079-A5A9-4FFE-A74C-25719DDC4993}"/>
              </a:ext>
            </a:extLst>
          </p:cNvPr>
          <p:cNvSpPr txBox="1"/>
          <p:nvPr/>
        </p:nvSpPr>
        <p:spPr>
          <a:xfrm>
            <a:off x="1017917" y="1802921"/>
            <a:ext cx="1016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Dots are colored by predicted probability. The range is narrow, from .105 to .117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2EC364D-3840-70C1-212C-10EBDE53F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492" y="2481577"/>
            <a:ext cx="5936608" cy="376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008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F815-03AF-44D4-CC18-23DE3E43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2546E-8044-2343-6040-D6775400D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6052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Break predictions into 10 equally sized bins (45 data points in each)</a:t>
            </a:r>
          </a:p>
          <a:p>
            <a:r>
              <a:rPr lang="en-US" dirty="0"/>
              <a:t>Compute the average value of the outcome and average value of the prediction for each bin. </a:t>
            </a:r>
          </a:p>
          <a:p>
            <a:r>
              <a:rPr lang="en-US" dirty="0"/>
              <a:t>Each point in the plot is (average prediction, average outcome) for each bin</a:t>
            </a:r>
          </a:p>
          <a:p>
            <a:r>
              <a:rPr lang="en-US" dirty="0"/>
              <a:t>If model was calibrated, points would fall on 45-degree line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16A3826-F9B1-AE3C-C842-6F6A633D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098" y="2062163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13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F815-03AF-44D4-CC18-23DE3E43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– Zooming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2546E-8044-2343-6040-D6775400D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6052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Break predictions into 10 equally sized bins (45 data points in each)</a:t>
            </a:r>
          </a:p>
          <a:p>
            <a:r>
              <a:rPr lang="en-US" dirty="0"/>
              <a:t>Compute the average value of the outcome and average value of the prediction for each bin. </a:t>
            </a:r>
          </a:p>
          <a:p>
            <a:r>
              <a:rPr lang="en-US" dirty="0"/>
              <a:t>Each point in the plot is (average prediction, average outcome) for each bin</a:t>
            </a:r>
          </a:p>
          <a:p>
            <a:r>
              <a:rPr lang="en-US" dirty="0"/>
              <a:t>If model was calibrated, points would fall on 45-degree line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306D334-9686-6602-8A8F-78FF7F3F2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098" y="2062163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7E94235-9213-7FA0-F763-87249DD29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376" y="2050902"/>
            <a:ext cx="540067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569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FFC62-BF71-4920-AB15-20079AC5D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Introduce Interactions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DA5185-8215-4E96-8628-869C1651CC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get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=−.04+.09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+.09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−.01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−.01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−.001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DA5185-8215-4E96-8628-869C1651CC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191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646E1-C464-4BB7-BD90-CA1695B6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558461-7A43-48FC-A0AD-D57949359D0F}"/>
              </a:ext>
            </a:extLst>
          </p:cNvPr>
          <p:cNvSpPr txBox="1"/>
          <p:nvPr/>
        </p:nvSpPr>
        <p:spPr>
          <a:xfrm>
            <a:off x="1017917" y="1802921"/>
            <a:ext cx="1016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Dots are colored by predicted probability.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EB584-A236-4C37-F03B-F0D996484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666" y="2738329"/>
            <a:ext cx="6016253" cy="389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896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F815-03AF-44D4-CC18-23DE3E43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2546E-8044-2343-6040-D6775400D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6052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Break predictions into 10 equally sized bins (45 data points in each)</a:t>
            </a:r>
          </a:p>
          <a:p>
            <a:r>
              <a:rPr lang="en-US" dirty="0"/>
              <a:t>Compute the average value of the outcome and average value of the prediction for each bin. </a:t>
            </a:r>
          </a:p>
          <a:p>
            <a:r>
              <a:rPr lang="en-US" dirty="0"/>
              <a:t>Each point in the plot is (average prediction, average outcome) for each bin</a:t>
            </a:r>
          </a:p>
          <a:p>
            <a:r>
              <a:rPr lang="en-US" dirty="0"/>
              <a:t>If model was calibrated, points would fall on 45-degree line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F6BCA3-30B5-C4DE-0CA6-2AEB92304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23" y="1825625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A22FB41F-CB3E-3C41-332D-7DDDC32CA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861" y="1826877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842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F815-03AF-44D4-CC18-23DE3E43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2546E-8044-2343-6040-D6775400D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6052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Break predictions into 10 equally sized bins (45 data points in each)</a:t>
            </a:r>
          </a:p>
          <a:p>
            <a:r>
              <a:rPr lang="en-US" dirty="0"/>
              <a:t>Compute the average value of the outcome and average value of the prediction for each bin. </a:t>
            </a:r>
          </a:p>
          <a:p>
            <a:r>
              <a:rPr lang="en-US" dirty="0"/>
              <a:t>Each point in the plot is (average prediction, average outcome) for each bin</a:t>
            </a:r>
          </a:p>
          <a:p>
            <a:r>
              <a:rPr lang="en-US" dirty="0"/>
              <a:t>If model was calibrated, points would fall on 45-degree line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F6BCA3-30B5-C4DE-0CA6-2AEB92304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23" y="1825625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57E3EA46-B3EE-BBE4-9B78-C08F78D01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71" y="1826877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706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BF774A-6F4C-0F8B-326B-902DFD4B2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724" y="0"/>
            <a:ext cx="9786551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D641FA-B4A8-3D76-EE21-884252DDF7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88058" y="1296085"/>
                <a:ext cx="5185611" cy="46279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Admitted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=−0.18+0.01 ∗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TestScore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D641FA-B4A8-3D76-EE21-884252DDF7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88058" y="1296085"/>
                <a:ext cx="5185611" cy="46279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2">
            <a:extLst>
              <a:ext uri="{FF2B5EF4-FFF2-40B4-BE49-F238E27FC236}">
                <a16:creationId xmlns:a16="http://schemas.microsoft.com/office/drawing/2014/main" id="{A257D8C3-B5C5-0441-19FB-6E826ECAAE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389D73BF-C824-C5BC-E635-4107A72B69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45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AEF2A-50E8-41AD-8313-9B3E9A29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Use a Decision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7C0443-65C7-4305-BF1D-ED6D8DEA83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We’re going to feed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7C0443-65C7-4305-BF1D-ED6D8DEA83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36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AEF2A-50E8-41AD-8313-9B3E9A29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D1CA0C7-3C14-4CA0-941C-EB0B53CAE7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053" y="2351834"/>
            <a:ext cx="678389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0F0ADF-AD6A-4568-A3BA-C72B14F97996}"/>
              </a:ext>
            </a:extLst>
          </p:cNvPr>
          <p:cNvSpPr txBox="1"/>
          <p:nvPr/>
        </p:nvSpPr>
        <p:spPr>
          <a:xfrm>
            <a:off x="1017917" y="1802921"/>
            <a:ext cx="1016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Dots are colored by predicted probability. Decision tree gets close to perfect prediction</a:t>
            </a:r>
          </a:p>
        </p:txBody>
      </p:sp>
    </p:spTree>
    <p:extLst>
      <p:ext uri="{BB962C8B-B14F-4D97-AF65-F5344CB8AC3E}">
        <p14:creationId xmlns:p14="http://schemas.microsoft.com/office/powerpoint/2010/main" val="2623608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F815-03AF-44D4-CC18-23DE3E43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2546E-8044-2343-6040-D6775400D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6052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Break predictions into 10 equally sized bins (45 data points in each)</a:t>
            </a:r>
          </a:p>
          <a:p>
            <a:r>
              <a:rPr lang="en-US" dirty="0"/>
              <a:t>Compute the average value of the outcome and average value of the prediction for each bin. </a:t>
            </a:r>
          </a:p>
          <a:p>
            <a:r>
              <a:rPr lang="en-US" dirty="0"/>
              <a:t>Each point in the plot is (average prediction, average outcome) for each bin</a:t>
            </a:r>
          </a:p>
          <a:p>
            <a:r>
              <a:rPr lang="en-US" dirty="0"/>
              <a:t>If model was calibrated, points would fall on 45-degree line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F6BCA3-30B5-C4DE-0CA6-2AEB92304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23" y="1825625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57E3EA46-B3EE-BBE4-9B78-C08F78D01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71" y="1826877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61743E95-B7EC-76ED-6AF4-1B7C143CA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677" y="1826874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67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18561-5B33-418C-A1C6-B4C759C7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Just Happened?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11A53-76FB-4C53-91C4-CB492BCBE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decision tree is a method for “cutting up” the input space in a linear fashion.</a:t>
            </a:r>
          </a:p>
          <a:p>
            <a:endParaRPr lang="en-US" dirty="0"/>
          </a:p>
          <a:p>
            <a:r>
              <a:rPr lang="en-US" dirty="0"/>
              <a:t>Identifies regions of the input space where regions are places where the data points are more similar to each other</a:t>
            </a:r>
          </a:p>
        </p:txBody>
      </p:sp>
    </p:spTree>
    <p:extLst>
      <p:ext uri="{BB962C8B-B14F-4D97-AF65-F5344CB8AC3E}">
        <p14:creationId xmlns:p14="http://schemas.microsoft.com/office/powerpoint/2010/main" val="599621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2B330-E377-4E79-AD56-A4BD094C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Terminology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05570F-3AD7-4CA3-A2A3-407BA082C742}"/>
              </a:ext>
            </a:extLst>
          </p:cNvPr>
          <p:cNvSpPr/>
          <p:nvPr/>
        </p:nvSpPr>
        <p:spPr>
          <a:xfrm>
            <a:off x="4684302" y="1931276"/>
            <a:ext cx="1245476" cy="1213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EE0014-F8AB-47F8-9DC5-E7537C87276E}"/>
              </a:ext>
            </a:extLst>
          </p:cNvPr>
          <p:cNvSpPr/>
          <p:nvPr/>
        </p:nvSpPr>
        <p:spPr>
          <a:xfrm>
            <a:off x="2855502" y="4001294"/>
            <a:ext cx="1245476" cy="1213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156A1E-E0C1-4D52-8F9D-C6F522F0E7B3}"/>
              </a:ext>
            </a:extLst>
          </p:cNvPr>
          <p:cNvSpPr/>
          <p:nvPr/>
        </p:nvSpPr>
        <p:spPr>
          <a:xfrm>
            <a:off x="6513102" y="4001293"/>
            <a:ext cx="1245476" cy="1213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29072C-1AE2-4FE5-95E9-99E05F4847D5}"/>
              </a:ext>
            </a:extLst>
          </p:cNvPr>
          <p:cNvCxnSpPr>
            <a:stCxn id="4" idx="5"/>
            <a:endCxn id="6" idx="1"/>
          </p:cNvCxnSpPr>
          <p:nvPr/>
        </p:nvCxnSpPr>
        <p:spPr>
          <a:xfrm>
            <a:off x="5747382" y="2967443"/>
            <a:ext cx="948116" cy="121162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DB09DF-9630-41B6-A20B-987A2E745463}"/>
              </a:ext>
            </a:extLst>
          </p:cNvPr>
          <p:cNvCxnSpPr>
            <a:cxnSpLocks/>
            <a:stCxn id="4" idx="3"/>
            <a:endCxn id="5" idx="7"/>
          </p:cNvCxnSpPr>
          <p:nvPr/>
        </p:nvCxnSpPr>
        <p:spPr>
          <a:xfrm flipH="1">
            <a:off x="3918582" y="2967443"/>
            <a:ext cx="948116" cy="1211629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7426B53-E112-44DF-90F5-649D53E83021}"/>
              </a:ext>
            </a:extLst>
          </p:cNvPr>
          <p:cNvSpPr txBox="1"/>
          <p:nvPr/>
        </p:nvSpPr>
        <p:spPr>
          <a:xfrm>
            <a:off x="32092" y="2560446"/>
            <a:ext cx="2674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(or Root) Node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5E4A86-F0E6-4884-8708-1156605AB3C9}"/>
              </a:ext>
            </a:extLst>
          </p:cNvPr>
          <p:cNvCxnSpPr>
            <a:cxnSpLocks/>
          </p:cNvCxnSpPr>
          <p:nvPr/>
        </p:nvCxnSpPr>
        <p:spPr>
          <a:xfrm flipV="1">
            <a:off x="2576978" y="2560446"/>
            <a:ext cx="2107324" cy="3325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B55021-C900-47E5-8F20-1F04CCB9FC39}"/>
              </a:ext>
            </a:extLst>
          </p:cNvPr>
          <p:cNvCxnSpPr>
            <a:cxnSpLocks/>
          </p:cNvCxnSpPr>
          <p:nvPr/>
        </p:nvCxnSpPr>
        <p:spPr>
          <a:xfrm flipV="1">
            <a:off x="1610026" y="4356223"/>
            <a:ext cx="4885125" cy="3037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499519-2EC7-46CE-BEEC-932574689F32}"/>
              </a:ext>
            </a:extLst>
          </p:cNvPr>
          <p:cNvCxnSpPr>
            <a:cxnSpLocks/>
          </p:cNvCxnSpPr>
          <p:nvPr/>
        </p:nvCxnSpPr>
        <p:spPr>
          <a:xfrm flipV="1">
            <a:off x="1610026" y="4356223"/>
            <a:ext cx="1245476" cy="2520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BBFBB9C-3656-4B73-B19F-B4D9A569AFD2}"/>
              </a:ext>
            </a:extLst>
          </p:cNvPr>
          <p:cNvSpPr txBox="1"/>
          <p:nvPr/>
        </p:nvSpPr>
        <p:spPr>
          <a:xfrm>
            <a:off x="370111" y="4069656"/>
            <a:ext cx="1442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 Nodes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88C115-E703-AE07-B967-8F5BE2EE3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449171" y="1819566"/>
            <a:ext cx="3372718" cy="436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13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2B330-E377-4E79-AD56-A4BD094C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Terminology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05570F-3AD7-4CA3-A2A3-407BA082C742}"/>
              </a:ext>
            </a:extLst>
          </p:cNvPr>
          <p:cNvSpPr/>
          <p:nvPr/>
        </p:nvSpPr>
        <p:spPr>
          <a:xfrm>
            <a:off x="4684302" y="1931276"/>
            <a:ext cx="1245476" cy="1213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EE0014-F8AB-47F8-9DC5-E7537C87276E}"/>
              </a:ext>
            </a:extLst>
          </p:cNvPr>
          <p:cNvSpPr/>
          <p:nvPr/>
        </p:nvSpPr>
        <p:spPr>
          <a:xfrm>
            <a:off x="2855502" y="4001294"/>
            <a:ext cx="1245476" cy="1213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156A1E-E0C1-4D52-8F9D-C6F522F0E7B3}"/>
              </a:ext>
            </a:extLst>
          </p:cNvPr>
          <p:cNvSpPr/>
          <p:nvPr/>
        </p:nvSpPr>
        <p:spPr>
          <a:xfrm>
            <a:off x="6513102" y="4001293"/>
            <a:ext cx="1245476" cy="1213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29072C-1AE2-4FE5-95E9-99E05F4847D5}"/>
              </a:ext>
            </a:extLst>
          </p:cNvPr>
          <p:cNvCxnSpPr>
            <a:stCxn id="4" idx="5"/>
            <a:endCxn id="6" idx="1"/>
          </p:cNvCxnSpPr>
          <p:nvPr/>
        </p:nvCxnSpPr>
        <p:spPr>
          <a:xfrm>
            <a:off x="5747382" y="2967443"/>
            <a:ext cx="948116" cy="121162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DB09DF-9630-41B6-A20B-987A2E745463}"/>
              </a:ext>
            </a:extLst>
          </p:cNvPr>
          <p:cNvCxnSpPr>
            <a:cxnSpLocks/>
            <a:stCxn id="4" idx="3"/>
            <a:endCxn id="5" idx="7"/>
          </p:cNvCxnSpPr>
          <p:nvPr/>
        </p:nvCxnSpPr>
        <p:spPr>
          <a:xfrm flipH="1">
            <a:off x="3918582" y="2967443"/>
            <a:ext cx="948116" cy="1211629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7426B53-E112-44DF-90F5-649D53E83021}"/>
              </a:ext>
            </a:extLst>
          </p:cNvPr>
          <p:cNvSpPr txBox="1"/>
          <p:nvPr/>
        </p:nvSpPr>
        <p:spPr>
          <a:xfrm>
            <a:off x="32092" y="2560446"/>
            <a:ext cx="2674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Internal Node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5E4A86-F0E6-4884-8708-1156605AB3C9}"/>
              </a:ext>
            </a:extLst>
          </p:cNvPr>
          <p:cNvCxnSpPr>
            <a:cxnSpLocks/>
          </p:cNvCxnSpPr>
          <p:nvPr/>
        </p:nvCxnSpPr>
        <p:spPr>
          <a:xfrm flipV="1">
            <a:off x="2576978" y="2560446"/>
            <a:ext cx="2107324" cy="3325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B55021-C900-47E5-8F20-1F04CCB9FC39}"/>
              </a:ext>
            </a:extLst>
          </p:cNvPr>
          <p:cNvCxnSpPr>
            <a:cxnSpLocks/>
          </p:cNvCxnSpPr>
          <p:nvPr/>
        </p:nvCxnSpPr>
        <p:spPr>
          <a:xfrm flipV="1">
            <a:off x="1610026" y="4356223"/>
            <a:ext cx="4885125" cy="3037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499519-2EC7-46CE-BEEC-932574689F32}"/>
              </a:ext>
            </a:extLst>
          </p:cNvPr>
          <p:cNvCxnSpPr>
            <a:cxnSpLocks/>
          </p:cNvCxnSpPr>
          <p:nvPr/>
        </p:nvCxnSpPr>
        <p:spPr>
          <a:xfrm flipV="1">
            <a:off x="1610026" y="4356223"/>
            <a:ext cx="1245476" cy="2520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BBFBB9C-3656-4B73-B19F-B4D9A569AFD2}"/>
              </a:ext>
            </a:extLst>
          </p:cNvPr>
          <p:cNvSpPr txBox="1"/>
          <p:nvPr/>
        </p:nvSpPr>
        <p:spPr>
          <a:xfrm>
            <a:off x="370111" y="4069656"/>
            <a:ext cx="1442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Leaves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88C115-E703-AE07-B967-8F5BE2EE3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449171" y="1819566"/>
            <a:ext cx="3372718" cy="436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54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44491-ADD7-48C2-9CBE-7F884F45F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D96F3-D6E9-4196-821C-0BF81B6AA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each node:</a:t>
            </a:r>
          </a:p>
          <a:p>
            <a:pPr lvl="1"/>
            <a:r>
              <a:rPr lang="en-US" dirty="0"/>
              <a:t>Cycle through each variable</a:t>
            </a:r>
          </a:p>
          <a:p>
            <a:pPr lvl="2"/>
            <a:r>
              <a:rPr lang="en-US" dirty="0"/>
              <a:t>Cycle through each value the variable can take</a:t>
            </a:r>
          </a:p>
          <a:p>
            <a:pPr lvl="3"/>
            <a:r>
              <a:rPr lang="en-US" dirty="0"/>
              <a:t>Compute a splitting criteria statistic</a:t>
            </a:r>
          </a:p>
          <a:p>
            <a:pPr lvl="3"/>
            <a:r>
              <a:rPr lang="en-US" dirty="0"/>
              <a:t>Basic idea is to find the variable and threshold that:</a:t>
            </a:r>
          </a:p>
          <a:p>
            <a:pPr lvl="4"/>
            <a:r>
              <a:rPr lang="en-US" dirty="0"/>
              <a:t>Classification: best separates the classes</a:t>
            </a:r>
          </a:p>
          <a:p>
            <a:pPr lvl="4"/>
            <a:r>
              <a:rPr lang="en-US" dirty="0"/>
              <a:t>Regression: minimizes the variance </a:t>
            </a:r>
          </a:p>
          <a:p>
            <a:endParaRPr lang="en-US" dirty="0"/>
          </a:p>
          <a:p>
            <a:r>
              <a:rPr lang="en-US" dirty="0"/>
              <a:t>Go until you hit your stopping criteria (will get to this)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05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C8B5D3-DE1D-4DF1-8C57-BF03E3569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821" y="0"/>
            <a:ext cx="5364337" cy="68580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815B0486-F874-3BB7-0360-D1AC005FB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22" y="1735065"/>
            <a:ext cx="671512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325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C8B5D3-DE1D-4DF1-8C57-BF03E3569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822" y="0"/>
            <a:ext cx="536433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D29C27-9875-42EE-9446-2290DE29D925}"/>
              </a:ext>
            </a:extLst>
          </p:cNvPr>
          <p:cNvSpPr/>
          <p:nvPr/>
        </p:nvSpPr>
        <p:spPr>
          <a:xfrm>
            <a:off x="7741440" y="0"/>
            <a:ext cx="2604977" cy="141413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C3C33C9-7FC5-12BA-FCA0-EF94CE556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22" y="1735065"/>
            <a:ext cx="671512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668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C8B5D3-DE1D-4DF1-8C57-BF03E3569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822" y="0"/>
            <a:ext cx="536433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D29C27-9875-42EE-9446-2290DE29D925}"/>
              </a:ext>
            </a:extLst>
          </p:cNvPr>
          <p:cNvSpPr/>
          <p:nvPr/>
        </p:nvSpPr>
        <p:spPr>
          <a:xfrm>
            <a:off x="8666725" y="1306286"/>
            <a:ext cx="2604977" cy="141413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6075038-0611-01A9-F75F-1180DAFDD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041"/>
            <a:ext cx="10515600" cy="1325563"/>
          </a:xfrm>
        </p:spPr>
        <p:txBody>
          <a:bodyPr/>
          <a:lstStyle/>
          <a:p>
            <a:r>
              <a:rPr lang="en-US" dirty="0"/>
              <a:t>Dividing Up the Feature Space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B271D0C-9E0B-BEAE-75C1-1C8BE7E14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83" y="1658604"/>
            <a:ext cx="671512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14595B-3D39-08C4-5706-61B64E2DD9D9}"/>
              </a:ext>
            </a:extLst>
          </p:cNvPr>
          <p:cNvCxnSpPr/>
          <p:nvPr/>
        </p:nvCxnSpPr>
        <p:spPr>
          <a:xfrm>
            <a:off x="485889" y="3914561"/>
            <a:ext cx="63572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109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BF774A-6F4C-0F8B-326B-902DFD4B2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408" y="826168"/>
            <a:ext cx="6627383" cy="46441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D641FA-B4A8-3D76-EE21-884252DDF7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04737" y="2010112"/>
                <a:ext cx="2801062" cy="313404"/>
              </a:xfrm>
            </p:spPr>
            <p:txBody>
              <a:bodyPr>
                <a:normAutofit fontScale="4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Admitted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=−0.18+0.01 ∗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TestScore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D641FA-B4A8-3D76-EE21-884252DDF7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04737" y="2010112"/>
                <a:ext cx="2801062" cy="31340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2">
            <a:extLst>
              <a:ext uri="{FF2B5EF4-FFF2-40B4-BE49-F238E27FC236}">
                <a16:creationId xmlns:a16="http://schemas.microsoft.com/office/drawing/2014/main" id="{A257D8C3-B5C5-0441-19FB-6E826ECAAE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389D73BF-C824-C5BC-E635-4107A72B69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3398E-2059-3698-E165-01F2EF8D2C22}"/>
              </a:ext>
            </a:extLst>
          </p:cNvPr>
          <p:cNvSpPr txBox="1"/>
          <p:nvPr/>
        </p:nvSpPr>
        <p:spPr>
          <a:xfrm>
            <a:off x="834189" y="1403684"/>
            <a:ext cx="3441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Chart shows relationship between Test Score and being admitted to college. </a:t>
            </a:r>
          </a:p>
          <a:p>
            <a:endParaRPr lang="en-US" dirty="0"/>
          </a:p>
          <a:p>
            <a:r>
              <a:rPr lang="en-US" dirty="0"/>
              <a:t>We ran a regression (OLS) on this data.</a:t>
            </a:r>
          </a:p>
          <a:p>
            <a:endParaRPr lang="en-US" dirty="0"/>
          </a:p>
          <a:p>
            <a:r>
              <a:rPr lang="en-US" dirty="0"/>
              <a:t>We see that while the regression captures the relationship, it generates probabilities that are nonsensical (less than zero and greater than one)</a:t>
            </a:r>
          </a:p>
        </p:txBody>
      </p:sp>
    </p:spTree>
    <p:extLst>
      <p:ext uri="{BB962C8B-B14F-4D97-AF65-F5344CB8AC3E}">
        <p14:creationId xmlns:p14="http://schemas.microsoft.com/office/powerpoint/2010/main" val="739063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80330-5BB6-4CF8-9851-39E7BA15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Dividing Up the Feature Space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8A44AB0-1EAD-4A6E-B7BC-4913B2A71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7" y="2262188"/>
            <a:ext cx="671512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A12366-7F85-4A84-A60F-7BF6DD43BE4D}"/>
              </a:ext>
            </a:extLst>
          </p:cNvPr>
          <p:cNvCxnSpPr/>
          <p:nvPr/>
        </p:nvCxnSpPr>
        <p:spPr>
          <a:xfrm>
            <a:off x="3015343" y="4550229"/>
            <a:ext cx="63572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C80D14-24AF-461C-B120-42B9EE844C88}"/>
              </a:ext>
            </a:extLst>
          </p:cNvPr>
          <p:cNvCxnSpPr/>
          <p:nvPr/>
        </p:nvCxnSpPr>
        <p:spPr>
          <a:xfrm>
            <a:off x="3015343" y="3559629"/>
            <a:ext cx="63572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66FD3A-8EBC-4973-B778-ACC472F8E860}"/>
              </a:ext>
            </a:extLst>
          </p:cNvPr>
          <p:cNvCxnSpPr>
            <a:cxnSpLocks/>
          </p:cNvCxnSpPr>
          <p:nvPr/>
        </p:nvCxnSpPr>
        <p:spPr>
          <a:xfrm>
            <a:off x="7181291" y="3559629"/>
            <a:ext cx="0" cy="990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179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C8B5D3-DE1D-4DF1-8C57-BF03E3569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821" y="0"/>
            <a:ext cx="536433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D29C27-9875-42EE-9446-2290DE29D925}"/>
              </a:ext>
            </a:extLst>
          </p:cNvPr>
          <p:cNvSpPr/>
          <p:nvPr/>
        </p:nvSpPr>
        <p:spPr>
          <a:xfrm>
            <a:off x="7055638" y="4300363"/>
            <a:ext cx="2604977" cy="141413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40B4336-ABE4-A325-E003-F8F3EF68A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56" y="32232"/>
            <a:ext cx="10515600" cy="1325563"/>
          </a:xfrm>
        </p:spPr>
        <p:txBody>
          <a:bodyPr/>
          <a:lstStyle/>
          <a:p>
            <a:r>
              <a:rPr lang="en-US" dirty="0"/>
              <a:t>Dividing Up the Feature Space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7226B8-1B22-D6C9-C268-E8C9A47C3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663" y="0"/>
            <a:ext cx="5364337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C4F4CA-EC8D-1554-3B9E-C30B0141F68E}"/>
              </a:ext>
            </a:extLst>
          </p:cNvPr>
          <p:cNvSpPr/>
          <p:nvPr/>
        </p:nvSpPr>
        <p:spPr>
          <a:xfrm>
            <a:off x="7055480" y="4300363"/>
            <a:ext cx="2604977" cy="141413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D1C38AB-EE9B-D086-2F52-F9EC0B538CEA}"/>
              </a:ext>
            </a:extLst>
          </p:cNvPr>
          <p:cNvSpPr txBox="1">
            <a:spLocks/>
          </p:cNvSpPr>
          <p:nvPr/>
        </p:nvSpPr>
        <p:spPr>
          <a:xfrm>
            <a:off x="239898" y="322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Dividing Up the Feature Space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4516CF69-DD8E-C1D6-DEAB-6B3428A03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50" y="1371856"/>
            <a:ext cx="671512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8E4C3D-C313-0D83-7C0E-B82963BD7B2D}"/>
              </a:ext>
            </a:extLst>
          </p:cNvPr>
          <p:cNvCxnSpPr/>
          <p:nvPr/>
        </p:nvCxnSpPr>
        <p:spPr>
          <a:xfrm>
            <a:off x="240056" y="3659897"/>
            <a:ext cx="63572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7E216C-54C1-BD5F-9D2E-FBB28EFE1DCC}"/>
              </a:ext>
            </a:extLst>
          </p:cNvPr>
          <p:cNvCxnSpPr/>
          <p:nvPr/>
        </p:nvCxnSpPr>
        <p:spPr>
          <a:xfrm>
            <a:off x="240056" y="2669297"/>
            <a:ext cx="63572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2B6CC01-2BA2-24E1-ED00-DCD699B5EBF9}"/>
              </a:ext>
            </a:extLst>
          </p:cNvPr>
          <p:cNvCxnSpPr>
            <a:cxnSpLocks/>
          </p:cNvCxnSpPr>
          <p:nvPr/>
        </p:nvCxnSpPr>
        <p:spPr>
          <a:xfrm>
            <a:off x="2460742" y="2669297"/>
            <a:ext cx="0" cy="990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6764496-A54E-09FC-51D0-3346911091A2}"/>
              </a:ext>
            </a:extLst>
          </p:cNvPr>
          <p:cNvCxnSpPr>
            <a:cxnSpLocks/>
          </p:cNvCxnSpPr>
          <p:nvPr/>
        </p:nvCxnSpPr>
        <p:spPr>
          <a:xfrm>
            <a:off x="4406004" y="2669297"/>
            <a:ext cx="0" cy="990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>
            <a:extLst>
              <a:ext uri="{FF2B5EF4-FFF2-40B4-BE49-F238E27FC236}">
                <a16:creationId xmlns:a16="http://schemas.microsoft.com/office/drawing/2014/main" id="{F8363495-9C7D-B977-2269-F06A0BC74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08" y="1371856"/>
            <a:ext cx="671512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75CA6D4-F630-2144-CC9C-95C8324B54B6}"/>
              </a:ext>
            </a:extLst>
          </p:cNvPr>
          <p:cNvCxnSpPr/>
          <p:nvPr/>
        </p:nvCxnSpPr>
        <p:spPr>
          <a:xfrm>
            <a:off x="239898" y="3659897"/>
            <a:ext cx="63572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0C9265E-5ABD-943C-7C0D-55E856A60BEC}"/>
              </a:ext>
            </a:extLst>
          </p:cNvPr>
          <p:cNvCxnSpPr/>
          <p:nvPr/>
        </p:nvCxnSpPr>
        <p:spPr>
          <a:xfrm>
            <a:off x="239898" y="2669297"/>
            <a:ext cx="63572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9B8E14E-0485-CC26-B774-C1CCF9C94F37}"/>
              </a:ext>
            </a:extLst>
          </p:cNvPr>
          <p:cNvCxnSpPr>
            <a:cxnSpLocks/>
          </p:cNvCxnSpPr>
          <p:nvPr/>
        </p:nvCxnSpPr>
        <p:spPr>
          <a:xfrm>
            <a:off x="2460584" y="2669297"/>
            <a:ext cx="0" cy="990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48865E2-C51C-A37A-2A2D-EB7869BB4D39}"/>
              </a:ext>
            </a:extLst>
          </p:cNvPr>
          <p:cNvCxnSpPr>
            <a:cxnSpLocks/>
          </p:cNvCxnSpPr>
          <p:nvPr/>
        </p:nvCxnSpPr>
        <p:spPr>
          <a:xfrm>
            <a:off x="4405846" y="2669297"/>
            <a:ext cx="0" cy="990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609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C8B5D3-DE1D-4DF1-8C57-BF03E3569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803" y="0"/>
            <a:ext cx="536433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D29C27-9875-42EE-9446-2290DE29D925}"/>
              </a:ext>
            </a:extLst>
          </p:cNvPr>
          <p:cNvSpPr/>
          <p:nvPr/>
        </p:nvSpPr>
        <p:spPr>
          <a:xfrm>
            <a:off x="8168848" y="5987143"/>
            <a:ext cx="1889559" cy="870857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5D51C9-3DB4-43A0-929C-B9DE60E595E0}"/>
              </a:ext>
            </a:extLst>
          </p:cNvPr>
          <p:cNvSpPr/>
          <p:nvPr/>
        </p:nvSpPr>
        <p:spPr>
          <a:xfrm>
            <a:off x="6549546" y="5987142"/>
            <a:ext cx="1889559" cy="870857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9C86D3-E6F5-4E4B-9731-3DE3B6557B65}"/>
              </a:ext>
            </a:extLst>
          </p:cNvPr>
          <p:cNvSpPr/>
          <p:nvPr/>
        </p:nvSpPr>
        <p:spPr>
          <a:xfrm>
            <a:off x="8922632" y="4604656"/>
            <a:ext cx="1889559" cy="870857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2AB7DA-AEDD-47B1-B004-53408D4C33CE}"/>
              </a:ext>
            </a:extLst>
          </p:cNvPr>
          <p:cNvSpPr/>
          <p:nvPr/>
        </p:nvSpPr>
        <p:spPr>
          <a:xfrm>
            <a:off x="9867411" y="3042556"/>
            <a:ext cx="1889559" cy="870857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207D13-F5D0-422F-8B9F-AF955F15E828}"/>
              </a:ext>
            </a:extLst>
          </p:cNvPr>
          <p:cNvSpPr/>
          <p:nvPr/>
        </p:nvSpPr>
        <p:spPr>
          <a:xfrm>
            <a:off x="7309268" y="1572985"/>
            <a:ext cx="1889559" cy="870857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0B9C0B6-BDE3-5E73-E619-6EED69AF3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50" y="1371856"/>
            <a:ext cx="671512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9F9C2A-C754-C5EB-87EA-0DA5B1A2D380}"/>
              </a:ext>
            </a:extLst>
          </p:cNvPr>
          <p:cNvCxnSpPr/>
          <p:nvPr/>
        </p:nvCxnSpPr>
        <p:spPr>
          <a:xfrm>
            <a:off x="240056" y="3659897"/>
            <a:ext cx="63572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B96493-1D48-6D55-5A40-D204BCB8BCC1}"/>
              </a:ext>
            </a:extLst>
          </p:cNvPr>
          <p:cNvCxnSpPr/>
          <p:nvPr/>
        </p:nvCxnSpPr>
        <p:spPr>
          <a:xfrm>
            <a:off x="240056" y="2669297"/>
            <a:ext cx="63572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9094FA-2B0B-08F2-399B-183EDBEF6CB1}"/>
              </a:ext>
            </a:extLst>
          </p:cNvPr>
          <p:cNvCxnSpPr>
            <a:cxnSpLocks/>
          </p:cNvCxnSpPr>
          <p:nvPr/>
        </p:nvCxnSpPr>
        <p:spPr>
          <a:xfrm>
            <a:off x="2460742" y="2669297"/>
            <a:ext cx="0" cy="990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F3E63B-C03A-0EB7-0DB8-9984D1BF4755}"/>
              </a:ext>
            </a:extLst>
          </p:cNvPr>
          <p:cNvCxnSpPr>
            <a:cxnSpLocks/>
          </p:cNvCxnSpPr>
          <p:nvPr/>
        </p:nvCxnSpPr>
        <p:spPr>
          <a:xfrm>
            <a:off x="4406004" y="2669297"/>
            <a:ext cx="0" cy="990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>
            <a:extLst>
              <a:ext uri="{FF2B5EF4-FFF2-40B4-BE49-F238E27FC236}">
                <a16:creationId xmlns:a16="http://schemas.microsoft.com/office/drawing/2014/main" id="{09C9609B-C972-A2E8-A2A7-87FEF9A18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08" y="1371856"/>
            <a:ext cx="671512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167B45-3275-CE99-D275-127C5F805DC2}"/>
              </a:ext>
            </a:extLst>
          </p:cNvPr>
          <p:cNvCxnSpPr/>
          <p:nvPr/>
        </p:nvCxnSpPr>
        <p:spPr>
          <a:xfrm>
            <a:off x="239898" y="3659897"/>
            <a:ext cx="63572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470790-CA05-735E-14FA-D1B99D30C8C9}"/>
              </a:ext>
            </a:extLst>
          </p:cNvPr>
          <p:cNvCxnSpPr/>
          <p:nvPr/>
        </p:nvCxnSpPr>
        <p:spPr>
          <a:xfrm>
            <a:off x="239898" y="2669297"/>
            <a:ext cx="63572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BA28D5-AD2D-F56F-9900-B55525228716}"/>
              </a:ext>
            </a:extLst>
          </p:cNvPr>
          <p:cNvCxnSpPr>
            <a:cxnSpLocks/>
          </p:cNvCxnSpPr>
          <p:nvPr/>
        </p:nvCxnSpPr>
        <p:spPr>
          <a:xfrm>
            <a:off x="2460584" y="2669297"/>
            <a:ext cx="0" cy="990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3522F6-9188-7517-C966-C831A86EFBCE}"/>
              </a:ext>
            </a:extLst>
          </p:cNvPr>
          <p:cNvCxnSpPr>
            <a:cxnSpLocks/>
          </p:cNvCxnSpPr>
          <p:nvPr/>
        </p:nvCxnSpPr>
        <p:spPr>
          <a:xfrm>
            <a:off x="4405846" y="2669297"/>
            <a:ext cx="0" cy="990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814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C8B5D3-DE1D-4DF1-8C57-BF03E3569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825" y="0"/>
            <a:ext cx="536433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D29C27-9875-42EE-9446-2290DE29D925}"/>
              </a:ext>
            </a:extLst>
          </p:cNvPr>
          <p:cNvSpPr/>
          <p:nvPr/>
        </p:nvSpPr>
        <p:spPr>
          <a:xfrm>
            <a:off x="7882956" y="2721935"/>
            <a:ext cx="2604977" cy="141413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5BFB426-9179-3362-92CA-E0F0153C0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2" y="325020"/>
            <a:ext cx="10515600" cy="1325563"/>
          </a:xfrm>
        </p:spPr>
        <p:txBody>
          <a:bodyPr/>
          <a:lstStyle/>
          <a:p>
            <a:r>
              <a:rPr lang="en-US" dirty="0"/>
              <a:t>Dividing Up the Feature Space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6F283BB-F440-6177-4DF9-434209583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1" y="1650583"/>
            <a:ext cx="671512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E0D9F6-444C-5CD5-2185-B939550046CB}"/>
              </a:ext>
            </a:extLst>
          </p:cNvPr>
          <p:cNvCxnSpPr/>
          <p:nvPr/>
        </p:nvCxnSpPr>
        <p:spPr>
          <a:xfrm>
            <a:off x="599957" y="3938624"/>
            <a:ext cx="63572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0E6750-6699-FFAD-640D-DE20B42E07E5}"/>
              </a:ext>
            </a:extLst>
          </p:cNvPr>
          <p:cNvCxnSpPr/>
          <p:nvPr/>
        </p:nvCxnSpPr>
        <p:spPr>
          <a:xfrm>
            <a:off x="599957" y="2948024"/>
            <a:ext cx="635725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860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F7CF7-A2C7-4FC9-9DAE-E8A47121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Criteria for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F2CE5-3884-41D3-9145-AF9A2B397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28362" cy="2465638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en-US" dirty="0"/>
              <a:t>Gini Impurity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Measures how well a potential split (variable and threshold) separate the 0s from the 1s. Smaller values mean does better job separating.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Equation we’ll use for this class:</a:t>
            </a:r>
          </a:p>
          <a:p>
            <a:pPr marL="457200" lvl="1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46BE831-CDF7-5A9D-B90C-71FBE7F64CFC}"/>
                  </a:ext>
                </a:extLst>
              </p:cNvPr>
              <p:cNvSpPr/>
              <p:nvPr/>
            </p:nvSpPr>
            <p:spPr>
              <a:xfrm>
                <a:off x="9240253" y="952707"/>
                <a:ext cx="1245476" cy="1213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𝑝𝑎𝑟𝑒𝑛𝑡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46BE831-CDF7-5A9D-B90C-71FBE7F64C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253" y="952707"/>
                <a:ext cx="1245476" cy="121394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BBC218E-C905-F76B-8CD6-5BE406A9807D}"/>
                  </a:ext>
                </a:extLst>
              </p:cNvPr>
              <p:cNvSpPr/>
              <p:nvPr/>
            </p:nvSpPr>
            <p:spPr>
              <a:xfrm>
                <a:off x="8049355" y="2442223"/>
                <a:ext cx="1245476" cy="1213945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𝑐h𝑖𝑙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BBC218E-C905-F76B-8CD6-5BE406A98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355" y="2442223"/>
                <a:ext cx="1245476" cy="121394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7C200BA-B882-C94A-C551-D41C43CCFB0F}"/>
                  </a:ext>
                </a:extLst>
              </p:cNvPr>
              <p:cNvSpPr/>
              <p:nvPr/>
            </p:nvSpPr>
            <p:spPr>
              <a:xfrm>
                <a:off x="10521534" y="2391855"/>
                <a:ext cx="1245476" cy="121394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𝑐h𝑖𝑙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7C200BA-B882-C94A-C551-D41C43CCF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534" y="2391855"/>
                <a:ext cx="1245476" cy="121394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679C66-7160-E215-0C26-37B29A023520}"/>
              </a:ext>
            </a:extLst>
          </p:cNvPr>
          <p:cNvCxnSpPr>
            <a:stCxn id="17" idx="5"/>
            <a:endCxn id="19" idx="1"/>
          </p:cNvCxnSpPr>
          <p:nvPr/>
        </p:nvCxnSpPr>
        <p:spPr>
          <a:xfrm>
            <a:off x="10303333" y="1988874"/>
            <a:ext cx="400597" cy="580759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D595CE-A65A-6ED2-3C54-1F6CC20127A9}"/>
              </a:ext>
            </a:extLst>
          </p:cNvPr>
          <p:cNvCxnSpPr>
            <a:cxnSpLocks/>
            <a:stCxn id="17" idx="3"/>
            <a:endCxn id="18" idx="7"/>
          </p:cNvCxnSpPr>
          <p:nvPr/>
        </p:nvCxnSpPr>
        <p:spPr>
          <a:xfrm flipH="1">
            <a:off x="9112435" y="1988874"/>
            <a:ext cx="310214" cy="63112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4BFB12E0-0CB0-E736-2F8A-353A27EACC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4320168"/>
                <a:ext cx="12192000" cy="24656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43000" marR="0" lvl="2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D7D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𝑐h𝑖𝑙𝑑</m:t>
                          </m:r>
                          <m:r>
                            <a:rPr kumimoji="0" lang="en-US" sz="1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D7D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e>
                      </m:d>
                      <m:r>
                        <a:rPr kumimoji="0" lang="en-US" sz="1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𝑌</m:t>
                          </m:r>
                          <m:r>
                            <a:rPr kumimoji="0" lang="en-US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e>
                        <m:e>
                          <m:r>
                            <a:rPr kumimoji="0" lang="en-US" sz="1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D7D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𝑐h𝑖𝑙𝑑</m:t>
                          </m:r>
                          <m:r>
                            <a:rPr kumimoji="0" lang="en-US" sz="1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D7D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e>
                      </m:d>
                      <m:r>
                        <a:rPr kumimoji="0" lang="en-US" sz="1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𝑌</m:t>
                          </m:r>
                          <m:r>
                            <a:rPr kumimoji="0" lang="en-US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</m:e>
                        <m:e>
                          <m:r>
                            <a:rPr kumimoji="0" lang="en-US" sz="1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D7D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𝑐h𝑖𝑙𝑑</m:t>
                          </m:r>
                          <m:r>
                            <a:rPr kumimoji="0" lang="en-US" sz="1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D7D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e>
                      </m:d>
                      <m:r>
                        <a:rPr kumimoji="0" lang="en-US" sz="1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1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1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𝑐h𝑖𝑙𝑑</m:t>
                      </m:r>
                      <m:r>
                        <a:rPr kumimoji="0" lang="en-US" sz="1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=2)</m:t>
                      </m:r>
                      <m:r>
                        <a:rPr kumimoji="0" lang="en-US" sz="1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𝑌</m:t>
                          </m:r>
                          <m:r>
                            <a:rPr kumimoji="0" lang="en-US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e>
                        <m:e>
                          <m:r>
                            <a:rPr kumimoji="0" lang="en-US" sz="1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𝑐h𝑖𝑙𝑑</m:t>
                          </m:r>
                          <m:r>
                            <a:rPr kumimoji="0" lang="en-US" sz="1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=2</m:t>
                          </m:r>
                        </m:e>
                      </m:d>
                      <m:r>
                        <a:rPr kumimoji="0" lang="en-US" sz="1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𝑌</m:t>
                          </m:r>
                          <m:r>
                            <a:rPr kumimoji="0" lang="en-US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</m:e>
                        <m:e>
                          <m:r>
                            <a:rPr kumimoji="0" lang="en-US" sz="1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𝑐h𝑖𝑙𝑑</m:t>
                          </m:r>
                          <m:r>
                            <a:rPr kumimoji="0" lang="en-US" sz="1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=2</m:t>
                          </m:r>
                        </m:e>
                      </m:d>
                    </m:oMath>
                  </m:oMathPara>
                </a14:m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914400" marR="0" lvl="2" indent="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43000" marR="0" lvl="2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4BFB12E0-0CB0-E736-2F8A-353A27EAC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20168"/>
                <a:ext cx="12192000" cy="24656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507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F7CF7-A2C7-4FC9-9DAE-E8A47121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Criteria for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2F2CE5-3884-41D3-9145-AF9A2B3971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6428362" cy="4607259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r>
                  <a:rPr lang="en-US" dirty="0"/>
                  <a:t>Smaller values of Gini Impurity mean does better job separating.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𝑐h𝑖𝑙𝑑</m:t>
                          </m:r>
                          <m: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𝑐h𝑖𝑙𝑑</m:t>
                          </m:r>
                          <m: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Reaches highest value when these terms are both 0.5 (so half of data points in child node 1 are Y=1 and half are Y=0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Reaches lowest value when either terms is equal to zero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lvl="2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2F2CE5-3884-41D3-9145-AF9A2B3971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6428362" cy="4607259"/>
              </a:xfrm>
              <a:blipFill>
                <a:blip r:embed="rId2"/>
                <a:stretch>
                  <a:fillRect t="-1852" r="-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46BE831-CDF7-5A9D-B90C-71FBE7F64CFC}"/>
                  </a:ext>
                </a:extLst>
              </p:cNvPr>
              <p:cNvSpPr/>
              <p:nvPr/>
            </p:nvSpPr>
            <p:spPr>
              <a:xfrm>
                <a:off x="9240253" y="952707"/>
                <a:ext cx="1245476" cy="12139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𝑝𝑎𝑟𝑒𝑛𝑡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46BE831-CDF7-5A9D-B90C-71FBE7F64C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253" y="952707"/>
                <a:ext cx="1245476" cy="121394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BBC218E-C905-F76B-8CD6-5BE406A9807D}"/>
                  </a:ext>
                </a:extLst>
              </p:cNvPr>
              <p:cNvSpPr/>
              <p:nvPr/>
            </p:nvSpPr>
            <p:spPr>
              <a:xfrm>
                <a:off x="8049355" y="2442223"/>
                <a:ext cx="1245476" cy="1213945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𝑐h𝑖𝑙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BBC218E-C905-F76B-8CD6-5BE406A98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355" y="2442223"/>
                <a:ext cx="1245476" cy="121394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7C200BA-B882-C94A-C551-D41C43CCFB0F}"/>
                  </a:ext>
                </a:extLst>
              </p:cNvPr>
              <p:cNvSpPr/>
              <p:nvPr/>
            </p:nvSpPr>
            <p:spPr>
              <a:xfrm>
                <a:off x="10521534" y="2391855"/>
                <a:ext cx="1245476" cy="121394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𝑐h𝑖𝑙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7C200BA-B882-C94A-C551-D41C43CCF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534" y="2391855"/>
                <a:ext cx="1245476" cy="121394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679C66-7160-E215-0C26-37B29A023520}"/>
              </a:ext>
            </a:extLst>
          </p:cNvPr>
          <p:cNvCxnSpPr>
            <a:stCxn id="17" idx="5"/>
            <a:endCxn id="19" idx="1"/>
          </p:cNvCxnSpPr>
          <p:nvPr/>
        </p:nvCxnSpPr>
        <p:spPr>
          <a:xfrm>
            <a:off x="10303333" y="1988874"/>
            <a:ext cx="400597" cy="580759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D595CE-A65A-6ED2-3C54-1F6CC20127A9}"/>
              </a:ext>
            </a:extLst>
          </p:cNvPr>
          <p:cNvCxnSpPr>
            <a:cxnSpLocks/>
            <a:stCxn id="17" idx="3"/>
            <a:endCxn id="18" idx="7"/>
          </p:cNvCxnSpPr>
          <p:nvPr/>
        </p:nvCxnSpPr>
        <p:spPr>
          <a:xfrm flipH="1">
            <a:off x="9112435" y="1988874"/>
            <a:ext cx="310214" cy="63112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121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E591B-E3D8-49D6-8E74-3A48EEA5F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2716575-BF40-401D-9289-E7266491D4BE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6567054" y="130131"/>
              <a:ext cx="5401884" cy="2158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628">
                      <a:extLst>
                        <a:ext uri="{9D8B030D-6E8A-4147-A177-3AD203B41FA5}">
                          <a16:colId xmlns:a16="http://schemas.microsoft.com/office/drawing/2014/main" val="1804335954"/>
                        </a:ext>
                      </a:extLst>
                    </a:gridCol>
                    <a:gridCol w="1800628">
                      <a:extLst>
                        <a:ext uri="{9D8B030D-6E8A-4147-A177-3AD203B41FA5}">
                          <a16:colId xmlns:a16="http://schemas.microsoft.com/office/drawing/2014/main" val="2757106789"/>
                        </a:ext>
                      </a:extLst>
                    </a:gridCol>
                    <a:gridCol w="1800628">
                      <a:extLst>
                        <a:ext uri="{9D8B030D-6E8A-4147-A177-3AD203B41FA5}">
                          <a16:colId xmlns:a16="http://schemas.microsoft.com/office/drawing/2014/main" val="2484429052"/>
                        </a:ext>
                      </a:extLst>
                    </a:gridCol>
                  </a:tblGrid>
                  <a:tr h="4317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7496174"/>
                      </a:ext>
                    </a:extLst>
                  </a:tr>
                  <a:tr h="431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1583087"/>
                      </a:ext>
                    </a:extLst>
                  </a:tr>
                  <a:tr h="431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4826805"/>
                      </a:ext>
                    </a:extLst>
                  </a:tr>
                  <a:tr h="431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552759"/>
                      </a:ext>
                    </a:extLst>
                  </a:tr>
                  <a:tr h="431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0337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2716575-BF40-401D-9289-E7266491D4B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39766692"/>
                  </p:ext>
                </p:extLst>
              </p:nvPr>
            </p:nvGraphicFramePr>
            <p:xfrm>
              <a:off x="6567054" y="130131"/>
              <a:ext cx="5401884" cy="2158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628">
                      <a:extLst>
                        <a:ext uri="{9D8B030D-6E8A-4147-A177-3AD203B41FA5}">
                          <a16:colId xmlns:a16="http://schemas.microsoft.com/office/drawing/2014/main" val="1804335954"/>
                        </a:ext>
                      </a:extLst>
                    </a:gridCol>
                    <a:gridCol w="1800628">
                      <a:extLst>
                        <a:ext uri="{9D8B030D-6E8A-4147-A177-3AD203B41FA5}">
                          <a16:colId xmlns:a16="http://schemas.microsoft.com/office/drawing/2014/main" val="2757106789"/>
                        </a:ext>
                      </a:extLst>
                    </a:gridCol>
                    <a:gridCol w="1800628">
                      <a:extLst>
                        <a:ext uri="{9D8B030D-6E8A-4147-A177-3AD203B41FA5}">
                          <a16:colId xmlns:a16="http://schemas.microsoft.com/office/drawing/2014/main" val="2484429052"/>
                        </a:ext>
                      </a:extLst>
                    </a:gridCol>
                  </a:tblGrid>
                  <a:tr h="4317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8" t="-1408" r="-201014" b="-407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78" t="-1408" r="-101695" b="-407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408" r="-1351" b="-4070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496174"/>
                      </a:ext>
                    </a:extLst>
                  </a:tr>
                  <a:tr h="431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1583087"/>
                      </a:ext>
                    </a:extLst>
                  </a:tr>
                  <a:tr h="431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4826805"/>
                      </a:ext>
                    </a:extLst>
                  </a:tr>
                  <a:tr h="431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552759"/>
                      </a:ext>
                    </a:extLst>
                  </a:tr>
                  <a:tr h="431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0337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79FB60EB-89E9-4AB7-8F6A-33F03F8296A4}"/>
              </a:ext>
            </a:extLst>
          </p:cNvPr>
          <p:cNvSpPr/>
          <p:nvPr/>
        </p:nvSpPr>
        <p:spPr>
          <a:xfrm>
            <a:off x="3309898" y="1733708"/>
            <a:ext cx="1245476" cy="1213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87450B-AFA0-43A5-BFC8-5A282F92815C}"/>
              </a:ext>
            </a:extLst>
          </p:cNvPr>
          <p:cNvSpPr/>
          <p:nvPr/>
        </p:nvSpPr>
        <p:spPr>
          <a:xfrm>
            <a:off x="1481098" y="3803726"/>
            <a:ext cx="1245476" cy="1213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209C5A-41BB-40D4-B6B7-B68EA3EC5E8C}"/>
              </a:ext>
            </a:extLst>
          </p:cNvPr>
          <p:cNvSpPr/>
          <p:nvPr/>
        </p:nvSpPr>
        <p:spPr>
          <a:xfrm>
            <a:off x="5138698" y="3803725"/>
            <a:ext cx="1245476" cy="1213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85C993-8CB7-4775-BA62-8CD2480C388A}"/>
              </a:ext>
            </a:extLst>
          </p:cNvPr>
          <p:cNvCxnSpPr>
            <a:stCxn id="6" idx="5"/>
            <a:endCxn id="8" idx="1"/>
          </p:cNvCxnSpPr>
          <p:nvPr/>
        </p:nvCxnSpPr>
        <p:spPr>
          <a:xfrm>
            <a:off x="4372978" y="2769875"/>
            <a:ext cx="948116" cy="121162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052A1B-8276-4A39-AB54-B55177DCE195}"/>
              </a:ext>
            </a:extLst>
          </p:cNvPr>
          <p:cNvCxnSpPr>
            <a:cxnSpLocks/>
            <a:stCxn id="6" idx="3"/>
            <a:endCxn id="7" idx="7"/>
          </p:cNvCxnSpPr>
          <p:nvPr/>
        </p:nvCxnSpPr>
        <p:spPr>
          <a:xfrm flipH="1">
            <a:off x="2544178" y="2769875"/>
            <a:ext cx="948116" cy="1211629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67C86F-67AF-466D-A2EC-5FB9782173FF}"/>
                  </a:ext>
                </a:extLst>
              </p:cNvPr>
              <p:cNvSpPr txBox="1"/>
              <p:nvPr/>
            </p:nvSpPr>
            <p:spPr>
              <a:xfrm>
                <a:off x="3458578" y="2156014"/>
                <a:ext cx="9481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≥1 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67C86F-67AF-466D-A2EC-5FB978217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578" y="2156014"/>
                <a:ext cx="94811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10E1F5B-2DFC-4FCA-BD6F-FAD08FBCEC72}"/>
              </a:ext>
            </a:extLst>
          </p:cNvPr>
          <p:cNvSpPr txBox="1"/>
          <p:nvPr/>
        </p:nvSpPr>
        <p:spPr>
          <a:xfrm>
            <a:off x="4953468" y="2948618"/>
            <a:ext cx="94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13F432-E6EE-4AEA-9D50-6F1F2643169B}"/>
              </a:ext>
            </a:extLst>
          </p:cNvPr>
          <p:cNvSpPr txBox="1"/>
          <p:nvPr/>
        </p:nvSpPr>
        <p:spPr>
          <a:xfrm>
            <a:off x="1978922" y="2938497"/>
            <a:ext cx="94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4">
                <a:extLst>
                  <a:ext uri="{FF2B5EF4-FFF2-40B4-BE49-F238E27FC236}">
                    <a16:creationId xmlns:a16="http://schemas.microsoft.com/office/drawing/2014/main" id="{40562F20-C137-4C3C-8D6F-261F962BAF00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66408" y="5266117"/>
              <a:ext cx="2474856" cy="7790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4952">
                      <a:extLst>
                        <a:ext uri="{9D8B030D-6E8A-4147-A177-3AD203B41FA5}">
                          <a16:colId xmlns:a16="http://schemas.microsoft.com/office/drawing/2014/main" val="1804335954"/>
                        </a:ext>
                      </a:extLst>
                    </a:gridCol>
                    <a:gridCol w="824952">
                      <a:extLst>
                        <a:ext uri="{9D8B030D-6E8A-4147-A177-3AD203B41FA5}">
                          <a16:colId xmlns:a16="http://schemas.microsoft.com/office/drawing/2014/main" val="2757106789"/>
                        </a:ext>
                      </a:extLst>
                    </a:gridCol>
                    <a:gridCol w="824952">
                      <a:extLst>
                        <a:ext uri="{9D8B030D-6E8A-4147-A177-3AD203B41FA5}">
                          <a16:colId xmlns:a16="http://schemas.microsoft.com/office/drawing/2014/main" val="2484429052"/>
                        </a:ext>
                      </a:extLst>
                    </a:gridCol>
                  </a:tblGrid>
                  <a:tr h="3895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7496174"/>
                      </a:ext>
                    </a:extLst>
                  </a:tr>
                  <a:tr h="3895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0337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4">
                <a:extLst>
                  <a:ext uri="{FF2B5EF4-FFF2-40B4-BE49-F238E27FC236}">
                    <a16:creationId xmlns:a16="http://schemas.microsoft.com/office/drawing/2014/main" id="{40562F20-C137-4C3C-8D6F-261F962BAF0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4731081"/>
                  </p:ext>
                </p:extLst>
              </p:nvPr>
            </p:nvGraphicFramePr>
            <p:xfrm>
              <a:off x="866408" y="5266117"/>
              <a:ext cx="2474856" cy="7790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4952">
                      <a:extLst>
                        <a:ext uri="{9D8B030D-6E8A-4147-A177-3AD203B41FA5}">
                          <a16:colId xmlns:a16="http://schemas.microsoft.com/office/drawing/2014/main" val="1804335954"/>
                        </a:ext>
                      </a:extLst>
                    </a:gridCol>
                    <a:gridCol w="824952">
                      <a:extLst>
                        <a:ext uri="{9D8B030D-6E8A-4147-A177-3AD203B41FA5}">
                          <a16:colId xmlns:a16="http://schemas.microsoft.com/office/drawing/2014/main" val="2757106789"/>
                        </a:ext>
                      </a:extLst>
                    </a:gridCol>
                    <a:gridCol w="824952">
                      <a:extLst>
                        <a:ext uri="{9D8B030D-6E8A-4147-A177-3AD203B41FA5}">
                          <a16:colId xmlns:a16="http://schemas.microsoft.com/office/drawing/2014/main" val="2484429052"/>
                        </a:ext>
                      </a:extLst>
                    </a:gridCol>
                  </a:tblGrid>
                  <a:tr h="3895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35" t="-1538" r="-202206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481" t="-1538" r="-1037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538" r="-2941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496174"/>
                      </a:ext>
                    </a:extLst>
                  </a:tr>
                  <a:tr h="3895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0337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34CD3C85-AA61-42DC-9633-003CA530B01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625243" y="4576927"/>
              <a:ext cx="3009207" cy="14682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3069">
                      <a:extLst>
                        <a:ext uri="{9D8B030D-6E8A-4147-A177-3AD203B41FA5}">
                          <a16:colId xmlns:a16="http://schemas.microsoft.com/office/drawing/2014/main" val="1804335954"/>
                        </a:ext>
                      </a:extLst>
                    </a:gridCol>
                    <a:gridCol w="1003069">
                      <a:extLst>
                        <a:ext uri="{9D8B030D-6E8A-4147-A177-3AD203B41FA5}">
                          <a16:colId xmlns:a16="http://schemas.microsoft.com/office/drawing/2014/main" val="2757106789"/>
                        </a:ext>
                      </a:extLst>
                    </a:gridCol>
                    <a:gridCol w="1003069">
                      <a:extLst>
                        <a:ext uri="{9D8B030D-6E8A-4147-A177-3AD203B41FA5}">
                          <a16:colId xmlns:a16="http://schemas.microsoft.com/office/drawing/2014/main" val="2484429052"/>
                        </a:ext>
                      </a:extLst>
                    </a:gridCol>
                  </a:tblGrid>
                  <a:tr h="36705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7496174"/>
                      </a:ext>
                    </a:extLst>
                  </a:tr>
                  <a:tr h="367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1583087"/>
                      </a:ext>
                    </a:extLst>
                  </a:tr>
                  <a:tr h="367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4826805"/>
                      </a:ext>
                    </a:extLst>
                  </a:tr>
                  <a:tr h="367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5527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34CD3C85-AA61-42DC-9633-003CA530B01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88800819"/>
                  </p:ext>
                </p:extLst>
              </p:nvPr>
            </p:nvGraphicFramePr>
            <p:xfrm>
              <a:off x="6625243" y="4576927"/>
              <a:ext cx="3009207" cy="14682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3069">
                      <a:extLst>
                        <a:ext uri="{9D8B030D-6E8A-4147-A177-3AD203B41FA5}">
                          <a16:colId xmlns:a16="http://schemas.microsoft.com/office/drawing/2014/main" val="1804335954"/>
                        </a:ext>
                      </a:extLst>
                    </a:gridCol>
                    <a:gridCol w="1003069">
                      <a:extLst>
                        <a:ext uri="{9D8B030D-6E8A-4147-A177-3AD203B41FA5}">
                          <a16:colId xmlns:a16="http://schemas.microsoft.com/office/drawing/2014/main" val="2757106789"/>
                        </a:ext>
                      </a:extLst>
                    </a:gridCol>
                    <a:gridCol w="1003069">
                      <a:extLst>
                        <a:ext uri="{9D8B030D-6E8A-4147-A177-3AD203B41FA5}">
                          <a16:colId xmlns:a16="http://schemas.microsoft.com/office/drawing/2014/main" val="2484429052"/>
                        </a:ext>
                      </a:extLst>
                    </a:gridCol>
                  </a:tblGrid>
                  <a:tr h="3670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06" t="-1639" r="-202424" b="-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06" t="-1639" r="-102424" b="-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606" t="-1639" r="-2424" b="-3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496174"/>
                      </a:ext>
                    </a:extLst>
                  </a:tr>
                  <a:tr h="367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1583087"/>
                      </a:ext>
                    </a:extLst>
                  </a:tr>
                  <a:tr h="367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4826805"/>
                      </a:ext>
                    </a:extLst>
                  </a:tr>
                  <a:tr h="367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5527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61390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E591B-E3D8-49D6-8E74-3A48EEA5F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2716575-BF40-401D-9289-E7266491D4BE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6567054" y="130131"/>
              <a:ext cx="5401884" cy="2158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628">
                      <a:extLst>
                        <a:ext uri="{9D8B030D-6E8A-4147-A177-3AD203B41FA5}">
                          <a16:colId xmlns:a16="http://schemas.microsoft.com/office/drawing/2014/main" val="1804335954"/>
                        </a:ext>
                      </a:extLst>
                    </a:gridCol>
                    <a:gridCol w="1800628">
                      <a:extLst>
                        <a:ext uri="{9D8B030D-6E8A-4147-A177-3AD203B41FA5}">
                          <a16:colId xmlns:a16="http://schemas.microsoft.com/office/drawing/2014/main" val="2757106789"/>
                        </a:ext>
                      </a:extLst>
                    </a:gridCol>
                    <a:gridCol w="1800628">
                      <a:extLst>
                        <a:ext uri="{9D8B030D-6E8A-4147-A177-3AD203B41FA5}">
                          <a16:colId xmlns:a16="http://schemas.microsoft.com/office/drawing/2014/main" val="2484429052"/>
                        </a:ext>
                      </a:extLst>
                    </a:gridCol>
                  </a:tblGrid>
                  <a:tr h="4317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7496174"/>
                      </a:ext>
                    </a:extLst>
                  </a:tr>
                  <a:tr h="431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583087"/>
                      </a:ext>
                    </a:extLst>
                  </a:tr>
                  <a:tr h="431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826805"/>
                      </a:ext>
                    </a:extLst>
                  </a:tr>
                  <a:tr h="431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2552759"/>
                      </a:ext>
                    </a:extLst>
                  </a:tr>
                  <a:tr h="431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0337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2716575-BF40-401D-9289-E7266491D4B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68239067"/>
                  </p:ext>
                </p:extLst>
              </p:nvPr>
            </p:nvGraphicFramePr>
            <p:xfrm>
              <a:off x="6567054" y="130131"/>
              <a:ext cx="5401884" cy="2158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628">
                      <a:extLst>
                        <a:ext uri="{9D8B030D-6E8A-4147-A177-3AD203B41FA5}">
                          <a16:colId xmlns:a16="http://schemas.microsoft.com/office/drawing/2014/main" val="1804335954"/>
                        </a:ext>
                      </a:extLst>
                    </a:gridCol>
                    <a:gridCol w="1800628">
                      <a:extLst>
                        <a:ext uri="{9D8B030D-6E8A-4147-A177-3AD203B41FA5}">
                          <a16:colId xmlns:a16="http://schemas.microsoft.com/office/drawing/2014/main" val="2757106789"/>
                        </a:ext>
                      </a:extLst>
                    </a:gridCol>
                    <a:gridCol w="1800628">
                      <a:extLst>
                        <a:ext uri="{9D8B030D-6E8A-4147-A177-3AD203B41FA5}">
                          <a16:colId xmlns:a16="http://schemas.microsoft.com/office/drawing/2014/main" val="2484429052"/>
                        </a:ext>
                      </a:extLst>
                    </a:gridCol>
                  </a:tblGrid>
                  <a:tr h="4317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8" t="-1408" r="-201014" b="-407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78" t="-1408" r="-101695" b="-407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408" r="-1351" b="-4070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496174"/>
                      </a:ext>
                    </a:extLst>
                  </a:tr>
                  <a:tr h="431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583087"/>
                      </a:ext>
                    </a:extLst>
                  </a:tr>
                  <a:tr h="431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826805"/>
                      </a:ext>
                    </a:extLst>
                  </a:tr>
                  <a:tr h="431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2552759"/>
                      </a:ext>
                    </a:extLst>
                  </a:tr>
                  <a:tr h="431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0337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79FB60EB-89E9-4AB7-8F6A-33F03F8296A4}"/>
              </a:ext>
            </a:extLst>
          </p:cNvPr>
          <p:cNvSpPr/>
          <p:nvPr/>
        </p:nvSpPr>
        <p:spPr>
          <a:xfrm>
            <a:off x="3309898" y="1733708"/>
            <a:ext cx="1245476" cy="1213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87450B-AFA0-43A5-BFC8-5A282F92815C}"/>
              </a:ext>
            </a:extLst>
          </p:cNvPr>
          <p:cNvSpPr/>
          <p:nvPr/>
        </p:nvSpPr>
        <p:spPr>
          <a:xfrm>
            <a:off x="1481098" y="3803726"/>
            <a:ext cx="1245476" cy="1213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209C5A-41BB-40D4-B6B7-B68EA3EC5E8C}"/>
              </a:ext>
            </a:extLst>
          </p:cNvPr>
          <p:cNvSpPr/>
          <p:nvPr/>
        </p:nvSpPr>
        <p:spPr>
          <a:xfrm>
            <a:off x="5138698" y="3803725"/>
            <a:ext cx="1245476" cy="1213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85C993-8CB7-4775-BA62-8CD2480C388A}"/>
              </a:ext>
            </a:extLst>
          </p:cNvPr>
          <p:cNvCxnSpPr>
            <a:stCxn id="6" idx="5"/>
            <a:endCxn id="8" idx="1"/>
          </p:cNvCxnSpPr>
          <p:nvPr/>
        </p:nvCxnSpPr>
        <p:spPr>
          <a:xfrm>
            <a:off x="4372978" y="2769875"/>
            <a:ext cx="948116" cy="121162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052A1B-8276-4A39-AB54-B55177DCE195}"/>
              </a:ext>
            </a:extLst>
          </p:cNvPr>
          <p:cNvCxnSpPr>
            <a:cxnSpLocks/>
            <a:stCxn id="6" idx="3"/>
            <a:endCxn id="7" idx="7"/>
          </p:cNvCxnSpPr>
          <p:nvPr/>
        </p:nvCxnSpPr>
        <p:spPr>
          <a:xfrm flipH="1">
            <a:off x="2544178" y="2769875"/>
            <a:ext cx="948116" cy="1211629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67C86F-67AF-466D-A2EC-5FB9782173FF}"/>
                  </a:ext>
                </a:extLst>
              </p:cNvPr>
              <p:cNvSpPr txBox="1"/>
              <p:nvPr/>
            </p:nvSpPr>
            <p:spPr>
              <a:xfrm>
                <a:off x="3458578" y="2156014"/>
                <a:ext cx="9481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≥1 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67C86F-67AF-466D-A2EC-5FB978217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578" y="2156014"/>
                <a:ext cx="94811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10E1F5B-2DFC-4FCA-BD6F-FAD08FBCEC72}"/>
              </a:ext>
            </a:extLst>
          </p:cNvPr>
          <p:cNvSpPr txBox="1"/>
          <p:nvPr/>
        </p:nvSpPr>
        <p:spPr>
          <a:xfrm>
            <a:off x="4953468" y="2948618"/>
            <a:ext cx="94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13F432-E6EE-4AEA-9D50-6F1F2643169B}"/>
              </a:ext>
            </a:extLst>
          </p:cNvPr>
          <p:cNvSpPr txBox="1"/>
          <p:nvPr/>
        </p:nvSpPr>
        <p:spPr>
          <a:xfrm>
            <a:off x="1978922" y="2938497"/>
            <a:ext cx="94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4">
                <a:extLst>
                  <a:ext uri="{FF2B5EF4-FFF2-40B4-BE49-F238E27FC236}">
                    <a16:creationId xmlns:a16="http://schemas.microsoft.com/office/drawing/2014/main" id="{76821197-BAEF-4433-8508-4DB6E353AB8E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4538741" y="5239433"/>
              <a:ext cx="2799576" cy="1295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3192">
                      <a:extLst>
                        <a:ext uri="{9D8B030D-6E8A-4147-A177-3AD203B41FA5}">
                          <a16:colId xmlns:a16="http://schemas.microsoft.com/office/drawing/2014/main" val="1804335954"/>
                        </a:ext>
                      </a:extLst>
                    </a:gridCol>
                    <a:gridCol w="933192">
                      <a:extLst>
                        <a:ext uri="{9D8B030D-6E8A-4147-A177-3AD203B41FA5}">
                          <a16:colId xmlns:a16="http://schemas.microsoft.com/office/drawing/2014/main" val="2757106789"/>
                        </a:ext>
                      </a:extLst>
                    </a:gridCol>
                    <a:gridCol w="933192">
                      <a:extLst>
                        <a:ext uri="{9D8B030D-6E8A-4147-A177-3AD203B41FA5}">
                          <a16:colId xmlns:a16="http://schemas.microsoft.com/office/drawing/2014/main" val="2484429052"/>
                        </a:ext>
                      </a:extLst>
                    </a:gridCol>
                  </a:tblGrid>
                  <a:tr h="4317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7496174"/>
                      </a:ext>
                    </a:extLst>
                  </a:tr>
                  <a:tr h="431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2552759"/>
                      </a:ext>
                    </a:extLst>
                  </a:tr>
                  <a:tr h="431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3774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4">
                <a:extLst>
                  <a:ext uri="{FF2B5EF4-FFF2-40B4-BE49-F238E27FC236}">
                    <a16:creationId xmlns:a16="http://schemas.microsoft.com/office/drawing/2014/main" id="{76821197-BAEF-4433-8508-4DB6E353AB8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49885412"/>
                  </p:ext>
                </p:extLst>
              </p:nvPr>
            </p:nvGraphicFramePr>
            <p:xfrm>
              <a:off x="4538741" y="5239433"/>
              <a:ext cx="2799576" cy="1295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3192">
                      <a:extLst>
                        <a:ext uri="{9D8B030D-6E8A-4147-A177-3AD203B41FA5}">
                          <a16:colId xmlns:a16="http://schemas.microsoft.com/office/drawing/2014/main" val="1804335954"/>
                        </a:ext>
                      </a:extLst>
                    </a:gridCol>
                    <a:gridCol w="933192">
                      <a:extLst>
                        <a:ext uri="{9D8B030D-6E8A-4147-A177-3AD203B41FA5}">
                          <a16:colId xmlns:a16="http://schemas.microsoft.com/office/drawing/2014/main" val="2757106789"/>
                        </a:ext>
                      </a:extLst>
                    </a:gridCol>
                    <a:gridCol w="933192">
                      <a:extLst>
                        <a:ext uri="{9D8B030D-6E8A-4147-A177-3AD203B41FA5}">
                          <a16:colId xmlns:a16="http://schemas.microsoft.com/office/drawing/2014/main" val="2484429052"/>
                        </a:ext>
                      </a:extLst>
                    </a:gridCol>
                  </a:tblGrid>
                  <a:tr h="4317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4" t="-1408" r="-203268" b="-207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408" r="-101948" b="-207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307" t="-1408" r="-2614" b="-2070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496174"/>
                      </a:ext>
                    </a:extLst>
                  </a:tr>
                  <a:tr h="431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2552759"/>
                      </a:ext>
                    </a:extLst>
                  </a:tr>
                  <a:tr h="431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3774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4">
                <a:extLst>
                  <a:ext uri="{FF2B5EF4-FFF2-40B4-BE49-F238E27FC236}">
                    <a16:creationId xmlns:a16="http://schemas.microsoft.com/office/drawing/2014/main" id="{8F17CE40-5637-4C59-91C0-97D712B45BA5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92718" y="5131124"/>
              <a:ext cx="2799576" cy="1295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3192">
                      <a:extLst>
                        <a:ext uri="{9D8B030D-6E8A-4147-A177-3AD203B41FA5}">
                          <a16:colId xmlns:a16="http://schemas.microsoft.com/office/drawing/2014/main" val="1804335954"/>
                        </a:ext>
                      </a:extLst>
                    </a:gridCol>
                    <a:gridCol w="933192">
                      <a:extLst>
                        <a:ext uri="{9D8B030D-6E8A-4147-A177-3AD203B41FA5}">
                          <a16:colId xmlns:a16="http://schemas.microsoft.com/office/drawing/2014/main" val="2757106789"/>
                        </a:ext>
                      </a:extLst>
                    </a:gridCol>
                    <a:gridCol w="933192">
                      <a:extLst>
                        <a:ext uri="{9D8B030D-6E8A-4147-A177-3AD203B41FA5}">
                          <a16:colId xmlns:a16="http://schemas.microsoft.com/office/drawing/2014/main" val="2484429052"/>
                        </a:ext>
                      </a:extLst>
                    </a:gridCol>
                  </a:tblGrid>
                  <a:tr h="4317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7496174"/>
                      </a:ext>
                    </a:extLst>
                  </a:tr>
                  <a:tr h="431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583087"/>
                      </a:ext>
                    </a:extLst>
                  </a:tr>
                  <a:tr h="431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8268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4">
                <a:extLst>
                  <a:ext uri="{FF2B5EF4-FFF2-40B4-BE49-F238E27FC236}">
                    <a16:creationId xmlns:a16="http://schemas.microsoft.com/office/drawing/2014/main" id="{8F17CE40-5637-4C59-91C0-97D712B45BA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98619625"/>
                  </p:ext>
                </p:extLst>
              </p:nvPr>
            </p:nvGraphicFramePr>
            <p:xfrm>
              <a:off x="692718" y="5131124"/>
              <a:ext cx="2799576" cy="1295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3192">
                      <a:extLst>
                        <a:ext uri="{9D8B030D-6E8A-4147-A177-3AD203B41FA5}">
                          <a16:colId xmlns:a16="http://schemas.microsoft.com/office/drawing/2014/main" val="1804335954"/>
                        </a:ext>
                      </a:extLst>
                    </a:gridCol>
                    <a:gridCol w="933192">
                      <a:extLst>
                        <a:ext uri="{9D8B030D-6E8A-4147-A177-3AD203B41FA5}">
                          <a16:colId xmlns:a16="http://schemas.microsoft.com/office/drawing/2014/main" val="2757106789"/>
                        </a:ext>
                      </a:extLst>
                    </a:gridCol>
                    <a:gridCol w="933192">
                      <a:extLst>
                        <a:ext uri="{9D8B030D-6E8A-4147-A177-3AD203B41FA5}">
                          <a16:colId xmlns:a16="http://schemas.microsoft.com/office/drawing/2014/main" val="2484429052"/>
                        </a:ext>
                      </a:extLst>
                    </a:gridCol>
                  </a:tblGrid>
                  <a:tr h="4317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54" t="-1408" r="-203922" b="-207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1408" r="-102597" b="-207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1307" t="-1408" r="-3268" b="-2070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496174"/>
                      </a:ext>
                    </a:extLst>
                  </a:tr>
                  <a:tr h="431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583087"/>
                      </a:ext>
                    </a:extLst>
                  </a:tr>
                  <a:tr h="431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8268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38837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E591B-E3D8-49D6-8E74-3A48EEA5F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4">
                <a:extLst>
                  <a:ext uri="{FF2B5EF4-FFF2-40B4-BE49-F238E27FC236}">
                    <a16:creationId xmlns:a16="http://schemas.microsoft.com/office/drawing/2014/main" id="{40562F20-C137-4C3C-8D6F-261F962BAF00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595360" y="2837646"/>
              <a:ext cx="2092986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7662">
                      <a:extLst>
                        <a:ext uri="{9D8B030D-6E8A-4147-A177-3AD203B41FA5}">
                          <a16:colId xmlns:a16="http://schemas.microsoft.com/office/drawing/2014/main" val="1804335954"/>
                        </a:ext>
                      </a:extLst>
                    </a:gridCol>
                    <a:gridCol w="697662">
                      <a:extLst>
                        <a:ext uri="{9D8B030D-6E8A-4147-A177-3AD203B41FA5}">
                          <a16:colId xmlns:a16="http://schemas.microsoft.com/office/drawing/2014/main" val="2757106789"/>
                        </a:ext>
                      </a:extLst>
                    </a:gridCol>
                    <a:gridCol w="697662">
                      <a:extLst>
                        <a:ext uri="{9D8B030D-6E8A-4147-A177-3AD203B41FA5}">
                          <a16:colId xmlns:a16="http://schemas.microsoft.com/office/drawing/2014/main" val="2484429052"/>
                        </a:ext>
                      </a:extLst>
                    </a:gridCol>
                  </a:tblGrid>
                  <a:tr h="1959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7496174"/>
                      </a:ext>
                    </a:extLst>
                  </a:tr>
                  <a:tr h="1959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0337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4">
                <a:extLst>
                  <a:ext uri="{FF2B5EF4-FFF2-40B4-BE49-F238E27FC236}">
                    <a16:creationId xmlns:a16="http://schemas.microsoft.com/office/drawing/2014/main" id="{40562F20-C137-4C3C-8D6F-261F962BAF0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24771465"/>
                  </p:ext>
                </p:extLst>
              </p:nvPr>
            </p:nvGraphicFramePr>
            <p:xfrm>
              <a:off x="8595360" y="2837646"/>
              <a:ext cx="2092986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7662">
                      <a:extLst>
                        <a:ext uri="{9D8B030D-6E8A-4147-A177-3AD203B41FA5}">
                          <a16:colId xmlns:a16="http://schemas.microsoft.com/office/drawing/2014/main" val="1804335954"/>
                        </a:ext>
                      </a:extLst>
                    </a:gridCol>
                    <a:gridCol w="697662">
                      <a:extLst>
                        <a:ext uri="{9D8B030D-6E8A-4147-A177-3AD203B41FA5}">
                          <a16:colId xmlns:a16="http://schemas.microsoft.com/office/drawing/2014/main" val="2757106789"/>
                        </a:ext>
                      </a:extLst>
                    </a:gridCol>
                    <a:gridCol w="697662">
                      <a:extLst>
                        <a:ext uri="{9D8B030D-6E8A-4147-A177-3AD203B41FA5}">
                          <a16:colId xmlns:a16="http://schemas.microsoft.com/office/drawing/2014/main" val="248442905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39" t="-1639" r="-202609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632" t="-1639" r="-104386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870" t="-1639" r="-3478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49617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0337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34CD3C85-AA61-42DC-9633-003CA530B01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595360" y="1166962"/>
              <a:ext cx="2092986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7662">
                      <a:extLst>
                        <a:ext uri="{9D8B030D-6E8A-4147-A177-3AD203B41FA5}">
                          <a16:colId xmlns:a16="http://schemas.microsoft.com/office/drawing/2014/main" val="1804335954"/>
                        </a:ext>
                      </a:extLst>
                    </a:gridCol>
                    <a:gridCol w="697662">
                      <a:extLst>
                        <a:ext uri="{9D8B030D-6E8A-4147-A177-3AD203B41FA5}">
                          <a16:colId xmlns:a16="http://schemas.microsoft.com/office/drawing/2014/main" val="2757106789"/>
                        </a:ext>
                      </a:extLst>
                    </a:gridCol>
                    <a:gridCol w="697662">
                      <a:extLst>
                        <a:ext uri="{9D8B030D-6E8A-4147-A177-3AD203B41FA5}">
                          <a16:colId xmlns:a16="http://schemas.microsoft.com/office/drawing/2014/main" val="2484429052"/>
                        </a:ext>
                      </a:extLst>
                    </a:gridCol>
                  </a:tblGrid>
                  <a:tr h="2522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7496174"/>
                      </a:ext>
                    </a:extLst>
                  </a:tr>
                  <a:tr h="2522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1583087"/>
                      </a:ext>
                    </a:extLst>
                  </a:tr>
                  <a:tr h="2522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4826805"/>
                      </a:ext>
                    </a:extLst>
                  </a:tr>
                  <a:tr h="2522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5527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34CD3C85-AA61-42DC-9633-003CA530B01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46667753"/>
                  </p:ext>
                </p:extLst>
              </p:nvPr>
            </p:nvGraphicFramePr>
            <p:xfrm>
              <a:off x="8595360" y="1166962"/>
              <a:ext cx="2092986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7662">
                      <a:extLst>
                        <a:ext uri="{9D8B030D-6E8A-4147-A177-3AD203B41FA5}">
                          <a16:colId xmlns:a16="http://schemas.microsoft.com/office/drawing/2014/main" val="1804335954"/>
                        </a:ext>
                      </a:extLst>
                    </a:gridCol>
                    <a:gridCol w="697662">
                      <a:extLst>
                        <a:ext uri="{9D8B030D-6E8A-4147-A177-3AD203B41FA5}">
                          <a16:colId xmlns:a16="http://schemas.microsoft.com/office/drawing/2014/main" val="2757106789"/>
                        </a:ext>
                      </a:extLst>
                    </a:gridCol>
                    <a:gridCol w="697662">
                      <a:extLst>
                        <a:ext uri="{9D8B030D-6E8A-4147-A177-3AD203B41FA5}">
                          <a16:colId xmlns:a16="http://schemas.microsoft.com/office/drawing/2014/main" val="248442905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39" t="-1667" r="-202609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632" t="-1667" r="-104386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870" t="-1667" r="-3478" b="-3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49617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158308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48268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5527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616C67-ADA7-40C4-BF4A-75A56E2258E7}"/>
                  </a:ext>
                </a:extLst>
              </p:cNvPr>
              <p:cNvSpPr txBox="1"/>
              <p:nvPr/>
            </p:nvSpPr>
            <p:spPr>
              <a:xfrm>
                <a:off x="729442" y="1690688"/>
                <a:ext cx="6535882" cy="1707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Gini Index for</a:t>
                </a:r>
                <a14:m>
                  <m:oMath xmlns:m="http://schemas.openxmlformats.org/officeDocument/2006/math">
                    <m: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𝑌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∗(1−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𝑌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=1)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∗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616C67-ADA7-40C4-BF4A-75A56E225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42" y="1690688"/>
                <a:ext cx="6535882" cy="1707199"/>
              </a:xfrm>
              <a:prstGeom prst="rect">
                <a:avLst/>
              </a:prstGeom>
              <a:blipFill>
                <a:blip r:embed="rId4"/>
                <a:stretch>
                  <a:fillRect l="-1026" t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986EBB-98DA-48EB-AD9A-05758965D137}"/>
                  </a:ext>
                </a:extLst>
              </p:cNvPr>
              <p:cNvSpPr txBox="1"/>
              <p:nvPr/>
            </p:nvSpPr>
            <p:spPr>
              <a:xfrm>
                <a:off x="615834" y="4602913"/>
                <a:ext cx="6535882" cy="2014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Gini Index for</a:t>
                </a:r>
                <a14:m>
                  <m:oMath xmlns:m="http://schemas.openxmlformats.org/officeDocument/2006/math">
                    <m: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𝑌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∗(1−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𝑌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=1)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∗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986EBB-98DA-48EB-AD9A-05758965D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34" y="4602913"/>
                <a:ext cx="6535882" cy="2014975"/>
              </a:xfrm>
              <a:prstGeom prst="rect">
                <a:avLst/>
              </a:prstGeom>
              <a:blipFill>
                <a:blip r:embed="rId5"/>
                <a:stretch>
                  <a:fillRect l="-933" t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4">
                <a:extLst>
                  <a:ext uri="{FF2B5EF4-FFF2-40B4-BE49-F238E27FC236}">
                    <a16:creationId xmlns:a16="http://schemas.microsoft.com/office/drawing/2014/main" id="{9583BA23-34ED-45DF-8ADC-62151DA70517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595360" y="5520284"/>
              <a:ext cx="2092986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7662">
                      <a:extLst>
                        <a:ext uri="{9D8B030D-6E8A-4147-A177-3AD203B41FA5}">
                          <a16:colId xmlns:a16="http://schemas.microsoft.com/office/drawing/2014/main" val="1804335954"/>
                        </a:ext>
                      </a:extLst>
                    </a:gridCol>
                    <a:gridCol w="697662">
                      <a:extLst>
                        <a:ext uri="{9D8B030D-6E8A-4147-A177-3AD203B41FA5}">
                          <a16:colId xmlns:a16="http://schemas.microsoft.com/office/drawing/2014/main" val="2757106789"/>
                        </a:ext>
                      </a:extLst>
                    </a:gridCol>
                    <a:gridCol w="697662">
                      <a:extLst>
                        <a:ext uri="{9D8B030D-6E8A-4147-A177-3AD203B41FA5}">
                          <a16:colId xmlns:a16="http://schemas.microsoft.com/office/drawing/2014/main" val="2484429052"/>
                        </a:ext>
                      </a:extLst>
                    </a:gridCol>
                  </a:tblGrid>
                  <a:tr h="25617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7496174"/>
                      </a:ext>
                    </a:extLst>
                  </a:tr>
                  <a:tr h="2561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552759"/>
                      </a:ext>
                    </a:extLst>
                  </a:tr>
                  <a:tr h="2561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12697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4">
                <a:extLst>
                  <a:ext uri="{FF2B5EF4-FFF2-40B4-BE49-F238E27FC236}">
                    <a16:creationId xmlns:a16="http://schemas.microsoft.com/office/drawing/2014/main" id="{9583BA23-34ED-45DF-8ADC-62151DA7051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58757466"/>
                  </p:ext>
                </p:extLst>
              </p:nvPr>
            </p:nvGraphicFramePr>
            <p:xfrm>
              <a:off x="8595360" y="5520284"/>
              <a:ext cx="2092986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7662">
                      <a:extLst>
                        <a:ext uri="{9D8B030D-6E8A-4147-A177-3AD203B41FA5}">
                          <a16:colId xmlns:a16="http://schemas.microsoft.com/office/drawing/2014/main" val="1804335954"/>
                        </a:ext>
                      </a:extLst>
                    </a:gridCol>
                    <a:gridCol w="697662">
                      <a:extLst>
                        <a:ext uri="{9D8B030D-6E8A-4147-A177-3AD203B41FA5}">
                          <a16:colId xmlns:a16="http://schemas.microsoft.com/office/drawing/2014/main" val="2757106789"/>
                        </a:ext>
                      </a:extLst>
                    </a:gridCol>
                    <a:gridCol w="697662">
                      <a:extLst>
                        <a:ext uri="{9D8B030D-6E8A-4147-A177-3AD203B41FA5}">
                          <a16:colId xmlns:a16="http://schemas.microsoft.com/office/drawing/2014/main" val="248442905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739" t="-1667" r="-202609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2632" t="-1667" r="-104386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0870" t="-1667" r="-3478" b="-2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49617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55275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12697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4">
                <a:extLst>
                  <a:ext uri="{FF2B5EF4-FFF2-40B4-BE49-F238E27FC236}">
                    <a16:creationId xmlns:a16="http://schemas.microsoft.com/office/drawing/2014/main" id="{9EB79E69-7AD4-4B9A-A8E8-A46B81F39FE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595360" y="4227999"/>
              <a:ext cx="2092986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7662">
                      <a:extLst>
                        <a:ext uri="{9D8B030D-6E8A-4147-A177-3AD203B41FA5}">
                          <a16:colId xmlns:a16="http://schemas.microsoft.com/office/drawing/2014/main" val="1804335954"/>
                        </a:ext>
                      </a:extLst>
                    </a:gridCol>
                    <a:gridCol w="697662">
                      <a:extLst>
                        <a:ext uri="{9D8B030D-6E8A-4147-A177-3AD203B41FA5}">
                          <a16:colId xmlns:a16="http://schemas.microsoft.com/office/drawing/2014/main" val="2757106789"/>
                        </a:ext>
                      </a:extLst>
                    </a:gridCol>
                    <a:gridCol w="697662">
                      <a:extLst>
                        <a:ext uri="{9D8B030D-6E8A-4147-A177-3AD203B41FA5}">
                          <a16:colId xmlns:a16="http://schemas.microsoft.com/office/drawing/2014/main" val="2484429052"/>
                        </a:ext>
                      </a:extLst>
                    </a:gridCol>
                  </a:tblGrid>
                  <a:tr h="2735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7496174"/>
                      </a:ext>
                    </a:extLst>
                  </a:tr>
                  <a:tr h="2735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1583087"/>
                      </a:ext>
                    </a:extLst>
                  </a:tr>
                  <a:tr h="2735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48268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4">
                <a:extLst>
                  <a:ext uri="{FF2B5EF4-FFF2-40B4-BE49-F238E27FC236}">
                    <a16:creationId xmlns:a16="http://schemas.microsoft.com/office/drawing/2014/main" id="{9EB79E69-7AD4-4B9A-A8E8-A46B81F39FE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47975361"/>
                  </p:ext>
                </p:extLst>
              </p:nvPr>
            </p:nvGraphicFramePr>
            <p:xfrm>
              <a:off x="8595360" y="4227999"/>
              <a:ext cx="2092986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7662">
                      <a:extLst>
                        <a:ext uri="{9D8B030D-6E8A-4147-A177-3AD203B41FA5}">
                          <a16:colId xmlns:a16="http://schemas.microsoft.com/office/drawing/2014/main" val="1804335954"/>
                        </a:ext>
                      </a:extLst>
                    </a:gridCol>
                    <a:gridCol w="697662">
                      <a:extLst>
                        <a:ext uri="{9D8B030D-6E8A-4147-A177-3AD203B41FA5}">
                          <a16:colId xmlns:a16="http://schemas.microsoft.com/office/drawing/2014/main" val="2757106789"/>
                        </a:ext>
                      </a:extLst>
                    </a:gridCol>
                    <a:gridCol w="697662">
                      <a:extLst>
                        <a:ext uri="{9D8B030D-6E8A-4147-A177-3AD203B41FA5}">
                          <a16:colId xmlns:a16="http://schemas.microsoft.com/office/drawing/2014/main" val="248442905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739" t="-1667" r="-202609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2632" t="-1667" r="-104386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870" t="-1667" r="-3478" b="-2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49617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158308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4826805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35195A-A181-40A7-9B67-ED709382BAF4}"/>
              </a:ext>
            </a:extLst>
          </p:cNvPr>
          <p:cNvCxnSpPr/>
          <p:nvPr/>
        </p:nvCxnSpPr>
        <p:spPr>
          <a:xfrm>
            <a:off x="729442" y="3790604"/>
            <a:ext cx="10708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59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E591B-E3D8-49D6-8E74-3A48EEA5F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2716575-BF40-401D-9289-E7266491D4BE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7905403" y="487578"/>
              <a:ext cx="3601256" cy="2158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628">
                      <a:extLst>
                        <a:ext uri="{9D8B030D-6E8A-4147-A177-3AD203B41FA5}">
                          <a16:colId xmlns:a16="http://schemas.microsoft.com/office/drawing/2014/main" val="1804335954"/>
                        </a:ext>
                      </a:extLst>
                    </a:gridCol>
                    <a:gridCol w="1800628">
                      <a:extLst>
                        <a:ext uri="{9D8B030D-6E8A-4147-A177-3AD203B41FA5}">
                          <a16:colId xmlns:a16="http://schemas.microsoft.com/office/drawing/2014/main" val="2757106789"/>
                        </a:ext>
                      </a:extLst>
                    </a:gridCol>
                  </a:tblGrid>
                  <a:tr h="4317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7496174"/>
                      </a:ext>
                    </a:extLst>
                  </a:tr>
                  <a:tr h="431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1583087"/>
                      </a:ext>
                    </a:extLst>
                  </a:tr>
                  <a:tr h="431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4826805"/>
                      </a:ext>
                    </a:extLst>
                  </a:tr>
                  <a:tr h="431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552759"/>
                      </a:ext>
                    </a:extLst>
                  </a:tr>
                  <a:tr h="431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0337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2716575-BF40-401D-9289-E7266491D4B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00300052"/>
                  </p:ext>
                </p:extLst>
              </p:nvPr>
            </p:nvGraphicFramePr>
            <p:xfrm>
              <a:off x="7905403" y="487578"/>
              <a:ext cx="3601256" cy="2158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628">
                      <a:extLst>
                        <a:ext uri="{9D8B030D-6E8A-4147-A177-3AD203B41FA5}">
                          <a16:colId xmlns:a16="http://schemas.microsoft.com/office/drawing/2014/main" val="1804335954"/>
                        </a:ext>
                      </a:extLst>
                    </a:gridCol>
                    <a:gridCol w="1800628">
                      <a:extLst>
                        <a:ext uri="{9D8B030D-6E8A-4147-A177-3AD203B41FA5}">
                          <a16:colId xmlns:a16="http://schemas.microsoft.com/office/drawing/2014/main" val="2757106789"/>
                        </a:ext>
                      </a:extLst>
                    </a:gridCol>
                  </a:tblGrid>
                  <a:tr h="4317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8" t="-1408" r="-101351" b="-407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38" t="-1408" r="-1351" b="-4070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496174"/>
                      </a:ext>
                    </a:extLst>
                  </a:tr>
                  <a:tr h="431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1583087"/>
                      </a:ext>
                    </a:extLst>
                  </a:tr>
                  <a:tr h="431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4826805"/>
                      </a:ext>
                    </a:extLst>
                  </a:tr>
                  <a:tr h="431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552759"/>
                      </a:ext>
                    </a:extLst>
                  </a:tr>
                  <a:tr h="431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0337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393659-6357-4125-8050-85EE1C428A3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712229" cy="1203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 through possible thresholds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split: [0], [2, 3]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split: [0, 2], [3]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110B41-C754-45D0-AB6A-28A182DB7CE7}"/>
              </a:ext>
            </a:extLst>
          </p:cNvPr>
          <p:cNvSpPr/>
          <p:nvPr/>
        </p:nvSpPr>
        <p:spPr>
          <a:xfrm>
            <a:off x="2199203" y="3029293"/>
            <a:ext cx="838153" cy="881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B365EB-01ED-4B96-8543-53A0AFCCF861}"/>
              </a:ext>
            </a:extLst>
          </p:cNvPr>
          <p:cNvSpPr/>
          <p:nvPr/>
        </p:nvSpPr>
        <p:spPr>
          <a:xfrm>
            <a:off x="1225049" y="4423331"/>
            <a:ext cx="838153" cy="881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915EBA-EE06-4FC9-8A9F-FDEB211F96FF}"/>
              </a:ext>
            </a:extLst>
          </p:cNvPr>
          <p:cNvSpPr/>
          <p:nvPr/>
        </p:nvSpPr>
        <p:spPr>
          <a:xfrm>
            <a:off x="3117816" y="4423331"/>
            <a:ext cx="838153" cy="881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2984AC-F16B-4D43-A8E1-5BC6293590C0}"/>
              </a:ext>
            </a:extLst>
          </p:cNvPr>
          <p:cNvCxnSpPr>
            <a:cxnSpLocks/>
            <a:stCxn id="8" idx="4"/>
            <a:endCxn id="10" idx="1"/>
          </p:cNvCxnSpPr>
          <p:nvPr/>
        </p:nvCxnSpPr>
        <p:spPr>
          <a:xfrm>
            <a:off x="2618280" y="3911237"/>
            <a:ext cx="622281" cy="64125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A43358-8CE5-4E21-8E0D-FA06C04CF922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1940457" y="3911237"/>
            <a:ext cx="677823" cy="64125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FB34BD-671B-4D37-9AB5-C64B5C6AD0C9}"/>
                  </a:ext>
                </a:extLst>
              </p:cNvPr>
              <p:cNvSpPr txBox="1"/>
              <p:nvPr/>
            </p:nvSpPr>
            <p:spPr>
              <a:xfrm>
                <a:off x="2178419" y="3279489"/>
                <a:ext cx="9098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𝑋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≥1 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FB34BD-671B-4D37-9AB5-C64B5C6AD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419" y="3279489"/>
                <a:ext cx="90986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B00888FC-9D83-4AD6-AFD4-AB0708B997FA}"/>
              </a:ext>
            </a:extLst>
          </p:cNvPr>
          <p:cNvSpPr txBox="1"/>
          <p:nvPr/>
        </p:nvSpPr>
        <p:spPr>
          <a:xfrm>
            <a:off x="3078499" y="3954257"/>
            <a:ext cx="63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9CC599-11D8-4228-8B0B-762D517027DF}"/>
              </a:ext>
            </a:extLst>
          </p:cNvPr>
          <p:cNvSpPr txBox="1"/>
          <p:nvPr/>
        </p:nvSpPr>
        <p:spPr>
          <a:xfrm>
            <a:off x="1234402" y="3959357"/>
            <a:ext cx="100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3CE0C5E4-6C5C-43BF-BEEE-5BD2B2A5F05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41887" y="5755946"/>
              <a:ext cx="1536952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8476">
                      <a:extLst>
                        <a:ext uri="{9D8B030D-6E8A-4147-A177-3AD203B41FA5}">
                          <a16:colId xmlns:a16="http://schemas.microsoft.com/office/drawing/2014/main" val="4282240175"/>
                        </a:ext>
                      </a:extLst>
                    </a:gridCol>
                    <a:gridCol w="768476">
                      <a:extLst>
                        <a:ext uri="{9D8B030D-6E8A-4147-A177-3AD203B41FA5}">
                          <a16:colId xmlns:a16="http://schemas.microsoft.com/office/drawing/2014/main" val="840501846"/>
                        </a:ext>
                      </a:extLst>
                    </a:gridCol>
                  </a:tblGrid>
                  <a:tr h="2704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958741"/>
                      </a:ext>
                    </a:extLst>
                  </a:tr>
                  <a:tr h="270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2378437"/>
                      </a:ext>
                    </a:extLst>
                  </a:tr>
                  <a:tr h="270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848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3CE0C5E4-6C5C-43BF-BEEE-5BD2B2A5F0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0556623"/>
                  </p:ext>
                </p:extLst>
              </p:nvPr>
            </p:nvGraphicFramePr>
            <p:xfrm>
              <a:off x="941887" y="5755946"/>
              <a:ext cx="1536952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8476">
                      <a:extLst>
                        <a:ext uri="{9D8B030D-6E8A-4147-A177-3AD203B41FA5}">
                          <a16:colId xmlns:a16="http://schemas.microsoft.com/office/drawing/2014/main" val="4282240175"/>
                        </a:ext>
                      </a:extLst>
                    </a:gridCol>
                    <a:gridCol w="768476">
                      <a:extLst>
                        <a:ext uri="{9D8B030D-6E8A-4147-A177-3AD203B41FA5}">
                          <a16:colId xmlns:a16="http://schemas.microsoft.com/office/drawing/2014/main" val="84050184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87" t="-1667" r="-102362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1667" r="-3175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95874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237843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848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FC09DC84-A9DC-4514-8A46-8471C9B589E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25838" y="5755946"/>
              <a:ext cx="1536952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8476">
                      <a:extLst>
                        <a:ext uri="{9D8B030D-6E8A-4147-A177-3AD203B41FA5}">
                          <a16:colId xmlns:a16="http://schemas.microsoft.com/office/drawing/2014/main" val="4282240175"/>
                        </a:ext>
                      </a:extLst>
                    </a:gridCol>
                    <a:gridCol w="768476">
                      <a:extLst>
                        <a:ext uri="{9D8B030D-6E8A-4147-A177-3AD203B41FA5}">
                          <a16:colId xmlns:a16="http://schemas.microsoft.com/office/drawing/2014/main" val="840501846"/>
                        </a:ext>
                      </a:extLst>
                    </a:gridCol>
                  </a:tblGrid>
                  <a:tr h="2704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958741"/>
                      </a:ext>
                    </a:extLst>
                  </a:tr>
                  <a:tr h="270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2378437"/>
                      </a:ext>
                    </a:extLst>
                  </a:tr>
                  <a:tr h="270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848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FC09DC84-A9DC-4514-8A46-8471C9B589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7122061"/>
                  </p:ext>
                </p:extLst>
              </p:nvPr>
            </p:nvGraphicFramePr>
            <p:xfrm>
              <a:off x="2925838" y="5755946"/>
              <a:ext cx="1536952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8476">
                      <a:extLst>
                        <a:ext uri="{9D8B030D-6E8A-4147-A177-3AD203B41FA5}">
                          <a16:colId xmlns:a16="http://schemas.microsoft.com/office/drawing/2014/main" val="4282240175"/>
                        </a:ext>
                      </a:extLst>
                    </a:gridCol>
                    <a:gridCol w="768476">
                      <a:extLst>
                        <a:ext uri="{9D8B030D-6E8A-4147-A177-3AD203B41FA5}">
                          <a16:colId xmlns:a16="http://schemas.microsoft.com/office/drawing/2014/main" val="84050184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87" t="-1667" r="-103150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787" t="-1667" r="-3150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95874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237843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848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15D1187C-8C8F-4137-99B7-D388F0A0ED51}"/>
              </a:ext>
            </a:extLst>
          </p:cNvPr>
          <p:cNvSpPr/>
          <p:nvPr/>
        </p:nvSpPr>
        <p:spPr>
          <a:xfrm>
            <a:off x="8066491" y="3029293"/>
            <a:ext cx="838153" cy="881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62528DC-A077-401F-A355-1EDBAA189F7D}"/>
              </a:ext>
            </a:extLst>
          </p:cNvPr>
          <p:cNvSpPr/>
          <p:nvPr/>
        </p:nvSpPr>
        <p:spPr>
          <a:xfrm>
            <a:off x="7092337" y="4423331"/>
            <a:ext cx="838153" cy="881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CD1B4ED-D7D3-4E4B-9F91-36A02461CF56}"/>
              </a:ext>
            </a:extLst>
          </p:cNvPr>
          <p:cNvSpPr/>
          <p:nvPr/>
        </p:nvSpPr>
        <p:spPr>
          <a:xfrm>
            <a:off x="8985104" y="4423331"/>
            <a:ext cx="838153" cy="881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4FAE91E-B031-4E2B-A8FA-BA502185A862}"/>
              </a:ext>
            </a:extLst>
          </p:cNvPr>
          <p:cNvCxnSpPr>
            <a:cxnSpLocks/>
            <a:stCxn id="31" idx="4"/>
            <a:endCxn id="33" idx="1"/>
          </p:cNvCxnSpPr>
          <p:nvPr/>
        </p:nvCxnSpPr>
        <p:spPr>
          <a:xfrm>
            <a:off x="8485568" y="3911237"/>
            <a:ext cx="622281" cy="64125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52FB41-92E5-4C72-91DC-8F532BDBE851}"/>
              </a:ext>
            </a:extLst>
          </p:cNvPr>
          <p:cNvCxnSpPr>
            <a:cxnSpLocks/>
            <a:stCxn id="31" idx="4"/>
            <a:endCxn id="32" idx="7"/>
          </p:cNvCxnSpPr>
          <p:nvPr/>
        </p:nvCxnSpPr>
        <p:spPr>
          <a:xfrm flipH="1">
            <a:off x="7807745" y="3911237"/>
            <a:ext cx="677823" cy="64125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7BFFF54-AA4A-4D20-8ED0-CBD30C906106}"/>
                  </a:ext>
                </a:extLst>
              </p:cNvPr>
              <p:cNvSpPr txBox="1"/>
              <p:nvPr/>
            </p:nvSpPr>
            <p:spPr>
              <a:xfrm>
                <a:off x="8045707" y="3279489"/>
                <a:ext cx="9098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𝑋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≥3 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7BFFF54-AA4A-4D20-8ED0-CBD30C906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707" y="3279489"/>
                <a:ext cx="90986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D70FFAC8-45EF-4A77-BEAE-EDB842B99163}"/>
              </a:ext>
            </a:extLst>
          </p:cNvPr>
          <p:cNvSpPr txBox="1"/>
          <p:nvPr/>
        </p:nvSpPr>
        <p:spPr>
          <a:xfrm>
            <a:off x="8945787" y="3954257"/>
            <a:ext cx="63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5F384E-3EE8-459D-BA09-7BE8FB5542D8}"/>
              </a:ext>
            </a:extLst>
          </p:cNvPr>
          <p:cNvSpPr txBox="1"/>
          <p:nvPr/>
        </p:nvSpPr>
        <p:spPr>
          <a:xfrm>
            <a:off x="7101690" y="3959357"/>
            <a:ext cx="100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6F8B3158-2ED1-433D-A77B-434E198054D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728867" y="5393725"/>
              <a:ext cx="1536952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8476">
                      <a:extLst>
                        <a:ext uri="{9D8B030D-6E8A-4147-A177-3AD203B41FA5}">
                          <a16:colId xmlns:a16="http://schemas.microsoft.com/office/drawing/2014/main" val="4282240175"/>
                        </a:ext>
                      </a:extLst>
                    </a:gridCol>
                    <a:gridCol w="768476">
                      <a:extLst>
                        <a:ext uri="{9D8B030D-6E8A-4147-A177-3AD203B41FA5}">
                          <a16:colId xmlns:a16="http://schemas.microsoft.com/office/drawing/2014/main" val="840501846"/>
                        </a:ext>
                      </a:extLst>
                    </a:gridCol>
                  </a:tblGrid>
                  <a:tr h="2704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958741"/>
                      </a:ext>
                    </a:extLst>
                  </a:tr>
                  <a:tr h="270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2378437"/>
                      </a:ext>
                    </a:extLst>
                  </a:tr>
                  <a:tr h="270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84818"/>
                      </a:ext>
                    </a:extLst>
                  </a:tr>
                  <a:tr h="270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64585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6F8B3158-2ED1-433D-A77B-434E198054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0069259"/>
                  </p:ext>
                </p:extLst>
              </p:nvPr>
            </p:nvGraphicFramePr>
            <p:xfrm>
              <a:off x="6728867" y="5393725"/>
              <a:ext cx="1536952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8476">
                      <a:extLst>
                        <a:ext uri="{9D8B030D-6E8A-4147-A177-3AD203B41FA5}">
                          <a16:colId xmlns:a16="http://schemas.microsoft.com/office/drawing/2014/main" val="4282240175"/>
                        </a:ext>
                      </a:extLst>
                    </a:gridCol>
                    <a:gridCol w="768476">
                      <a:extLst>
                        <a:ext uri="{9D8B030D-6E8A-4147-A177-3AD203B41FA5}">
                          <a16:colId xmlns:a16="http://schemas.microsoft.com/office/drawing/2014/main" val="84050184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87" t="-1667" r="-103150" b="-3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587" t="-1667" r="-3968" b="-3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95874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237843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848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64585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488E0A06-4F43-4E78-A35F-E244A99D0B9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793126" y="5755946"/>
              <a:ext cx="1536952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8476">
                      <a:extLst>
                        <a:ext uri="{9D8B030D-6E8A-4147-A177-3AD203B41FA5}">
                          <a16:colId xmlns:a16="http://schemas.microsoft.com/office/drawing/2014/main" val="4282240175"/>
                        </a:ext>
                      </a:extLst>
                    </a:gridCol>
                    <a:gridCol w="768476">
                      <a:extLst>
                        <a:ext uri="{9D8B030D-6E8A-4147-A177-3AD203B41FA5}">
                          <a16:colId xmlns:a16="http://schemas.microsoft.com/office/drawing/2014/main" val="840501846"/>
                        </a:ext>
                      </a:extLst>
                    </a:gridCol>
                  </a:tblGrid>
                  <a:tr h="2704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958741"/>
                      </a:ext>
                    </a:extLst>
                  </a:tr>
                  <a:tr h="270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23784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488E0A06-4F43-4E78-A35F-E244A99D0B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4870073"/>
                  </p:ext>
                </p:extLst>
              </p:nvPr>
            </p:nvGraphicFramePr>
            <p:xfrm>
              <a:off x="8793126" y="5755946"/>
              <a:ext cx="1536952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8476">
                      <a:extLst>
                        <a:ext uri="{9D8B030D-6E8A-4147-A177-3AD203B41FA5}">
                          <a16:colId xmlns:a16="http://schemas.microsoft.com/office/drawing/2014/main" val="4282240175"/>
                        </a:ext>
                      </a:extLst>
                    </a:gridCol>
                    <a:gridCol w="768476">
                      <a:extLst>
                        <a:ext uri="{9D8B030D-6E8A-4147-A177-3AD203B41FA5}">
                          <a16:colId xmlns:a16="http://schemas.microsoft.com/office/drawing/2014/main" val="84050184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787" t="-1639" r="-102362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1587" t="-1639" r="-3175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95874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237843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09382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A499519-B829-19E8-D69A-36E05B643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724" y="0"/>
            <a:ext cx="9786551" cy="6858000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A430C5D5-945F-5F26-CE4C-90E9C216F5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4D0CC7-EC77-F51D-31F9-AF46464D77CB}"/>
              </a:ext>
            </a:extLst>
          </p:cNvPr>
          <p:cNvSpPr txBox="1"/>
          <p:nvPr/>
        </p:nvSpPr>
        <p:spPr>
          <a:xfrm>
            <a:off x="5996847" y="3866733"/>
            <a:ext cx="2141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576685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E591B-E3D8-49D6-8E74-3A48EEA5F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616C67-ADA7-40C4-BF4A-75A56E2258E7}"/>
                  </a:ext>
                </a:extLst>
              </p:cNvPr>
              <p:cNvSpPr txBox="1"/>
              <p:nvPr/>
            </p:nvSpPr>
            <p:spPr>
              <a:xfrm>
                <a:off x="729442" y="1690688"/>
                <a:ext cx="6535882" cy="1707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Gini Index for</a:t>
                </a:r>
                <a14:m>
                  <m:oMath xmlns:m="http://schemas.openxmlformats.org/officeDocument/2006/math">
                    <m: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𝑋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≥1: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𝑌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∗(1−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𝑌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=1)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616C67-ADA7-40C4-BF4A-75A56E225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42" y="1690688"/>
                <a:ext cx="6535882" cy="1707199"/>
              </a:xfrm>
              <a:prstGeom prst="rect">
                <a:avLst/>
              </a:prstGeom>
              <a:blipFill>
                <a:blip r:embed="rId2"/>
                <a:stretch>
                  <a:fillRect l="-1026" t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986EBB-98DA-48EB-AD9A-05758965D137}"/>
                  </a:ext>
                </a:extLst>
              </p:cNvPr>
              <p:cNvSpPr txBox="1"/>
              <p:nvPr/>
            </p:nvSpPr>
            <p:spPr>
              <a:xfrm>
                <a:off x="615834" y="4602913"/>
                <a:ext cx="6535882" cy="2014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Gini Index for</a:t>
                </a:r>
                <a14:m>
                  <m:oMath xmlns:m="http://schemas.openxmlformats.org/officeDocument/2006/math">
                    <m: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𝑋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≥3: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𝑌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∗(1−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𝑌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=1)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∗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986EBB-98DA-48EB-AD9A-05758965D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34" y="4602913"/>
                <a:ext cx="6535882" cy="2014975"/>
              </a:xfrm>
              <a:prstGeom prst="rect">
                <a:avLst/>
              </a:prstGeom>
              <a:blipFill>
                <a:blip r:embed="rId3"/>
                <a:stretch>
                  <a:fillRect l="-933" t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35195A-A181-40A7-9B67-ED709382BAF4}"/>
              </a:ext>
            </a:extLst>
          </p:cNvPr>
          <p:cNvCxnSpPr/>
          <p:nvPr/>
        </p:nvCxnSpPr>
        <p:spPr>
          <a:xfrm>
            <a:off x="729442" y="3790604"/>
            <a:ext cx="10708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9E83446C-F580-4E43-935E-A0FCC127B17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549110" y="1579442"/>
              <a:ext cx="1536952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8476">
                      <a:extLst>
                        <a:ext uri="{9D8B030D-6E8A-4147-A177-3AD203B41FA5}">
                          <a16:colId xmlns:a16="http://schemas.microsoft.com/office/drawing/2014/main" val="4282240175"/>
                        </a:ext>
                      </a:extLst>
                    </a:gridCol>
                    <a:gridCol w="768476">
                      <a:extLst>
                        <a:ext uri="{9D8B030D-6E8A-4147-A177-3AD203B41FA5}">
                          <a16:colId xmlns:a16="http://schemas.microsoft.com/office/drawing/2014/main" val="840501846"/>
                        </a:ext>
                      </a:extLst>
                    </a:gridCol>
                  </a:tblGrid>
                  <a:tr h="2704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958741"/>
                      </a:ext>
                    </a:extLst>
                  </a:tr>
                  <a:tr h="270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2378437"/>
                      </a:ext>
                    </a:extLst>
                  </a:tr>
                  <a:tr h="270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848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9E83446C-F580-4E43-935E-A0FCC127B1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1630031"/>
                  </p:ext>
                </p:extLst>
              </p:nvPr>
            </p:nvGraphicFramePr>
            <p:xfrm>
              <a:off x="7549110" y="1579442"/>
              <a:ext cx="1536952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8476">
                      <a:extLst>
                        <a:ext uri="{9D8B030D-6E8A-4147-A177-3AD203B41FA5}">
                          <a16:colId xmlns:a16="http://schemas.microsoft.com/office/drawing/2014/main" val="4282240175"/>
                        </a:ext>
                      </a:extLst>
                    </a:gridCol>
                    <a:gridCol w="768476">
                      <a:extLst>
                        <a:ext uri="{9D8B030D-6E8A-4147-A177-3AD203B41FA5}">
                          <a16:colId xmlns:a16="http://schemas.microsoft.com/office/drawing/2014/main" val="84050184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87" t="-1667" r="-102362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87" t="-1667" r="-3175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95874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237843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848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33350862-D540-4244-A00D-8EEDF42ED63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533061" y="1579442"/>
              <a:ext cx="1536952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8476">
                      <a:extLst>
                        <a:ext uri="{9D8B030D-6E8A-4147-A177-3AD203B41FA5}">
                          <a16:colId xmlns:a16="http://schemas.microsoft.com/office/drawing/2014/main" val="4282240175"/>
                        </a:ext>
                      </a:extLst>
                    </a:gridCol>
                    <a:gridCol w="768476">
                      <a:extLst>
                        <a:ext uri="{9D8B030D-6E8A-4147-A177-3AD203B41FA5}">
                          <a16:colId xmlns:a16="http://schemas.microsoft.com/office/drawing/2014/main" val="840501846"/>
                        </a:ext>
                      </a:extLst>
                    </a:gridCol>
                  </a:tblGrid>
                  <a:tr h="2704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958741"/>
                      </a:ext>
                    </a:extLst>
                  </a:tr>
                  <a:tr h="270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2378437"/>
                      </a:ext>
                    </a:extLst>
                  </a:tr>
                  <a:tr h="270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848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33350862-D540-4244-A00D-8EEDF42ED6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5558993"/>
                  </p:ext>
                </p:extLst>
              </p:nvPr>
            </p:nvGraphicFramePr>
            <p:xfrm>
              <a:off x="9533061" y="1579442"/>
              <a:ext cx="1536952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8476">
                      <a:extLst>
                        <a:ext uri="{9D8B030D-6E8A-4147-A177-3AD203B41FA5}">
                          <a16:colId xmlns:a16="http://schemas.microsoft.com/office/drawing/2014/main" val="4282240175"/>
                        </a:ext>
                      </a:extLst>
                    </a:gridCol>
                    <a:gridCol w="768476">
                      <a:extLst>
                        <a:ext uri="{9D8B030D-6E8A-4147-A177-3AD203B41FA5}">
                          <a16:colId xmlns:a16="http://schemas.microsoft.com/office/drawing/2014/main" val="84050184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87" t="-1667" r="-103150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1587" t="-1667" r="-3968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95874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237843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848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0FAAADE6-BB27-41F6-B5AC-8869FCE8A58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76518" y="4602913"/>
              <a:ext cx="1536952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8476">
                      <a:extLst>
                        <a:ext uri="{9D8B030D-6E8A-4147-A177-3AD203B41FA5}">
                          <a16:colId xmlns:a16="http://schemas.microsoft.com/office/drawing/2014/main" val="4282240175"/>
                        </a:ext>
                      </a:extLst>
                    </a:gridCol>
                    <a:gridCol w="768476">
                      <a:extLst>
                        <a:ext uri="{9D8B030D-6E8A-4147-A177-3AD203B41FA5}">
                          <a16:colId xmlns:a16="http://schemas.microsoft.com/office/drawing/2014/main" val="840501846"/>
                        </a:ext>
                      </a:extLst>
                    </a:gridCol>
                  </a:tblGrid>
                  <a:tr h="2704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958741"/>
                      </a:ext>
                    </a:extLst>
                  </a:tr>
                  <a:tr h="270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2378437"/>
                      </a:ext>
                    </a:extLst>
                  </a:tr>
                  <a:tr h="270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84818"/>
                      </a:ext>
                    </a:extLst>
                  </a:tr>
                  <a:tr h="270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64585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0FAAADE6-BB27-41F6-B5AC-8869FCE8A5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2239060"/>
                  </p:ext>
                </p:extLst>
              </p:nvPr>
            </p:nvGraphicFramePr>
            <p:xfrm>
              <a:off x="7676518" y="4602913"/>
              <a:ext cx="1536952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8476">
                      <a:extLst>
                        <a:ext uri="{9D8B030D-6E8A-4147-A177-3AD203B41FA5}">
                          <a16:colId xmlns:a16="http://schemas.microsoft.com/office/drawing/2014/main" val="4282240175"/>
                        </a:ext>
                      </a:extLst>
                    </a:gridCol>
                    <a:gridCol w="768476">
                      <a:extLst>
                        <a:ext uri="{9D8B030D-6E8A-4147-A177-3AD203B41FA5}">
                          <a16:colId xmlns:a16="http://schemas.microsoft.com/office/drawing/2014/main" val="84050184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87" t="-1667" r="-102362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1587" t="-1667" r="-3175" b="-3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95874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237843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0848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64585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322F9555-C66A-4C29-B18E-7E7FCAD834F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740777" y="4965134"/>
              <a:ext cx="1536952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8476">
                      <a:extLst>
                        <a:ext uri="{9D8B030D-6E8A-4147-A177-3AD203B41FA5}">
                          <a16:colId xmlns:a16="http://schemas.microsoft.com/office/drawing/2014/main" val="4282240175"/>
                        </a:ext>
                      </a:extLst>
                    </a:gridCol>
                    <a:gridCol w="768476">
                      <a:extLst>
                        <a:ext uri="{9D8B030D-6E8A-4147-A177-3AD203B41FA5}">
                          <a16:colId xmlns:a16="http://schemas.microsoft.com/office/drawing/2014/main" val="840501846"/>
                        </a:ext>
                      </a:extLst>
                    </a:gridCol>
                  </a:tblGrid>
                  <a:tr h="2704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958741"/>
                      </a:ext>
                    </a:extLst>
                  </a:tr>
                  <a:tr h="270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23784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322F9555-C66A-4C29-B18E-7E7FCAD834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3593677"/>
                  </p:ext>
                </p:extLst>
              </p:nvPr>
            </p:nvGraphicFramePr>
            <p:xfrm>
              <a:off x="9740777" y="4965134"/>
              <a:ext cx="1536952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8476">
                      <a:extLst>
                        <a:ext uri="{9D8B030D-6E8A-4147-A177-3AD203B41FA5}">
                          <a16:colId xmlns:a16="http://schemas.microsoft.com/office/drawing/2014/main" val="4282240175"/>
                        </a:ext>
                      </a:extLst>
                    </a:gridCol>
                    <a:gridCol w="768476">
                      <a:extLst>
                        <a:ext uri="{9D8B030D-6E8A-4147-A177-3AD203B41FA5}">
                          <a16:colId xmlns:a16="http://schemas.microsoft.com/office/drawing/2014/main" val="84050184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87" t="-1639" r="-103150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787" t="-1639" r="-3150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95874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237843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8547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AEAE-0E94-48EF-B05A-C224709E8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is the objective function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E0EA7-2754-4093-9CDD-CC023C256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explicit global objective being optimized</a:t>
            </a:r>
          </a:p>
          <a:p>
            <a:pPr lvl="1"/>
            <a:r>
              <a:rPr lang="en-US" dirty="0"/>
              <a:t>Unlike linear or logistic regression</a:t>
            </a:r>
          </a:p>
          <a:p>
            <a:pPr lvl="1"/>
            <a:endParaRPr lang="en-US" dirty="0"/>
          </a:p>
          <a:p>
            <a:r>
              <a:rPr lang="en-US" dirty="0"/>
              <a:t>Greedy and local optimization</a:t>
            </a:r>
          </a:p>
          <a:p>
            <a:pPr lvl="1"/>
            <a:r>
              <a:rPr lang="en-US" dirty="0"/>
              <a:t>No guarantee that reducing variance locally leads to lowest variance solution globally</a:t>
            </a:r>
          </a:p>
          <a:p>
            <a:pPr lvl="1"/>
            <a:r>
              <a:rPr lang="en-US" dirty="0"/>
              <a:t>But it works well</a:t>
            </a:r>
          </a:p>
          <a:p>
            <a:pPr lvl="1"/>
            <a:r>
              <a:rPr lang="en-US" dirty="0"/>
              <a:t>Actually finding global solution is impractical</a:t>
            </a:r>
          </a:p>
        </p:txBody>
      </p:sp>
    </p:spTree>
    <p:extLst>
      <p:ext uri="{BB962C8B-B14F-4D97-AF65-F5344CB8AC3E}">
        <p14:creationId xmlns:p14="http://schemas.microsoft.com/office/powerpoint/2010/main" val="3777584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Area Under the Curve</a:t>
            </a:r>
          </a:p>
        </p:txBody>
      </p:sp>
    </p:spTree>
    <p:extLst>
      <p:ext uri="{BB962C8B-B14F-4D97-AF65-F5344CB8AC3E}">
        <p14:creationId xmlns:p14="http://schemas.microsoft.com/office/powerpoint/2010/main" val="862496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1099B-4438-40F2-B99A-0D47D2D2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Binary Prediction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5DD5D-1067-4BD7-83A8-6068B62A7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Scenario:</a:t>
            </a:r>
          </a:p>
          <a:p>
            <a:pPr lvl="1"/>
            <a:r>
              <a:rPr lang="en-US" dirty="0"/>
              <a:t>Our outcome variable is a (0,1)</a:t>
            </a:r>
          </a:p>
          <a:p>
            <a:pPr lvl="1"/>
            <a:r>
              <a:rPr lang="en-US" dirty="0"/>
              <a:t>Our prediction model output a score or a probability</a:t>
            </a:r>
          </a:p>
          <a:p>
            <a:r>
              <a:rPr lang="en-US" dirty="0"/>
              <a:t>Ways we can evaluate the predictive accuracy:</a:t>
            </a:r>
          </a:p>
          <a:p>
            <a:pPr lvl="1"/>
            <a:r>
              <a:rPr lang="en-US" dirty="0"/>
              <a:t>Calibration</a:t>
            </a:r>
          </a:p>
          <a:p>
            <a:pPr lvl="1"/>
            <a:r>
              <a:rPr lang="en-US" dirty="0"/>
              <a:t>Confusion Matrix</a:t>
            </a:r>
          </a:p>
          <a:p>
            <a:pPr lvl="2"/>
            <a:r>
              <a:rPr lang="en-US" dirty="0"/>
              <a:t>Accuracy</a:t>
            </a:r>
          </a:p>
          <a:p>
            <a:pPr lvl="2"/>
            <a:r>
              <a:rPr lang="en-US" dirty="0"/>
              <a:t>Precision</a:t>
            </a:r>
          </a:p>
          <a:p>
            <a:pPr lvl="2"/>
            <a:r>
              <a:rPr lang="en-US" dirty="0"/>
              <a:t>True Positive Rate</a:t>
            </a:r>
          </a:p>
          <a:p>
            <a:pPr lvl="2"/>
            <a:r>
              <a:rPr lang="en-US" dirty="0"/>
              <a:t>Etc.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707F9A-49AD-AFEA-CEDD-AAD178BE6EB3}"/>
              </a:ext>
            </a:extLst>
          </p:cNvPr>
          <p:cNvGrpSpPr/>
          <p:nvPr/>
        </p:nvGrpSpPr>
        <p:grpSpPr>
          <a:xfrm>
            <a:off x="7854269" y="3286783"/>
            <a:ext cx="3958117" cy="3355086"/>
            <a:chOff x="730261" y="1904330"/>
            <a:chExt cx="5120108" cy="42841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3AE48B-2A5D-03F4-3821-5B77B2C27E56}"/>
                </a:ext>
              </a:extLst>
            </p:cNvPr>
            <p:cNvSpPr/>
            <p:nvPr/>
          </p:nvSpPr>
          <p:spPr>
            <a:xfrm>
              <a:off x="4064474" y="4442471"/>
              <a:ext cx="1784248" cy="17420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True Positive (TP)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12CC8FE-503A-F079-513F-068C214C59B9}"/>
                </a:ext>
              </a:extLst>
            </p:cNvPr>
            <p:cNvSpPr/>
            <p:nvPr/>
          </p:nvSpPr>
          <p:spPr>
            <a:xfrm>
              <a:off x="2243393" y="4446463"/>
              <a:ext cx="1784248" cy="174204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False Positive (FP)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3A23FD-1F48-CA51-E0FC-CE0331A9DBF8}"/>
                </a:ext>
              </a:extLst>
            </p:cNvPr>
            <p:cNvSpPr/>
            <p:nvPr/>
          </p:nvSpPr>
          <p:spPr>
            <a:xfrm>
              <a:off x="2243389" y="2672520"/>
              <a:ext cx="1784248" cy="17420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True Negative (TN)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F6A1F7-4CAC-85A9-EA69-F8B5FCAF4727}"/>
                </a:ext>
              </a:extLst>
            </p:cNvPr>
            <p:cNvSpPr/>
            <p:nvPr/>
          </p:nvSpPr>
          <p:spPr>
            <a:xfrm>
              <a:off x="4066121" y="2669431"/>
              <a:ext cx="1784248" cy="174204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False Negative (FN)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CBC46B2-15A6-A135-63D6-406246BBE042}"/>
                    </a:ext>
                  </a:extLst>
                </p:cNvPr>
                <p:cNvSpPr txBox="1"/>
                <p:nvPr/>
              </p:nvSpPr>
              <p:spPr>
                <a:xfrm>
                  <a:off x="771202" y="3264097"/>
                  <a:ext cx="1209818" cy="4593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0" lang="en-US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</m:acc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CBC46B2-15A6-A135-63D6-406246BBE0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202" y="3264097"/>
                  <a:ext cx="1209818" cy="459347"/>
                </a:xfrm>
                <a:prstGeom prst="rect">
                  <a:avLst/>
                </a:prstGeom>
                <a:blipFill>
                  <a:blip r:embed="rId2"/>
                  <a:stretch>
                    <a:fillRect t="-6780" b="-186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7858D79-329B-FD21-165A-CF15F20CAF03}"/>
                    </a:ext>
                  </a:extLst>
                </p:cNvPr>
                <p:cNvSpPr txBox="1"/>
                <p:nvPr/>
              </p:nvSpPr>
              <p:spPr>
                <a:xfrm>
                  <a:off x="730261" y="4926868"/>
                  <a:ext cx="1209818" cy="4593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</m:acc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7858D79-329B-FD21-165A-CF15F20CAF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261" y="4926868"/>
                  <a:ext cx="1209818" cy="459347"/>
                </a:xfrm>
                <a:prstGeom prst="rect">
                  <a:avLst/>
                </a:prstGeom>
                <a:blipFill>
                  <a:blip r:embed="rId3"/>
                  <a:stretch>
                    <a:fillRect t="-6780" b="-203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B91D1E2-B31D-A79B-498F-D4546292EA22}"/>
                    </a:ext>
                  </a:extLst>
                </p:cNvPr>
                <p:cNvSpPr txBox="1"/>
                <p:nvPr/>
              </p:nvSpPr>
              <p:spPr>
                <a:xfrm>
                  <a:off x="2559235" y="1904330"/>
                  <a:ext cx="1209818" cy="4593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B91D1E2-B31D-A79B-498F-D4546292EA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235" y="1904330"/>
                  <a:ext cx="1209818" cy="459347"/>
                </a:xfrm>
                <a:prstGeom prst="rect">
                  <a:avLst/>
                </a:prstGeom>
                <a:blipFill>
                  <a:blip r:embed="rId4"/>
                  <a:stretch>
                    <a:fillRect b="-203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27DFE92-D346-9D9D-53B4-1C223DCA1F69}"/>
                    </a:ext>
                  </a:extLst>
                </p:cNvPr>
                <p:cNvSpPr txBox="1"/>
                <p:nvPr/>
              </p:nvSpPr>
              <p:spPr>
                <a:xfrm>
                  <a:off x="4445004" y="1923369"/>
                  <a:ext cx="1209818" cy="4593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27DFE92-D346-9D9D-53B4-1C223DCA1F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5004" y="1923369"/>
                  <a:ext cx="1209818" cy="459347"/>
                </a:xfrm>
                <a:prstGeom prst="rect">
                  <a:avLst/>
                </a:prstGeom>
                <a:blipFill>
                  <a:blip r:embed="rId5"/>
                  <a:stretch>
                    <a:fillRect b="-186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50835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1099B-4438-40F2-B99A-0D47D2D2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Binary Prediction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5DD5D-1067-4BD7-83A8-6068B62A7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342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Confusion Matrix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Accuracy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Precision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True Positive Rate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Etc. </a:t>
            </a:r>
          </a:p>
          <a:p>
            <a:r>
              <a:rPr lang="en-US" dirty="0"/>
              <a:t>Drawback: Confusion matrix approaches require us to choose a threshold (often not obvious what the right threshold is)</a:t>
            </a: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DFD3EB-6910-675C-822C-4966CA8162CA}"/>
              </a:ext>
            </a:extLst>
          </p:cNvPr>
          <p:cNvGrpSpPr/>
          <p:nvPr/>
        </p:nvGrpSpPr>
        <p:grpSpPr>
          <a:xfrm>
            <a:off x="9068141" y="4159096"/>
            <a:ext cx="2244662" cy="2416879"/>
            <a:chOff x="8044322" y="2067951"/>
            <a:chExt cx="3706556" cy="48691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58EDA90-9360-D9F7-1CBA-7A104040028A}"/>
                </a:ext>
              </a:extLst>
            </p:cNvPr>
            <p:cNvSpPr/>
            <p:nvPr/>
          </p:nvSpPr>
          <p:spPr>
            <a:xfrm>
              <a:off x="8807803" y="2248242"/>
              <a:ext cx="870769" cy="4688877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94E8D7-980B-B28E-C43F-F7E3AB0483AC}"/>
                </a:ext>
              </a:extLst>
            </p:cNvPr>
            <p:cNvSpPr txBox="1"/>
            <p:nvPr/>
          </p:nvSpPr>
          <p:spPr>
            <a:xfrm>
              <a:off x="10283483" y="2248244"/>
              <a:ext cx="870769" cy="4650468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0621917-1F85-BA44-F18B-F72ABBCB0618}"/>
                </a:ext>
              </a:extLst>
            </p:cNvPr>
            <p:cNvCxnSpPr/>
            <p:nvPr/>
          </p:nvCxnSpPr>
          <p:spPr>
            <a:xfrm flipH="1">
              <a:off x="8135481" y="5134710"/>
              <a:ext cx="3615397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0A800E-1064-55A9-7919-E91086389216}"/>
                </a:ext>
              </a:extLst>
            </p:cNvPr>
            <p:cNvSpPr txBox="1"/>
            <p:nvPr/>
          </p:nvSpPr>
          <p:spPr>
            <a:xfrm>
              <a:off x="8418497" y="2067951"/>
              <a:ext cx="242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4A2631-1827-F681-292C-A4A66F8B9883}"/>
                </a:ext>
              </a:extLst>
            </p:cNvPr>
            <p:cNvSpPr txBox="1"/>
            <p:nvPr/>
          </p:nvSpPr>
          <p:spPr>
            <a:xfrm>
              <a:off x="8418497" y="6488668"/>
              <a:ext cx="242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374BE4-B49D-A87C-5059-4A5DA04805AE}"/>
                </a:ext>
              </a:extLst>
            </p:cNvPr>
            <p:cNvSpPr txBox="1"/>
            <p:nvPr/>
          </p:nvSpPr>
          <p:spPr>
            <a:xfrm>
              <a:off x="8044322" y="3879455"/>
              <a:ext cx="1522737" cy="744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0.5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A0FCEF-7BB8-E613-B279-155858E491D2}"/>
              </a:ext>
            </a:extLst>
          </p:cNvPr>
          <p:cNvGrpSpPr/>
          <p:nvPr/>
        </p:nvGrpSpPr>
        <p:grpSpPr>
          <a:xfrm>
            <a:off x="7553624" y="1219098"/>
            <a:ext cx="3958117" cy="2567935"/>
            <a:chOff x="730261" y="1904330"/>
            <a:chExt cx="5120108" cy="42841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E5C3CAA-AC5B-8C10-C786-BB8DD400C450}"/>
                </a:ext>
              </a:extLst>
            </p:cNvPr>
            <p:cNvSpPr/>
            <p:nvPr/>
          </p:nvSpPr>
          <p:spPr>
            <a:xfrm>
              <a:off x="4064474" y="4442471"/>
              <a:ext cx="1784248" cy="17420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True Positive (TP)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16D6A7D-B892-D584-4A64-1EBB5CAFC2C5}"/>
                </a:ext>
              </a:extLst>
            </p:cNvPr>
            <p:cNvSpPr/>
            <p:nvPr/>
          </p:nvSpPr>
          <p:spPr>
            <a:xfrm>
              <a:off x="2243393" y="4446463"/>
              <a:ext cx="1784248" cy="174204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False Positive (FP)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DFA7C1-1436-B177-6014-29E791287A57}"/>
                </a:ext>
              </a:extLst>
            </p:cNvPr>
            <p:cNvSpPr/>
            <p:nvPr/>
          </p:nvSpPr>
          <p:spPr>
            <a:xfrm>
              <a:off x="2243389" y="2672520"/>
              <a:ext cx="1784248" cy="17420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True Negative (TN)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76A5B7F-875B-0C6F-A7D1-AC9E4C9B3AC5}"/>
                </a:ext>
              </a:extLst>
            </p:cNvPr>
            <p:cNvSpPr/>
            <p:nvPr/>
          </p:nvSpPr>
          <p:spPr>
            <a:xfrm>
              <a:off x="4066121" y="2669431"/>
              <a:ext cx="1784248" cy="174204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False Negative (FN)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ECE9845-6E2E-9F15-4289-1E0135803958}"/>
                    </a:ext>
                  </a:extLst>
                </p:cNvPr>
                <p:cNvSpPr txBox="1"/>
                <p:nvPr/>
              </p:nvSpPr>
              <p:spPr>
                <a:xfrm>
                  <a:off x="771202" y="3264097"/>
                  <a:ext cx="1209818" cy="4593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0" lang="en-US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</m:acc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ECE9845-6E2E-9F15-4289-1E01358039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202" y="3264097"/>
                  <a:ext cx="1209818" cy="459347"/>
                </a:xfrm>
                <a:prstGeom prst="rect">
                  <a:avLst/>
                </a:prstGeom>
                <a:blipFill>
                  <a:blip r:embed="rId2"/>
                  <a:stretch>
                    <a:fillRect t="-8889" b="-5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1226366-C572-AE1A-09A0-7CC62494329C}"/>
                    </a:ext>
                  </a:extLst>
                </p:cNvPr>
                <p:cNvSpPr txBox="1"/>
                <p:nvPr/>
              </p:nvSpPr>
              <p:spPr>
                <a:xfrm>
                  <a:off x="730261" y="4926868"/>
                  <a:ext cx="1209818" cy="4593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</m:acc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1226366-C572-AE1A-09A0-7CC6249432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261" y="4926868"/>
                  <a:ext cx="1209818" cy="459347"/>
                </a:xfrm>
                <a:prstGeom prst="rect">
                  <a:avLst/>
                </a:prstGeom>
                <a:blipFill>
                  <a:blip r:embed="rId3"/>
                  <a:stretch>
                    <a:fillRect t="-8889" b="-5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F2978AC-4471-74F0-5826-275F21FC2E10}"/>
                    </a:ext>
                  </a:extLst>
                </p:cNvPr>
                <p:cNvSpPr txBox="1"/>
                <p:nvPr/>
              </p:nvSpPr>
              <p:spPr>
                <a:xfrm>
                  <a:off x="2559235" y="1904330"/>
                  <a:ext cx="1209818" cy="4593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F2978AC-4471-74F0-5826-275F21FC2E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235" y="1904330"/>
                  <a:ext cx="1209818" cy="459347"/>
                </a:xfrm>
                <a:prstGeom prst="rect">
                  <a:avLst/>
                </a:prstGeom>
                <a:blipFill>
                  <a:blip r:embed="rId4"/>
                  <a:stretch>
                    <a:fillRect b="-5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3DF5D85-2C0A-0E65-E561-ED8E912194D5}"/>
                    </a:ext>
                  </a:extLst>
                </p:cNvPr>
                <p:cNvSpPr txBox="1"/>
                <p:nvPr/>
              </p:nvSpPr>
              <p:spPr>
                <a:xfrm>
                  <a:off x="4445004" y="1923369"/>
                  <a:ext cx="1209818" cy="4593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3DF5D85-2C0A-0E65-E561-ED8E912194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5004" y="1923369"/>
                  <a:ext cx="1209818" cy="459347"/>
                </a:xfrm>
                <a:prstGeom prst="rect">
                  <a:avLst/>
                </a:prstGeom>
                <a:blipFill>
                  <a:blip r:embed="rId5"/>
                  <a:stretch>
                    <a:fillRect b="-5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23714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224EF-5CE1-9A53-543D-F6CBE7162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the Curve (AUC)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C3B64-17D7-24AD-206E-630FA1935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4080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Full name:</a:t>
            </a:r>
          </a:p>
          <a:p>
            <a:pPr lvl="1"/>
            <a:r>
              <a:rPr lang="en-US" dirty="0"/>
              <a:t>Area under the receiver operating characteristic curve (AUC-ROC)</a:t>
            </a:r>
          </a:p>
          <a:p>
            <a:pPr lvl="1"/>
            <a:endParaRPr lang="en-US" dirty="0"/>
          </a:p>
          <a:p>
            <a:r>
              <a:rPr lang="en-US" dirty="0"/>
              <a:t>A metric that captures how well a model ranks Y=1s versus Y=0s</a:t>
            </a:r>
          </a:p>
          <a:p>
            <a:endParaRPr lang="en-US" dirty="0"/>
          </a:p>
          <a:p>
            <a:r>
              <a:rPr lang="en-US" dirty="0"/>
              <a:t>Importantly: Doesn’t rely on a single threshold.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63BA2A9-F548-F895-BA67-345AF6C6E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43894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688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E97C24-0E19-4553-9F36-ADF75313DA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996" b="1996"/>
          <a:stretch/>
        </p:blipFill>
        <p:spPr>
          <a:xfrm>
            <a:off x="980361" y="1106017"/>
            <a:ext cx="10231278" cy="4582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AE7736-C56A-4E23-9871-C935D027C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Use All the Thresholds?</a:t>
            </a:r>
          </a:p>
        </p:txBody>
      </p:sp>
    </p:spTree>
    <p:extLst>
      <p:ext uri="{BB962C8B-B14F-4D97-AF65-F5344CB8AC3E}">
        <p14:creationId xmlns:p14="http://schemas.microsoft.com/office/powerpoint/2010/main" val="3877640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E97C24-0E19-4553-9F36-ADF75313DA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996" b="1996"/>
          <a:stretch/>
        </p:blipFill>
        <p:spPr>
          <a:xfrm>
            <a:off x="980361" y="1106017"/>
            <a:ext cx="10231278" cy="4582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AE7736-C56A-4E23-9871-C935D027C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Use All the Thresholds?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C02F5D-66FE-469C-B479-02A9A003C2A0}"/>
              </a:ext>
            </a:extLst>
          </p:cNvPr>
          <p:cNvSpPr/>
          <p:nvPr/>
        </p:nvSpPr>
        <p:spPr>
          <a:xfrm>
            <a:off x="6677247" y="2466753"/>
            <a:ext cx="1913860" cy="18075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095231-C916-48E8-83F5-7B6DEC451D9E}"/>
              </a:ext>
            </a:extLst>
          </p:cNvPr>
          <p:cNvSpPr/>
          <p:nvPr/>
        </p:nvSpPr>
        <p:spPr>
          <a:xfrm>
            <a:off x="1321982" y="4564910"/>
            <a:ext cx="932120" cy="272903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6784CE-1E46-4006-807D-9D0F03BD3602}"/>
                  </a:ext>
                </a:extLst>
              </p:cNvPr>
              <p:cNvSpPr txBox="1"/>
              <p:nvPr/>
            </p:nvSpPr>
            <p:spPr>
              <a:xfrm>
                <a:off x="1605516" y="5890473"/>
                <a:ext cx="9250326" cy="485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𝑇𝑃𝑅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𝑇𝑃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𝑇𝑃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𝐹𝑁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1+9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=.1</m:t>
                    </m:r>
                    <m: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𝐹𝑃𝑅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𝐹𝑃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𝐹𝑃</m:t>
                        </m:r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𝑇𝑁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0+10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 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6784CE-1E46-4006-807D-9D0F03BD3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516" y="5890473"/>
                <a:ext cx="9250326" cy="485646"/>
              </a:xfrm>
              <a:prstGeom prst="rect">
                <a:avLst/>
              </a:prstGeom>
              <a:blipFill>
                <a:blip r:embed="rId3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540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E97C24-0E19-4553-9F36-ADF75313DA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996" b="1996"/>
          <a:stretch/>
        </p:blipFill>
        <p:spPr>
          <a:xfrm>
            <a:off x="980361" y="1106017"/>
            <a:ext cx="10231278" cy="4582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AE7736-C56A-4E23-9871-C935D027C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Use All the Thresholds?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C02F5D-66FE-469C-B479-02A9A003C2A0}"/>
              </a:ext>
            </a:extLst>
          </p:cNvPr>
          <p:cNvSpPr/>
          <p:nvPr/>
        </p:nvSpPr>
        <p:spPr>
          <a:xfrm>
            <a:off x="6677247" y="2466752"/>
            <a:ext cx="1913860" cy="425303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095231-C916-48E8-83F5-7B6DEC451D9E}"/>
              </a:ext>
            </a:extLst>
          </p:cNvPr>
          <p:cNvSpPr/>
          <p:nvPr/>
        </p:nvSpPr>
        <p:spPr>
          <a:xfrm>
            <a:off x="1321982" y="4189228"/>
            <a:ext cx="836427" cy="637953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6784CE-1E46-4006-807D-9D0F03BD3602}"/>
                  </a:ext>
                </a:extLst>
              </p:cNvPr>
              <p:cNvSpPr txBox="1"/>
              <p:nvPr/>
            </p:nvSpPr>
            <p:spPr>
              <a:xfrm>
                <a:off x="1605516" y="5890473"/>
                <a:ext cx="9250326" cy="485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𝑇𝑃𝑅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𝑇𝑃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𝑇𝑃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𝐹𝑁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2+8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=.</m:t>
                    </m:r>
                    <m: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𝐹𝑃𝑅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𝐹𝑃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𝐹𝑃</m:t>
                        </m:r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𝑇𝑁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0+10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 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6784CE-1E46-4006-807D-9D0F03BD3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516" y="5890473"/>
                <a:ext cx="9250326" cy="485902"/>
              </a:xfrm>
              <a:prstGeom prst="rect">
                <a:avLst/>
              </a:prstGeom>
              <a:blipFill>
                <a:blip r:embed="rId3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445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E97C24-0E19-4553-9F36-ADF75313DA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996" b="1996"/>
          <a:stretch/>
        </p:blipFill>
        <p:spPr>
          <a:xfrm>
            <a:off x="980361" y="1106017"/>
            <a:ext cx="10231278" cy="4582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AE7736-C56A-4E23-9871-C935D027C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Use All the Thresholds?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C02F5D-66FE-469C-B479-02A9A003C2A0}"/>
              </a:ext>
            </a:extLst>
          </p:cNvPr>
          <p:cNvSpPr/>
          <p:nvPr/>
        </p:nvSpPr>
        <p:spPr>
          <a:xfrm>
            <a:off x="6677247" y="2466752"/>
            <a:ext cx="1913860" cy="62732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095231-C916-48E8-83F5-7B6DEC451D9E}"/>
              </a:ext>
            </a:extLst>
          </p:cNvPr>
          <p:cNvSpPr/>
          <p:nvPr/>
        </p:nvSpPr>
        <p:spPr>
          <a:xfrm>
            <a:off x="1321982" y="4189228"/>
            <a:ext cx="1240465" cy="637953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6784CE-1E46-4006-807D-9D0F03BD3602}"/>
                  </a:ext>
                </a:extLst>
              </p:cNvPr>
              <p:cNvSpPr txBox="1"/>
              <p:nvPr/>
            </p:nvSpPr>
            <p:spPr>
              <a:xfrm>
                <a:off x="1605516" y="5890473"/>
                <a:ext cx="9250326" cy="486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𝑇𝑃𝑅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𝑇𝑃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𝑇𝑃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𝐹𝑁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2+8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=.</m:t>
                    </m:r>
                    <m: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𝐹𝑃𝑅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𝐹𝑃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𝐹𝑃</m:t>
                        </m:r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𝑇𝑁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1+9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=.1 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6784CE-1E46-4006-807D-9D0F03BD3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516" y="5890473"/>
                <a:ext cx="9250326" cy="486030"/>
              </a:xfrm>
              <a:prstGeom prst="rect">
                <a:avLst/>
              </a:prstGeom>
              <a:blipFill>
                <a:blip r:embed="rId3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487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A499519-B829-19E8-D69A-36E05B643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724" y="0"/>
            <a:ext cx="9786551" cy="6858000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A430C5D5-945F-5F26-CE4C-90E9C216F5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4D0CC7-EC77-F51D-31F9-AF46464D77CB}"/>
              </a:ext>
            </a:extLst>
          </p:cNvPr>
          <p:cNvSpPr txBox="1"/>
          <p:nvPr/>
        </p:nvSpPr>
        <p:spPr>
          <a:xfrm>
            <a:off x="5996847" y="3866733"/>
            <a:ext cx="2141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Logistic Regression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E3A83D-C8F0-ABB0-42C3-80814B660821}"/>
              </a:ext>
            </a:extLst>
          </p:cNvPr>
          <p:cNvSpPr txBox="1"/>
          <p:nvPr/>
        </p:nvSpPr>
        <p:spPr>
          <a:xfrm>
            <a:off x="2470484" y="1403684"/>
            <a:ext cx="3625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can we visualize calibration using a chart like this? </a:t>
            </a:r>
          </a:p>
        </p:txBody>
      </p:sp>
    </p:spTree>
    <p:extLst>
      <p:ext uri="{BB962C8B-B14F-4D97-AF65-F5344CB8AC3E}">
        <p14:creationId xmlns:p14="http://schemas.microsoft.com/office/powerpoint/2010/main" val="1741748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E97C24-0E19-4553-9F36-ADF75313DA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996" b="1996"/>
          <a:stretch/>
        </p:blipFill>
        <p:spPr>
          <a:xfrm>
            <a:off x="980361" y="1106017"/>
            <a:ext cx="10231278" cy="4582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AE7736-C56A-4E23-9871-C935D027C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Use All the Thresholds?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C02F5D-66FE-469C-B479-02A9A003C2A0}"/>
              </a:ext>
            </a:extLst>
          </p:cNvPr>
          <p:cNvSpPr/>
          <p:nvPr/>
        </p:nvSpPr>
        <p:spPr>
          <a:xfrm>
            <a:off x="6677247" y="2466751"/>
            <a:ext cx="1913860" cy="1325563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095231-C916-48E8-83F5-7B6DEC451D9E}"/>
              </a:ext>
            </a:extLst>
          </p:cNvPr>
          <p:cNvSpPr/>
          <p:nvPr/>
        </p:nvSpPr>
        <p:spPr>
          <a:xfrm>
            <a:off x="1321982" y="3094074"/>
            <a:ext cx="1240465" cy="1733107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6784CE-1E46-4006-807D-9D0F03BD3602}"/>
                  </a:ext>
                </a:extLst>
              </p:cNvPr>
              <p:cNvSpPr txBox="1"/>
              <p:nvPr/>
            </p:nvSpPr>
            <p:spPr>
              <a:xfrm>
                <a:off x="1605516" y="5890473"/>
                <a:ext cx="9250326" cy="489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𝑇𝑃𝑅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𝑇𝑃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𝑇𝑃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𝐹𝑁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5+5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=.</m:t>
                    </m:r>
                    <m: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𝐹𝑃𝑅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𝐹𝑃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𝐹𝑃</m:t>
                        </m:r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𝑇𝑁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1+9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=.1 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6784CE-1E46-4006-807D-9D0F03BD3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516" y="5890473"/>
                <a:ext cx="9250326" cy="489814"/>
              </a:xfrm>
              <a:prstGeom prst="rect">
                <a:avLst/>
              </a:prstGeom>
              <a:blipFill>
                <a:blip r:embed="rId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265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E97C24-0E19-4553-9F36-ADF75313DA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996" b="1996"/>
          <a:stretch/>
        </p:blipFill>
        <p:spPr>
          <a:xfrm>
            <a:off x="980361" y="1106017"/>
            <a:ext cx="10231278" cy="4582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AE7736-C56A-4E23-9871-C935D027C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Use All the Thresholds?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C02F5D-66FE-469C-B479-02A9A003C2A0}"/>
              </a:ext>
            </a:extLst>
          </p:cNvPr>
          <p:cNvSpPr/>
          <p:nvPr/>
        </p:nvSpPr>
        <p:spPr>
          <a:xfrm>
            <a:off x="6677247" y="2466751"/>
            <a:ext cx="3934046" cy="204145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095231-C916-48E8-83F5-7B6DEC451D9E}"/>
              </a:ext>
            </a:extLst>
          </p:cNvPr>
          <p:cNvSpPr/>
          <p:nvPr/>
        </p:nvSpPr>
        <p:spPr>
          <a:xfrm>
            <a:off x="1321982" y="1360968"/>
            <a:ext cx="4632251" cy="346621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6784CE-1E46-4006-807D-9D0F03BD3602}"/>
                  </a:ext>
                </a:extLst>
              </p:cNvPr>
              <p:cNvSpPr txBox="1"/>
              <p:nvPr/>
            </p:nvSpPr>
            <p:spPr>
              <a:xfrm>
                <a:off x="1605516" y="5890473"/>
                <a:ext cx="9250326" cy="485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𝑇𝑃𝑅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𝑇𝑃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𝑇𝑃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𝐹𝑁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10+0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  <m: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𝐹𝑃𝑅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𝐹𝑃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𝐹𝑃</m:t>
                        </m:r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𝑇𝑁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9+1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=.9 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6784CE-1E46-4006-807D-9D0F03BD3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516" y="5890473"/>
                <a:ext cx="9250326" cy="485902"/>
              </a:xfrm>
              <a:prstGeom prst="rect">
                <a:avLst/>
              </a:prstGeom>
              <a:blipFill>
                <a:blip r:embed="rId3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BA628B3-0FDE-421B-9CF6-D202CFA76E22}"/>
              </a:ext>
            </a:extLst>
          </p:cNvPr>
          <p:cNvSpPr/>
          <p:nvPr/>
        </p:nvSpPr>
        <p:spPr>
          <a:xfrm>
            <a:off x="6677247" y="4522381"/>
            <a:ext cx="1956390" cy="30480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257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E97C24-0E19-4553-9F36-ADF75313DA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996" b="1996"/>
          <a:stretch/>
        </p:blipFill>
        <p:spPr>
          <a:xfrm>
            <a:off x="980361" y="1106017"/>
            <a:ext cx="10231278" cy="4582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AE7736-C56A-4E23-9871-C935D027C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Use All the Thresholds?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C02F5D-66FE-469C-B479-02A9A003C2A0}"/>
              </a:ext>
            </a:extLst>
          </p:cNvPr>
          <p:cNvSpPr/>
          <p:nvPr/>
        </p:nvSpPr>
        <p:spPr>
          <a:xfrm>
            <a:off x="6646728" y="2408273"/>
            <a:ext cx="3934046" cy="233384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095231-C916-48E8-83F5-7B6DEC451D9E}"/>
              </a:ext>
            </a:extLst>
          </p:cNvPr>
          <p:cNvSpPr/>
          <p:nvPr/>
        </p:nvSpPr>
        <p:spPr>
          <a:xfrm>
            <a:off x="1321982" y="1360968"/>
            <a:ext cx="4983125" cy="346621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6784CE-1E46-4006-807D-9D0F03BD3602}"/>
                  </a:ext>
                </a:extLst>
              </p:cNvPr>
              <p:cNvSpPr txBox="1"/>
              <p:nvPr/>
            </p:nvSpPr>
            <p:spPr>
              <a:xfrm>
                <a:off x="1605516" y="5890473"/>
                <a:ext cx="9250326" cy="485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𝑇𝑃𝑅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𝑇𝑃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𝑇𝑃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𝐹𝑁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10+0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  <m: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𝐹𝑃𝑅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𝐹𝑃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𝐹𝑃</m:t>
                        </m:r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𝑇𝑁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10+0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 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6784CE-1E46-4006-807D-9D0F03BD3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516" y="5890473"/>
                <a:ext cx="9250326" cy="485902"/>
              </a:xfrm>
              <a:prstGeom prst="rect">
                <a:avLst/>
              </a:prstGeom>
              <a:blipFill>
                <a:blip r:embed="rId3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74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E97C24-0E19-4553-9F36-ADF75313DA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3" t="-1996" r="47766" b="1996"/>
          <a:stretch/>
        </p:blipFill>
        <p:spPr>
          <a:xfrm>
            <a:off x="980361" y="1106017"/>
            <a:ext cx="5212080" cy="4582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AE7736-C56A-4E23-9871-C935D027C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11491E-3E87-483C-B116-D09C38665CA8}"/>
              </a:ext>
            </a:extLst>
          </p:cNvPr>
          <p:cNvSpPr txBox="1"/>
          <p:nvPr/>
        </p:nvSpPr>
        <p:spPr>
          <a:xfrm>
            <a:off x="7060019" y="1446028"/>
            <a:ext cx="42937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Cambria" panose="02040503050406030204" pitchFamily="18" charset="0"/>
                <a:cs typeface="+mn-cs"/>
              </a:rPr>
              <a:t>The area under this line is called the Area Under the Receiver Operating Characteristic Curve. (AUC)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Cambria" panose="02040503050406030204" pitchFamily="18" charset="0"/>
                <a:cs typeface="+mn-cs"/>
              </a:rPr>
              <a:t>Has a very nice probabilistic interpretation: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Cambria" panose="02040503050406030204" pitchFamily="18" charset="0"/>
                <a:cs typeface="+mn-cs"/>
              </a:rPr>
              <a:t>AUC is the probability that a randomly chosen member of Y=1 class is ranked higher than a randomly chosen member of Y=0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sto MT" panose="020406030505050303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Cambria" panose="02040503050406030204" pitchFamily="18" charset="0"/>
                <a:cs typeface="+mn-cs"/>
              </a:rPr>
              <a:t>AUC = 1 is perfect classifier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Cambria" panose="02040503050406030204" pitchFamily="18" charset="0"/>
                <a:cs typeface="+mn-cs"/>
              </a:rPr>
              <a:t>AUC = 0.5 is a random classifier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Cambria" panose="02040503050406030204" pitchFamily="18" charset="0"/>
                <a:cs typeface="+mn-cs"/>
              </a:rPr>
              <a:t>AUC &lt; 0.5 you did something wrong</a:t>
            </a:r>
          </a:p>
        </p:txBody>
      </p:sp>
    </p:spTree>
    <p:extLst>
      <p:ext uri="{BB962C8B-B14F-4D97-AF65-F5344CB8AC3E}">
        <p14:creationId xmlns:p14="http://schemas.microsoft.com/office/powerpoint/2010/main" val="2660201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D36AB-AA77-30AC-1262-AAB8697C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Computing AUC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FEC08B-830D-DDAD-7E2A-74533C9D63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342466" cy="4351338"/>
              </a:xfrm>
            </p:spPr>
            <p:txBody>
              <a:bodyPr/>
              <a:lstStyle/>
              <a:p>
                <a:r>
                  <a:rPr lang="en-US" dirty="0"/>
                  <a:t>First threshold is 0.17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𝑇𝑃𝑅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𝐹𝑃𝑅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350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=0.875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FEC08B-830D-DDAD-7E2A-74533C9D6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342466" cy="4351338"/>
              </a:xfrm>
              <a:blipFill>
                <a:blip r:embed="rId2"/>
                <a:stretch>
                  <a:fillRect l="-2528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A1F17147-DC3E-3B8B-1D59-C318551DB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04" y="2245421"/>
            <a:ext cx="5946616" cy="341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AC20D3-2C9A-84D7-6ACD-F099213C501D}"/>
              </a:ext>
            </a:extLst>
          </p:cNvPr>
          <p:cNvCxnSpPr>
            <a:cxnSpLocks/>
          </p:cNvCxnSpPr>
          <p:nvPr/>
        </p:nvCxnSpPr>
        <p:spPr>
          <a:xfrm>
            <a:off x="5976813" y="3617678"/>
            <a:ext cx="5784351" cy="0"/>
          </a:xfrm>
          <a:prstGeom prst="line">
            <a:avLst/>
          </a:prstGeom>
          <a:ln w="539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A8A685-36D2-3E5E-C9C7-05F762E8639B}"/>
              </a:ext>
            </a:extLst>
          </p:cNvPr>
          <p:cNvCxnSpPr>
            <a:cxnSpLocks/>
          </p:cNvCxnSpPr>
          <p:nvPr/>
        </p:nvCxnSpPr>
        <p:spPr>
          <a:xfrm>
            <a:off x="5955299" y="4398570"/>
            <a:ext cx="5784351" cy="0"/>
          </a:xfrm>
          <a:prstGeom prst="line">
            <a:avLst/>
          </a:prstGeom>
          <a:ln w="539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2E7F41-C3D3-0E39-7BDF-81D37816D9E1}"/>
              </a:ext>
            </a:extLst>
          </p:cNvPr>
          <p:cNvCxnSpPr>
            <a:cxnSpLocks/>
          </p:cNvCxnSpPr>
          <p:nvPr/>
        </p:nvCxnSpPr>
        <p:spPr>
          <a:xfrm flipV="1">
            <a:off x="8040130" y="2352697"/>
            <a:ext cx="0" cy="3193227"/>
          </a:xfrm>
          <a:prstGeom prst="line">
            <a:avLst/>
          </a:prstGeom>
          <a:ln w="539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A732EF-4B9F-E31C-EA68-E177A80DC2F6}"/>
              </a:ext>
            </a:extLst>
          </p:cNvPr>
          <p:cNvCxnSpPr>
            <a:cxnSpLocks/>
          </p:cNvCxnSpPr>
          <p:nvPr/>
        </p:nvCxnSpPr>
        <p:spPr>
          <a:xfrm>
            <a:off x="9490372" y="2352697"/>
            <a:ext cx="0" cy="3193227"/>
          </a:xfrm>
          <a:prstGeom prst="line">
            <a:avLst/>
          </a:prstGeom>
          <a:ln w="539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40CA625-BB1A-13B1-ABE8-4A4FD9BD6FD9}"/>
              </a:ext>
            </a:extLst>
          </p:cNvPr>
          <p:cNvSpPr txBox="1"/>
          <p:nvPr/>
        </p:nvSpPr>
        <p:spPr>
          <a:xfrm>
            <a:off x="6094818" y="2292535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0.1825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8F478A-C678-7216-1A9E-1D1A71C34AB9}"/>
              </a:ext>
            </a:extLst>
          </p:cNvPr>
          <p:cNvSpPr txBox="1"/>
          <p:nvPr/>
        </p:nvSpPr>
        <p:spPr>
          <a:xfrm>
            <a:off x="8037572" y="3580290"/>
            <a:ext cx="1093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0.39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D2BC6D-E002-76EA-F0A5-BD206B010518}"/>
              </a:ext>
            </a:extLst>
          </p:cNvPr>
          <p:cNvSpPr txBox="1"/>
          <p:nvPr/>
        </p:nvSpPr>
        <p:spPr>
          <a:xfrm>
            <a:off x="8067704" y="2295305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0.165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68A798-D518-1DC1-10E2-C25421ACC8D2}"/>
              </a:ext>
            </a:extLst>
          </p:cNvPr>
          <p:cNvSpPr txBox="1"/>
          <p:nvPr/>
        </p:nvSpPr>
        <p:spPr>
          <a:xfrm>
            <a:off x="8206317" y="4917004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579F48-E01D-589B-0AB6-222704EB2010}"/>
              </a:ext>
            </a:extLst>
          </p:cNvPr>
          <p:cNvSpPr txBox="1"/>
          <p:nvPr/>
        </p:nvSpPr>
        <p:spPr>
          <a:xfrm>
            <a:off x="10383833" y="2302673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0.1825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14FC9D-B733-CF92-4051-4618106C7A9B}"/>
              </a:ext>
            </a:extLst>
          </p:cNvPr>
          <p:cNvSpPr txBox="1"/>
          <p:nvPr/>
        </p:nvSpPr>
        <p:spPr>
          <a:xfrm>
            <a:off x="6064616" y="3661364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0.3075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101914-8EC1-4BF3-D61A-9DE245186DAB}"/>
              </a:ext>
            </a:extLst>
          </p:cNvPr>
          <p:cNvSpPr txBox="1"/>
          <p:nvPr/>
        </p:nvSpPr>
        <p:spPr>
          <a:xfrm>
            <a:off x="6025450" y="4868798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0.2075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F50B5D-8A6C-6E04-E31C-73711B146937}"/>
              </a:ext>
            </a:extLst>
          </p:cNvPr>
          <p:cNvSpPr txBox="1"/>
          <p:nvPr/>
        </p:nvSpPr>
        <p:spPr>
          <a:xfrm>
            <a:off x="10379748" y="3695445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0.3075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DD03A1-DDC1-30F8-F516-596279C46586}"/>
              </a:ext>
            </a:extLst>
          </p:cNvPr>
          <p:cNvSpPr txBox="1"/>
          <p:nvPr/>
        </p:nvSpPr>
        <p:spPr>
          <a:xfrm>
            <a:off x="10368380" y="4882660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0.2075</a:t>
            </a:r>
          </a:p>
        </p:txBody>
      </p:sp>
    </p:spTree>
    <p:extLst>
      <p:ext uri="{BB962C8B-B14F-4D97-AF65-F5344CB8AC3E}">
        <p14:creationId xmlns:p14="http://schemas.microsoft.com/office/powerpoint/2010/main" val="31353165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D36AB-AA77-30AC-1262-AAB8697C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Computing AUC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FEC08B-830D-DDAD-7E2A-74533C9D63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342466" cy="4351338"/>
              </a:xfrm>
            </p:spPr>
            <p:txBody>
              <a:bodyPr/>
              <a:lstStyle/>
              <a:p>
                <a:r>
                  <a:rPr lang="en-US" dirty="0"/>
                  <a:t>Second threshold is 0.19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𝑇𝑃𝑅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𝐹𝑃𝑅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=0.625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FEC08B-830D-DDAD-7E2A-74533C9D6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342466" cy="4351338"/>
              </a:xfrm>
              <a:blipFill>
                <a:blip r:embed="rId2"/>
                <a:stretch>
                  <a:fillRect l="-2528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A1F17147-DC3E-3B8B-1D59-C318551DB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04" y="2245421"/>
            <a:ext cx="5946616" cy="341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AC20D3-2C9A-84D7-6ACD-F099213C501D}"/>
              </a:ext>
            </a:extLst>
          </p:cNvPr>
          <p:cNvCxnSpPr>
            <a:cxnSpLocks/>
          </p:cNvCxnSpPr>
          <p:nvPr/>
        </p:nvCxnSpPr>
        <p:spPr>
          <a:xfrm>
            <a:off x="5976813" y="3617678"/>
            <a:ext cx="5784351" cy="0"/>
          </a:xfrm>
          <a:prstGeom prst="line">
            <a:avLst/>
          </a:prstGeom>
          <a:ln w="539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A8A685-36D2-3E5E-C9C7-05F762E8639B}"/>
              </a:ext>
            </a:extLst>
          </p:cNvPr>
          <p:cNvCxnSpPr>
            <a:cxnSpLocks/>
          </p:cNvCxnSpPr>
          <p:nvPr/>
        </p:nvCxnSpPr>
        <p:spPr>
          <a:xfrm>
            <a:off x="5955299" y="4398570"/>
            <a:ext cx="5784351" cy="0"/>
          </a:xfrm>
          <a:prstGeom prst="line">
            <a:avLst/>
          </a:prstGeom>
          <a:ln w="539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2E7F41-C3D3-0E39-7BDF-81D37816D9E1}"/>
              </a:ext>
            </a:extLst>
          </p:cNvPr>
          <p:cNvCxnSpPr>
            <a:cxnSpLocks/>
          </p:cNvCxnSpPr>
          <p:nvPr/>
        </p:nvCxnSpPr>
        <p:spPr>
          <a:xfrm flipV="1">
            <a:off x="8040130" y="2352697"/>
            <a:ext cx="0" cy="3193227"/>
          </a:xfrm>
          <a:prstGeom prst="line">
            <a:avLst/>
          </a:prstGeom>
          <a:ln w="539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A732EF-4B9F-E31C-EA68-E177A80DC2F6}"/>
              </a:ext>
            </a:extLst>
          </p:cNvPr>
          <p:cNvCxnSpPr>
            <a:cxnSpLocks/>
          </p:cNvCxnSpPr>
          <p:nvPr/>
        </p:nvCxnSpPr>
        <p:spPr>
          <a:xfrm>
            <a:off x="9490372" y="2352697"/>
            <a:ext cx="0" cy="3193227"/>
          </a:xfrm>
          <a:prstGeom prst="line">
            <a:avLst/>
          </a:prstGeom>
          <a:ln w="539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40CA625-BB1A-13B1-ABE8-4A4FD9BD6FD9}"/>
              </a:ext>
            </a:extLst>
          </p:cNvPr>
          <p:cNvSpPr txBox="1"/>
          <p:nvPr/>
        </p:nvSpPr>
        <p:spPr>
          <a:xfrm>
            <a:off x="6094818" y="2292535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0.1825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8F478A-C678-7216-1A9E-1D1A71C34AB9}"/>
              </a:ext>
            </a:extLst>
          </p:cNvPr>
          <p:cNvSpPr txBox="1"/>
          <p:nvPr/>
        </p:nvSpPr>
        <p:spPr>
          <a:xfrm>
            <a:off x="8037572" y="3580290"/>
            <a:ext cx="1093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0.39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D2BC6D-E002-76EA-F0A5-BD206B010518}"/>
              </a:ext>
            </a:extLst>
          </p:cNvPr>
          <p:cNvSpPr txBox="1"/>
          <p:nvPr/>
        </p:nvSpPr>
        <p:spPr>
          <a:xfrm>
            <a:off x="8067704" y="2295305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0.165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68A798-D518-1DC1-10E2-C25421ACC8D2}"/>
              </a:ext>
            </a:extLst>
          </p:cNvPr>
          <p:cNvSpPr txBox="1"/>
          <p:nvPr/>
        </p:nvSpPr>
        <p:spPr>
          <a:xfrm>
            <a:off x="8206317" y="4917004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579F48-E01D-589B-0AB6-222704EB2010}"/>
              </a:ext>
            </a:extLst>
          </p:cNvPr>
          <p:cNvSpPr txBox="1"/>
          <p:nvPr/>
        </p:nvSpPr>
        <p:spPr>
          <a:xfrm>
            <a:off x="10383833" y="2302673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0.1825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14FC9D-B733-CF92-4051-4618106C7A9B}"/>
              </a:ext>
            </a:extLst>
          </p:cNvPr>
          <p:cNvSpPr txBox="1"/>
          <p:nvPr/>
        </p:nvSpPr>
        <p:spPr>
          <a:xfrm>
            <a:off x="6064616" y="3661364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0.3075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101914-8EC1-4BF3-D61A-9DE245186DAB}"/>
              </a:ext>
            </a:extLst>
          </p:cNvPr>
          <p:cNvSpPr txBox="1"/>
          <p:nvPr/>
        </p:nvSpPr>
        <p:spPr>
          <a:xfrm>
            <a:off x="6025450" y="4868798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0.2075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F50B5D-8A6C-6E04-E31C-73711B146937}"/>
              </a:ext>
            </a:extLst>
          </p:cNvPr>
          <p:cNvSpPr txBox="1"/>
          <p:nvPr/>
        </p:nvSpPr>
        <p:spPr>
          <a:xfrm>
            <a:off x="10379748" y="3695445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0.3075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DD03A1-DDC1-30F8-F516-596279C46586}"/>
              </a:ext>
            </a:extLst>
          </p:cNvPr>
          <p:cNvSpPr txBox="1"/>
          <p:nvPr/>
        </p:nvSpPr>
        <p:spPr>
          <a:xfrm>
            <a:off x="10368380" y="4882660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0.2075</a:t>
            </a:r>
          </a:p>
        </p:txBody>
      </p:sp>
    </p:spTree>
    <p:extLst>
      <p:ext uri="{BB962C8B-B14F-4D97-AF65-F5344CB8AC3E}">
        <p14:creationId xmlns:p14="http://schemas.microsoft.com/office/powerpoint/2010/main" val="14043776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D36AB-AA77-30AC-1262-AAB8697C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Computing AUC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FEC08B-830D-DDAD-7E2A-74533C9D63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342466" cy="4351338"/>
              </a:xfrm>
            </p:spPr>
            <p:txBody>
              <a:bodyPr/>
              <a:lstStyle/>
              <a:p>
                <a:r>
                  <a:rPr lang="en-US" dirty="0"/>
                  <a:t>Third threshold is 0.21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𝑇𝑃𝑅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𝐹𝑃𝑅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=0.375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FEC08B-830D-DDAD-7E2A-74533C9D6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342466" cy="4351338"/>
              </a:xfrm>
              <a:blipFill>
                <a:blip r:embed="rId2"/>
                <a:stretch>
                  <a:fillRect l="-2528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A1F17147-DC3E-3B8B-1D59-C318551DB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04" y="2245421"/>
            <a:ext cx="5946616" cy="341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AC20D3-2C9A-84D7-6ACD-F099213C501D}"/>
              </a:ext>
            </a:extLst>
          </p:cNvPr>
          <p:cNvCxnSpPr>
            <a:cxnSpLocks/>
          </p:cNvCxnSpPr>
          <p:nvPr/>
        </p:nvCxnSpPr>
        <p:spPr>
          <a:xfrm>
            <a:off x="5976813" y="3617678"/>
            <a:ext cx="5784351" cy="0"/>
          </a:xfrm>
          <a:prstGeom prst="line">
            <a:avLst/>
          </a:prstGeom>
          <a:ln w="539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A8A685-36D2-3E5E-C9C7-05F762E8639B}"/>
              </a:ext>
            </a:extLst>
          </p:cNvPr>
          <p:cNvCxnSpPr>
            <a:cxnSpLocks/>
          </p:cNvCxnSpPr>
          <p:nvPr/>
        </p:nvCxnSpPr>
        <p:spPr>
          <a:xfrm>
            <a:off x="5955299" y="4398570"/>
            <a:ext cx="5784351" cy="0"/>
          </a:xfrm>
          <a:prstGeom prst="line">
            <a:avLst/>
          </a:prstGeom>
          <a:ln w="539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2E7F41-C3D3-0E39-7BDF-81D37816D9E1}"/>
              </a:ext>
            </a:extLst>
          </p:cNvPr>
          <p:cNvCxnSpPr>
            <a:cxnSpLocks/>
          </p:cNvCxnSpPr>
          <p:nvPr/>
        </p:nvCxnSpPr>
        <p:spPr>
          <a:xfrm flipV="1">
            <a:off x="8040130" y="2352697"/>
            <a:ext cx="0" cy="3193227"/>
          </a:xfrm>
          <a:prstGeom prst="line">
            <a:avLst/>
          </a:prstGeom>
          <a:ln w="539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A732EF-4B9F-E31C-EA68-E177A80DC2F6}"/>
              </a:ext>
            </a:extLst>
          </p:cNvPr>
          <p:cNvCxnSpPr>
            <a:cxnSpLocks/>
          </p:cNvCxnSpPr>
          <p:nvPr/>
        </p:nvCxnSpPr>
        <p:spPr>
          <a:xfrm>
            <a:off x="9490372" y="2352697"/>
            <a:ext cx="0" cy="3193227"/>
          </a:xfrm>
          <a:prstGeom prst="line">
            <a:avLst/>
          </a:prstGeom>
          <a:ln w="539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40CA625-BB1A-13B1-ABE8-4A4FD9BD6FD9}"/>
              </a:ext>
            </a:extLst>
          </p:cNvPr>
          <p:cNvSpPr txBox="1"/>
          <p:nvPr/>
        </p:nvSpPr>
        <p:spPr>
          <a:xfrm>
            <a:off x="6094818" y="2292535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0.1825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8F478A-C678-7216-1A9E-1D1A71C34AB9}"/>
              </a:ext>
            </a:extLst>
          </p:cNvPr>
          <p:cNvSpPr txBox="1"/>
          <p:nvPr/>
        </p:nvSpPr>
        <p:spPr>
          <a:xfrm>
            <a:off x="8037572" y="3580290"/>
            <a:ext cx="1093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0.39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D2BC6D-E002-76EA-F0A5-BD206B010518}"/>
              </a:ext>
            </a:extLst>
          </p:cNvPr>
          <p:cNvSpPr txBox="1"/>
          <p:nvPr/>
        </p:nvSpPr>
        <p:spPr>
          <a:xfrm>
            <a:off x="8067704" y="2295305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0.165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68A798-D518-1DC1-10E2-C25421ACC8D2}"/>
              </a:ext>
            </a:extLst>
          </p:cNvPr>
          <p:cNvSpPr txBox="1"/>
          <p:nvPr/>
        </p:nvSpPr>
        <p:spPr>
          <a:xfrm>
            <a:off x="8206317" y="4917004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579F48-E01D-589B-0AB6-222704EB2010}"/>
              </a:ext>
            </a:extLst>
          </p:cNvPr>
          <p:cNvSpPr txBox="1"/>
          <p:nvPr/>
        </p:nvSpPr>
        <p:spPr>
          <a:xfrm>
            <a:off x="10383833" y="2302673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0.1825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14FC9D-B733-CF92-4051-4618106C7A9B}"/>
              </a:ext>
            </a:extLst>
          </p:cNvPr>
          <p:cNvSpPr txBox="1"/>
          <p:nvPr/>
        </p:nvSpPr>
        <p:spPr>
          <a:xfrm>
            <a:off x="6064616" y="3661364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0.3075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101914-8EC1-4BF3-D61A-9DE245186DAB}"/>
              </a:ext>
            </a:extLst>
          </p:cNvPr>
          <p:cNvSpPr txBox="1"/>
          <p:nvPr/>
        </p:nvSpPr>
        <p:spPr>
          <a:xfrm>
            <a:off x="6025450" y="4868798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0.2075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F50B5D-8A6C-6E04-E31C-73711B146937}"/>
              </a:ext>
            </a:extLst>
          </p:cNvPr>
          <p:cNvSpPr txBox="1"/>
          <p:nvPr/>
        </p:nvSpPr>
        <p:spPr>
          <a:xfrm>
            <a:off x="10379748" y="3695445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0.3075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DD03A1-DDC1-30F8-F516-596279C46586}"/>
              </a:ext>
            </a:extLst>
          </p:cNvPr>
          <p:cNvSpPr txBox="1"/>
          <p:nvPr/>
        </p:nvSpPr>
        <p:spPr>
          <a:xfrm>
            <a:off x="10368380" y="4882660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0.2075</a:t>
            </a:r>
          </a:p>
        </p:txBody>
      </p:sp>
    </p:spTree>
    <p:extLst>
      <p:ext uri="{BB962C8B-B14F-4D97-AF65-F5344CB8AC3E}">
        <p14:creationId xmlns:p14="http://schemas.microsoft.com/office/powerpoint/2010/main" val="15739728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D36AB-AA77-30AC-1262-AAB8697C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Computing AUC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FEC08B-830D-DDAD-7E2A-74533C9D63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342466" cy="4351338"/>
              </a:xfrm>
            </p:spPr>
            <p:txBody>
              <a:bodyPr/>
              <a:lstStyle/>
              <a:p>
                <a:r>
                  <a:rPr lang="en-US" dirty="0"/>
                  <a:t>Fourth threshold is 0.30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𝑇𝑃𝑅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𝐹𝑃𝑅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FEC08B-830D-DDAD-7E2A-74533C9D6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342466" cy="4351338"/>
              </a:xfrm>
              <a:blipFill>
                <a:blip r:embed="rId2"/>
                <a:stretch>
                  <a:fillRect l="-2528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A1F17147-DC3E-3B8B-1D59-C318551DB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04" y="2245421"/>
            <a:ext cx="5946616" cy="341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AC20D3-2C9A-84D7-6ACD-F099213C501D}"/>
              </a:ext>
            </a:extLst>
          </p:cNvPr>
          <p:cNvCxnSpPr>
            <a:cxnSpLocks/>
          </p:cNvCxnSpPr>
          <p:nvPr/>
        </p:nvCxnSpPr>
        <p:spPr>
          <a:xfrm>
            <a:off x="5976813" y="3617678"/>
            <a:ext cx="5784351" cy="0"/>
          </a:xfrm>
          <a:prstGeom prst="line">
            <a:avLst/>
          </a:prstGeom>
          <a:ln w="539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A8A685-36D2-3E5E-C9C7-05F762E8639B}"/>
              </a:ext>
            </a:extLst>
          </p:cNvPr>
          <p:cNvCxnSpPr>
            <a:cxnSpLocks/>
          </p:cNvCxnSpPr>
          <p:nvPr/>
        </p:nvCxnSpPr>
        <p:spPr>
          <a:xfrm>
            <a:off x="5955299" y="4398570"/>
            <a:ext cx="5784351" cy="0"/>
          </a:xfrm>
          <a:prstGeom prst="line">
            <a:avLst/>
          </a:prstGeom>
          <a:ln w="539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2E7F41-C3D3-0E39-7BDF-81D37816D9E1}"/>
              </a:ext>
            </a:extLst>
          </p:cNvPr>
          <p:cNvCxnSpPr>
            <a:cxnSpLocks/>
          </p:cNvCxnSpPr>
          <p:nvPr/>
        </p:nvCxnSpPr>
        <p:spPr>
          <a:xfrm flipV="1">
            <a:off x="8040130" y="2352697"/>
            <a:ext cx="0" cy="3193227"/>
          </a:xfrm>
          <a:prstGeom prst="line">
            <a:avLst/>
          </a:prstGeom>
          <a:ln w="539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A732EF-4B9F-E31C-EA68-E177A80DC2F6}"/>
              </a:ext>
            </a:extLst>
          </p:cNvPr>
          <p:cNvCxnSpPr>
            <a:cxnSpLocks/>
          </p:cNvCxnSpPr>
          <p:nvPr/>
        </p:nvCxnSpPr>
        <p:spPr>
          <a:xfrm>
            <a:off x="9490372" y="2352697"/>
            <a:ext cx="0" cy="3193227"/>
          </a:xfrm>
          <a:prstGeom prst="line">
            <a:avLst/>
          </a:prstGeom>
          <a:ln w="539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40CA625-BB1A-13B1-ABE8-4A4FD9BD6FD9}"/>
              </a:ext>
            </a:extLst>
          </p:cNvPr>
          <p:cNvSpPr txBox="1"/>
          <p:nvPr/>
        </p:nvSpPr>
        <p:spPr>
          <a:xfrm>
            <a:off x="6094818" y="2292535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0.1825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8F478A-C678-7216-1A9E-1D1A71C34AB9}"/>
              </a:ext>
            </a:extLst>
          </p:cNvPr>
          <p:cNvSpPr txBox="1"/>
          <p:nvPr/>
        </p:nvSpPr>
        <p:spPr>
          <a:xfrm>
            <a:off x="8037572" y="3580290"/>
            <a:ext cx="1093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0.39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D2BC6D-E002-76EA-F0A5-BD206B010518}"/>
              </a:ext>
            </a:extLst>
          </p:cNvPr>
          <p:cNvSpPr txBox="1"/>
          <p:nvPr/>
        </p:nvSpPr>
        <p:spPr>
          <a:xfrm>
            <a:off x="8067704" y="2295305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0.165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68A798-D518-1DC1-10E2-C25421ACC8D2}"/>
              </a:ext>
            </a:extLst>
          </p:cNvPr>
          <p:cNvSpPr txBox="1"/>
          <p:nvPr/>
        </p:nvSpPr>
        <p:spPr>
          <a:xfrm>
            <a:off x="8206317" y="4917004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579F48-E01D-589B-0AB6-222704EB2010}"/>
              </a:ext>
            </a:extLst>
          </p:cNvPr>
          <p:cNvSpPr txBox="1"/>
          <p:nvPr/>
        </p:nvSpPr>
        <p:spPr>
          <a:xfrm>
            <a:off x="10383833" y="2302673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0.1825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14FC9D-B733-CF92-4051-4618106C7A9B}"/>
              </a:ext>
            </a:extLst>
          </p:cNvPr>
          <p:cNvSpPr txBox="1"/>
          <p:nvPr/>
        </p:nvSpPr>
        <p:spPr>
          <a:xfrm>
            <a:off x="6064616" y="3661364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0.3075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101914-8EC1-4BF3-D61A-9DE245186DAB}"/>
              </a:ext>
            </a:extLst>
          </p:cNvPr>
          <p:cNvSpPr txBox="1"/>
          <p:nvPr/>
        </p:nvSpPr>
        <p:spPr>
          <a:xfrm>
            <a:off x="6025450" y="4868798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0.2075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F50B5D-8A6C-6E04-E31C-73711B146937}"/>
              </a:ext>
            </a:extLst>
          </p:cNvPr>
          <p:cNvSpPr txBox="1"/>
          <p:nvPr/>
        </p:nvSpPr>
        <p:spPr>
          <a:xfrm>
            <a:off x="10379748" y="3695445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0.3075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DD03A1-DDC1-30F8-F516-596279C46586}"/>
              </a:ext>
            </a:extLst>
          </p:cNvPr>
          <p:cNvSpPr txBox="1"/>
          <p:nvPr/>
        </p:nvSpPr>
        <p:spPr>
          <a:xfrm>
            <a:off x="10368380" y="4882660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0.2075</a:t>
            </a:r>
          </a:p>
        </p:txBody>
      </p:sp>
    </p:spTree>
    <p:extLst>
      <p:ext uri="{BB962C8B-B14F-4D97-AF65-F5344CB8AC3E}">
        <p14:creationId xmlns:p14="http://schemas.microsoft.com/office/powerpoint/2010/main" val="238095213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D36AB-AA77-30AC-1262-AAB8697C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Computing AUC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FEC08B-830D-DDAD-7E2A-74533C9D63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342466" cy="4351338"/>
              </a:xfrm>
            </p:spPr>
            <p:txBody>
              <a:bodyPr/>
              <a:lstStyle/>
              <a:p>
                <a:r>
                  <a:rPr lang="en-US" dirty="0"/>
                  <a:t>Fifth threshold is 0.35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𝑇𝑃𝑅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=.95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𝐹𝑃𝑅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FEC08B-830D-DDAD-7E2A-74533C9D6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342466" cy="4351338"/>
              </a:xfrm>
              <a:blipFill>
                <a:blip r:embed="rId2"/>
                <a:stretch>
                  <a:fillRect l="-2528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A1F17147-DC3E-3B8B-1D59-C318551DB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04" y="2245421"/>
            <a:ext cx="5946616" cy="341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AC20D3-2C9A-84D7-6ACD-F099213C501D}"/>
              </a:ext>
            </a:extLst>
          </p:cNvPr>
          <p:cNvCxnSpPr>
            <a:cxnSpLocks/>
          </p:cNvCxnSpPr>
          <p:nvPr/>
        </p:nvCxnSpPr>
        <p:spPr>
          <a:xfrm>
            <a:off x="5976813" y="3617678"/>
            <a:ext cx="5784351" cy="0"/>
          </a:xfrm>
          <a:prstGeom prst="line">
            <a:avLst/>
          </a:prstGeom>
          <a:ln w="539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A8A685-36D2-3E5E-C9C7-05F762E8639B}"/>
              </a:ext>
            </a:extLst>
          </p:cNvPr>
          <p:cNvCxnSpPr>
            <a:cxnSpLocks/>
          </p:cNvCxnSpPr>
          <p:nvPr/>
        </p:nvCxnSpPr>
        <p:spPr>
          <a:xfrm>
            <a:off x="5955299" y="4398570"/>
            <a:ext cx="5784351" cy="0"/>
          </a:xfrm>
          <a:prstGeom prst="line">
            <a:avLst/>
          </a:prstGeom>
          <a:ln w="539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2E7F41-C3D3-0E39-7BDF-81D37816D9E1}"/>
              </a:ext>
            </a:extLst>
          </p:cNvPr>
          <p:cNvCxnSpPr>
            <a:cxnSpLocks/>
          </p:cNvCxnSpPr>
          <p:nvPr/>
        </p:nvCxnSpPr>
        <p:spPr>
          <a:xfrm flipV="1">
            <a:off x="8040130" y="2352697"/>
            <a:ext cx="0" cy="3193227"/>
          </a:xfrm>
          <a:prstGeom prst="line">
            <a:avLst/>
          </a:prstGeom>
          <a:ln w="539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A732EF-4B9F-E31C-EA68-E177A80DC2F6}"/>
              </a:ext>
            </a:extLst>
          </p:cNvPr>
          <p:cNvCxnSpPr>
            <a:cxnSpLocks/>
          </p:cNvCxnSpPr>
          <p:nvPr/>
        </p:nvCxnSpPr>
        <p:spPr>
          <a:xfrm>
            <a:off x="9490372" y="2352697"/>
            <a:ext cx="0" cy="3193227"/>
          </a:xfrm>
          <a:prstGeom prst="line">
            <a:avLst/>
          </a:prstGeom>
          <a:ln w="539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40CA625-BB1A-13B1-ABE8-4A4FD9BD6FD9}"/>
              </a:ext>
            </a:extLst>
          </p:cNvPr>
          <p:cNvSpPr txBox="1"/>
          <p:nvPr/>
        </p:nvSpPr>
        <p:spPr>
          <a:xfrm>
            <a:off x="6094818" y="2292535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0.1825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8F478A-C678-7216-1A9E-1D1A71C34AB9}"/>
              </a:ext>
            </a:extLst>
          </p:cNvPr>
          <p:cNvSpPr txBox="1"/>
          <p:nvPr/>
        </p:nvSpPr>
        <p:spPr>
          <a:xfrm>
            <a:off x="8037572" y="3580290"/>
            <a:ext cx="1093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0.39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D2BC6D-E002-76EA-F0A5-BD206B010518}"/>
              </a:ext>
            </a:extLst>
          </p:cNvPr>
          <p:cNvSpPr txBox="1"/>
          <p:nvPr/>
        </p:nvSpPr>
        <p:spPr>
          <a:xfrm>
            <a:off x="8067704" y="2295305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0.165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68A798-D518-1DC1-10E2-C25421ACC8D2}"/>
              </a:ext>
            </a:extLst>
          </p:cNvPr>
          <p:cNvSpPr txBox="1"/>
          <p:nvPr/>
        </p:nvSpPr>
        <p:spPr>
          <a:xfrm>
            <a:off x="8206317" y="4917004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579F48-E01D-589B-0AB6-222704EB2010}"/>
              </a:ext>
            </a:extLst>
          </p:cNvPr>
          <p:cNvSpPr txBox="1"/>
          <p:nvPr/>
        </p:nvSpPr>
        <p:spPr>
          <a:xfrm>
            <a:off x="10383833" y="2302673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0.1825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14FC9D-B733-CF92-4051-4618106C7A9B}"/>
              </a:ext>
            </a:extLst>
          </p:cNvPr>
          <p:cNvSpPr txBox="1"/>
          <p:nvPr/>
        </p:nvSpPr>
        <p:spPr>
          <a:xfrm>
            <a:off x="6064616" y="3661364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0.3075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101914-8EC1-4BF3-D61A-9DE245186DAB}"/>
              </a:ext>
            </a:extLst>
          </p:cNvPr>
          <p:cNvSpPr txBox="1"/>
          <p:nvPr/>
        </p:nvSpPr>
        <p:spPr>
          <a:xfrm>
            <a:off x="6025450" y="4868798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0.2075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F50B5D-8A6C-6E04-E31C-73711B146937}"/>
              </a:ext>
            </a:extLst>
          </p:cNvPr>
          <p:cNvSpPr txBox="1"/>
          <p:nvPr/>
        </p:nvSpPr>
        <p:spPr>
          <a:xfrm>
            <a:off x="10379748" y="3695445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0.3075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DD03A1-DDC1-30F8-F516-596279C46586}"/>
              </a:ext>
            </a:extLst>
          </p:cNvPr>
          <p:cNvSpPr txBox="1"/>
          <p:nvPr/>
        </p:nvSpPr>
        <p:spPr>
          <a:xfrm>
            <a:off x="10368380" y="4882660"/>
            <a:ext cx="151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0.2075</a:t>
            </a:r>
          </a:p>
        </p:txBody>
      </p:sp>
    </p:spTree>
    <p:extLst>
      <p:ext uri="{BB962C8B-B14F-4D97-AF65-F5344CB8AC3E}">
        <p14:creationId xmlns:p14="http://schemas.microsoft.com/office/powerpoint/2010/main" val="1315545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98491F-1091-5C0E-0657-EDF33D56F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724" y="0"/>
            <a:ext cx="9786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42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98491F-1091-5C0E-0657-EDF33D56F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870" y="1130969"/>
            <a:ext cx="5700236" cy="39944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D0EE9B-BCF1-7C66-6B70-193AF2A45478}"/>
                  </a:ext>
                </a:extLst>
              </p:cNvPr>
              <p:cNvSpPr txBox="1"/>
              <p:nvPr/>
            </p:nvSpPr>
            <p:spPr>
              <a:xfrm>
                <a:off x="978568" y="994611"/>
                <a:ext cx="4130843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We first bin scores into intervals of length 10. </a:t>
                </a:r>
              </a:p>
              <a:p>
                <a:endParaRPr lang="en-US" dirty="0"/>
              </a:p>
              <a:p>
                <a:r>
                  <a:rPr lang="en-US" dirty="0"/>
                  <a:t>The orange dots are the share of people within each Test Score bin that were admitted to college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𝐴𝑑𝑚𝑖𝑡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𝑆𝑐𝑜𝑟𝑒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𝐵𝑒𝑡𝑤𝑒𝑒𝑛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𝑈𝐵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Where LB is Lower Bound and UB is Upper Bound for an interval</a:t>
                </a:r>
              </a:p>
              <a:p>
                <a:endParaRPr lang="en-US" dirty="0"/>
              </a:p>
              <a:p>
                <a:r>
                  <a:rPr lang="en-US" dirty="0"/>
                  <a:t>For example, the first interval has LB = 1 and UB = 10. The next interval has LB = 11 and UB = 20, and so on until UB = 100.</a:t>
                </a:r>
              </a:p>
              <a:p>
                <a:endParaRPr lang="en-US" dirty="0"/>
              </a:p>
              <a:p>
                <a:r>
                  <a:rPr lang="en-US" dirty="0"/>
                  <a:t>We see that Logistic Regression is better calibrated for this data than is Ordinary Least Squares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D0EE9B-BCF1-7C66-6B70-193AF2A45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68" y="994611"/>
                <a:ext cx="4130843" cy="5632311"/>
              </a:xfrm>
              <a:prstGeom prst="rect">
                <a:avLst/>
              </a:prstGeom>
              <a:blipFill>
                <a:blip r:embed="rId3"/>
                <a:stretch>
                  <a:fillRect l="-1329" t="-541" r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804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8218</TotalTime>
  <Words>3500</Words>
  <Application>Microsoft Office PowerPoint</Application>
  <PresentationFormat>Widescreen</PresentationFormat>
  <Paragraphs>1081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5" baseType="lpstr">
      <vt:lpstr>Arial</vt:lpstr>
      <vt:lpstr>Calibri</vt:lpstr>
      <vt:lpstr>Calisto MT</vt:lpstr>
      <vt:lpstr>Cambria</vt:lpstr>
      <vt:lpstr>Cambria Math</vt:lpstr>
      <vt:lpstr>Times New Roman</vt:lpstr>
      <vt:lpstr>Office Theme</vt:lpstr>
      <vt:lpstr>INST 414: Data Science Techniques    Lecture 8 From Linear Regression to Decision Trees</vt:lpstr>
      <vt:lpstr>Recap of Ordinary Least Square and Logistic Regression</vt:lpstr>
      <vt:lpstr>Predict Admission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Limits of Linear/Logistic Regression</vt:lpstr>
      <vt:lpstr>Statistical Interaction</vt:lpstr>
      <vt:lpstr>Interactions</vt:lpstr>
      <vt:lpstr>What does the dataset look like?</vt:lpstr>
      <vt:lpstr>What does the dataset look like for Python?</vt:lpstr>
      <vt:lpstr>Dataset for share concerned=β_0+β_1 edu</vt:lpstr>
      <vt:lpstr>share concerned=β_0+β_1 edu </vt:lpstr>
      <vt:lpstr>share concerned=β_0+β_1 edu </vt:lpstr>
      <vt:lpstr>Dataset for share concerned=β_0+β_1 edu+β_2 ideo</vt:lpstr>
      <vt:lpstr>share concerned=β_0+β_1 edu+β_2 ideo </vt:lpstr>
      <vt:lpstr>share concerned=β_0+β_1 edu+β_2 ideo </vt:lpstr>
      <vt:lpstr>share concerned=β_0+β_1 edu+β_2 ideo </vt:lpstr>
      <vt:lpstr>Dataset for share concerned=β_0+β_1 edu+β_2 ideo+β_3 edu∗ideo</vt:lpstr>
      <vt:lpstr>share concerned=β_0+β_1 edu+β_2 ideo+β_3 edu∗ideo </vt:lpstr>
      <vt:lpstr>share concerned=β_0+β_1 edu+β_2 ideo+β_3 edu∗ideo </vt:lpstr>
      <vt:lpstr>share concerned=β_0+β_1 edu+β_2 ideo+β_3 edu∗ideo </vt:lpstr>
      <vt:lpstr>Statistical Interaction</vt:lpstr>
      <vt:lpstr>Interactions are hard for Linear Regression</vt:lpstr>
      <vt:lpstr>Interactions are hard for Linear Regression</vt:lpstr>
      <vt:lpstr>Decision Trees</vt:lpstr>
      <vt:lpstr>Basics</vt:lpstr>
      <vt:lpstr>Prediction Problem</vt:lpstr>
      <vt:lpstr>Let’s Use a Linear Model</vt:lpstr>
      <vt:lpstr>Predictions</vt:lpstr>
      <vt:lpstr>Calibration</vt:lpstr>
      <vt:lpstr>Calibration – Zooming In</vt:lpstr>
      <vt:lpstr>Let’s Introduce Interactions</vt:lpstr>
      <vt:lpstr>Predictions</vt:lpstr>
      <vt:lpstr>Calibration</vt:lpstr>
      <vt:lpstr>Calibration</vt:lpstr>
      <vt:lpstr>Now Let’s Use a Decision Tree</vt:lpstr>
      <vt:lpstr>Predictions</vt:lpstr>
      <vt:lpstr>Calibration</vt:lpstr>
      <vt:lpstr>What Just Happened?</vt:lpstr>
      <vt:lpstr>Decision Tree Terminology</vt:lpstr>
      <vt:lpstr>Decision Tree Terminology</vt:lpstr>
      <vt:lpstr>Decision Trees Algorithm</vt:lpstr>
      <vt:lpstr>PowerPoint Presentation</vt:lpstr>
      <vt:lpstr>PowerPoint Presentation</vt:lpstr>
      <vt:lpstr>Dividing Up the Feature Space</vt:lpstr>
      <vt:lpstr>Dividing Up the Feature Space</vt:lpstr>
      <vt:lpstr>Dividing Up the Feature Space</vt:lpstr>
      <vt:lpstr>PowerPoint Presentation</vt:lpstr>
      <vt:lpstr>Dividing Up the Feature Space</vt:lpstr>
      <vt:lpstr>Splitting Criteria for Classification</vt:lpstr>
      <vt:lpstr>Splitting Criteria for Classification</vt:lpstr>
      <vt:lpstr>Example #1</vt:lpstr>
      <vt:lpstr>Example #1</vt:lpstr>
      <vt:lpstr>Example #2</vt:lpstr>
      <vt:lpstr>Example #2</vt:lpstr>
      <vt:lpstr>Example #2</vt:lpstr>
      <vt:lpstr>So what is the objective function here?</vt:lpstr>
      <vt:lpstr>Area Under the Curve</vt:lpstr>
      <vt:lpstr>Evaluating Binary Prediction Problems</vt:lpstr>
      <vt:lpstr>Evaluating Binary Prediction Problems</vt:lpstr>
      <vt:lpstr>Area Under the Curve (AUC)</vt:lpstr>
      <vt:lpstr>Why Not Use All the Thresholds?</vt:lpstr>
      <vt:lpstr>Why Not Use All the Thresholds?</vt:lpstr>
      <vt:lpstr>Why Not Use All the Thresholds?</vt:lpstr>
      <vt:lpstr>Why Not Use All the Thresholds?</vt:lpstr>
      <vt:lpstr>Why Not Use All the Thresholds?</vt:lpstr>
      <vt:lpstr>Why Not Use All the Thresholds?</vt:lpstr>
      <vt:lpstr>Why Not Use All the Thresholds?</vt:lpstr>
      <vt:lpstr>So What?</vt:lpstr>
      <vt:lpstr>Practice Computing AUC</vt:lpstr>
      <vt:lpstr>Practice Computing AUC</vt:lpstr>
      <vt:lpstr>Practice Computing AUC</vt:lpstr>
      <vt:lpstr>Practice Computing AUC</vt:lpstr>
      <vt:lpstr>Practice Computing AUC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 414: Data Science Techniques   Lecture 7 Random Forest + Gradient Boosting</dc:title>
  <dc:creator>Zubin Jelveh</dc:creator>
  <cp:lastModifiedBy>Zubin Jelveh</cp:lastModifiedBy>
  <cp:revision>48</cp:revision>
  <dcterms:created xsi:type="dcterms:W3CDTF">2021-03-19T01:59:19Z</dcterms:created>
  <dcterms:modified xsi:type="dcterms:W3CDTF">2024-11-12T04:19:27Z</dcterms:modified>
</cp:coreProperties>
</file>