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642" r:id="rId2"/>
    <p:sldId id="785" r:id="rId3"/>
    <p:sldId id="790" r:id="rId4"/>
    <p:sldId id="791" r:id="rId5"/>
    <p:sldId id="768" r:id="rId6"/>
    <p:sldId id="792" r:id="rId7"/>
    <p:sldId id="793" r:id="rId8"/>
    <p:sldId id="794" r:id="rId9"/>
    <p:sldId id="795" r:id="rId10"/>
    <p:sldId id="796" r:id="rId11"/>
    <p:sldId id="797" r:id="rId12"/>
    <p:sldId id="798" r:id="rId13"/>
    <p:sldId id="7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95E61-9072-41E2-A5B5-CF8D35655D32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4405B-F625-40ED-B294-09D6F26BC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63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0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8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3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03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1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3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6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2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1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9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9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cott.fortmann-roe.com/docs/BiasVarianc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br>
              <a:rPr lang="en-US" dirty="0"/>
            </a:br>
            <a:r>
              <a:rPr lang="en-US" sz="4900" dirty="0"/>
              <a:t>Bias-Variance Tradeoff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2E62-2C31-4AFE-A8E9-1950E5F6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+ Variance: 3</a:t>
            </a:r>
            <a:r>
              <a:rPr lang="en-US" baseline="30000" dirty="0"/>
              <a:t>rd</a:t>
            </a:r>
            <a:r>
              <a:rPr lang="en-US" dirty="0"/>
              <a:t>  Degree Polynomial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D0D1-2315-4EF2-AD40-83923811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74432" cy="4351338"/>
          </a:xfrm>
        </p:spPr>
        <p:txBody>
          <a:bodyPr/>
          <a:lstStyle/>
          <a:p>
            <a:r>
              <a:rPr lang="en-US" dirty="0"/>
              <a:t>We see that the predictions are all of the place </a:t>
            </a:r>
          </a:p>
          <a:p>
            <a:pPr lvl="1"/>
            <a:r>
              <a:rPr lang="en-US" dirty="0"/>
              <a:t>High Variance</a:t>
            </a:r>
          </a:p>
          <a:p>
            <a:pPr lvl="1"/>
            <a:endParaRPr lang="en-US" dirty="0"/>
          </a:p>
          <a:p>
            <a:r>
              <a:rPr lang="en-US" dirty="0"/>
              <a:t>We see that the average of the predictions have low error</a:t>
            </a:r>
          </a:p>
          <a:p>
            <a:pPr lvl="1"/>
            <a:r>
              <a:rPr lang="en-US" dirty="0"/>
              <a:t>Low Bias</a:t>
            </a:r>
          </a:p>
        </p:txBody>
      </p:sp>
      <p:pic>
        <p:nvPicPr>
          <p:cNvPr id="2050" name="Picture 2" descr="AAAAAElFTkSuQmCC (712×411)">
            <a:extLst>
              <a:ext uri="{FF2B5EF4-FFF2-40B4-BE49-F238E27FC236}">
                <a16:creationId xmlns:a16="http://schemas.microsoft.com/office/drawing/2014/main" id="{EA9AADB8-41CF-471A-B9FC-C54500A1A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15" y="2152333"/>
            <a:ext cx="67818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6302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2E62-2C31-4AFE-A8E9-1950E5F6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+ Variance: Ridge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D0D1-2315-4EF2-AD40-83923811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3969" cy="4351338"/>
          </a:xfrm>
        </p:spPr>
        <p:txBody>
          <a:bodyPr/>
          <a:lstStyle/>
          <a:p>
            <a:r>
              <a:rPr lang="en-US" dirty="0"/>
              <a:t>We generate data 1,000 times</a:t>
            </a:r>
          </a:p>
          <a:p>
            <a:r>
              <a:rPr lang="en-US" dirty="0"/>
              <a:t>We run Ridge Regression  with four predictors on the training data</a:t>
            </a:r>
          </a:p>
          <a:p>
            <a:r>
              <a:rPr lang="en-US" dirty="0"/>
              <a:t>We predict with each model</a:t>
            </a:r>
          </a:p>
          <a:p>
            <a:endParaRPr lang="en-US" dirty="0"/>
          </a:p>
        </p:txBody>
      </p:sp>
      <p:pic>
        <p:nvPicPr>
          <p:cNvPr id="4098" name="Picture 2" descr="8D+HuYpiAMVu0AAAAASUVORK5CYII= (712×411)">
            <a:extLst>
              <a:ext uri="{FF2B5EF4-FFF2-40B4-BE49-F238E27FC236}">
                <a16:creationId xmlns:a16="http://schemas.microsoft.com/office/drawing/2014/main" id="{A8A33AC8-DA92-4060-98DF-51BFC137B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169" y="2152332"/>
            <a:ext cx="67818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0331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2E62-2C31-4AFE-A8E9-1950E5F6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+ Variance: Ridge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D0D1-2315-4EF2-AD40-83923811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3969" cy="4351338"/>
          </a:xfrm>
        </p:spPr>
        <p:txBody>
          <a:bodyPr/>
          <a:lstStyle/>
          <a:p>
            <a:r>
              <a:rPr lang="en-US" dirty="0"/>
              <a:t>We see that the predictions are pretty consistent</a:t>
            </a:r>
          </a:p>
          <a:p>
            <a:pPr lvl="1"/>
            <a:r>
              <a:rPr lang="en-US" dirty="0"/>
              <a:t>Low Variance</a:t>
            </a:r>
          </a:p>
          <a:p>
            <a:pPr lvl="1"/>
            <a:endParaRPr lang="en-US" dirty="0"/>
          </a:p>
          <a:p>
            <a:r>
              <a:rPr lang="en-US" dirty="0"/>
              <a:t>We see that the average of the predictions have low/medium error</a:t>
            </a:r>
          </a:p>
          <a:p>
            <a:pPr lvl="1"/>
            <a:r>
              <a:rPr lang="en-US" dirty="0"/>
              <a:t>Low/Medium Bias</a:t>
            </a:r>
          </a:p>
        </p:txBody>
      </p:sp>
      <p:pic>
        <p:nvPicPr>
          <p:cNvPr id="4098" name="Picture 2" descr="8D+HuYpiAMVu0AAAAASUVORK5CYII= (712×411)">
            <a:extLst>
              <a:ext uri="{FF2B5EF4-FFF2-40B4-BE49-F238E27FC236}">
                <a16:creationId xmlns:a16="http://schemas.microsoft.com/office/drawing/2014/main" id="{A8A33AC8-DA92-4060-98DF-51BFC137B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169" y="2152332"/>
            <a:ext cx="67818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385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1C08-F088-44F3-A554-2C9BCDFF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522" y="352141"/>
            <a:ext cx="10574956" cy="1351532"/>
          </a:xfrm>
        </p:spPr>
        <p:txBody>
          <a:bodyPr/>
          <a:lstStyle/>
          <a:p>
            <a:r>
              <a:rPr lang="en-US" dirty="0"/>
              <a:t>Bias – Variance Tradeoff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F60BB82-D953-4EF1-A0A0-2EA1C922A218}"/>
              </a:ext>
            </a:extLst>
          </p:cNvPr>
          <p:cNvGraphicFramePr>
            <a:graphicFrameLocks noGrp="1"/>
          </p:cNvGraphicFramePr>
          <p:nvPr/>
        </p:nvGraphicFramePr>
        <p:xfrm>
          <a:off x="3379534" y="2065454"/>
          <a:ext cx="6110977" cy="3179826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872997">
                  <a:extLst>
                    <a:ext uri="{9D8B030D-6E8A-4147-A177-3AD203B41FA5}">
                      <a16:colId xmlns:a16="http://schemas.microsoft.com/office/drawing/2014/main" val="2504309825"/>
                    </a:ext>
                  </a:extLst>
                </a:gridCol>
                <a:gridCol w="1309495">
                  <a:extLst>
                    <a:ext uri="{9D8B030D-6E8A-4147-A177-3AD203B41FA5}">
                      <a16:colId xmlns:a16="http://schemas.microsoft.com/office/drawing/2014/main" val="3206009053"/>
                    </a:ext>
                  </a:extLst>
                </a:gridCol>
                <a:gridCol w="1309495">
                  <a:extLst>
                    <a:ext uri="{9D8B030D-6E8A-4147-A177-3AD203B41FA5}">
                      <a16:colId xmlns:a16="http://schemas.microsoft.com/office/drawing/2014/main" val="3663798726"/>
                    </a:ext>
                  </a:extLst>
                </a:gridCol>
                <a:gridCol w="1309495">
                  <a:extLst>
                    <a:ext uri="{9D8B030D-6E8A-4147-A177-3AD203B41FA5}">
                      <a16:colId xmlns:a16="http://schemas.microsoft.com/office/drawing/2014/main" val="3566647894"/>
                    </a:ext>
                  </a:extLst>
                </a:gridCol>
                <a:gridCol w="1309495">
                  <a:extLst>
                    <a:ext uri="{9D8B030D-6E8A-4147-A177-3AD203B41FA5}">
                      <a16:colId xmlns:a16="http://schemas.microsoft.com/office/drawing/2014/main" val="1339891638"/>
                    </a:ext>
                  </a:extLst>
                </a:gridCol>
              </a:tblGrid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Degree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Training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Error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Variance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2626086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56389589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89.4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5223238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23404623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86.7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9920371"/>
                  </a:ext>
                </a:extLst>
              </a:tr>
              <a:tr h="5299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Ridge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312.7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0245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517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Bias-Variance Tradeoff</a:t>
            </a:r>
          </a:p>
        </p:txBody>
      </p:sp>
    </p:spTree>
    <p:extLst>
      <p:ext uri="{BB962C8B-B14F-4D97-AF65-F5344CB8AC3E}">
        <p14:creationId xmlns:p14="http://schemas.microsoft.com/office/powerpoint/2010/main" val="591051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1A139-7B86-29A0-23CA-05025AAE4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Sources of Error on Unseen Data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8B6F44-1D3F-4B65-BAFF-BB317DBFF8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)^2</m:t>
                        </m:r>
                      </m:e>
                    </m:nary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Bias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 + Variance(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 + Irreducible Error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1) Bias is how far off the prediction is from the true value (similar idea as calibration)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2) Variance is how much the model changes if trained on new data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3) Irreducible Error is the level of unpredictability that remains 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8B6F44-1D3F-4B65-BAFF-BB317DBFF8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356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463627_1_En_8_Fig3_HTML.png (1382×1033)">
            <a:extLst>
              <a:ext uri="{FF2B5EF4-FFF2-40B4-BE49-F238E27FC236}">
                <a16:creationId xmlns:a16="http://schemas.microsoft.com/office/drawing/2014/main" id="{AB2F5546-CC84-49A0-8589-D2B99A8E2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5" y="0"/>
            <a:ext cx="91757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9512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8B9E3-1E12-4F2A-B994-CEDDCF56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396177-3EDA-49B4-BA6E-237CE231BF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Overfitting is related to how “complex” a model is</a:t>
                </a:r>
              </a:p>
              <a:p>
                <a:pPr lvl="1"/>
                <a:r>
                  <a:rPr lang="en-US" dirty="0"/>
                  <a:t>Loose definition of simple versus more complex: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pPr marL="914400" lvl="2" indent="0">
                  <a:buNone/>
                </a:pPr>
                <a:r>
                  <a:rPr lang="en-US" dirty="0"/>
                  <a:t>Versus</a:t>
                </a:r>
              </a:p>
              <a:p>
                <a:pPr marL="914400" lvl="2" indent="0">
                  <a:buNone/>
                </a:pPr>
                <a:endParaRPr lang="en-US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We call the second model more complex because it has to use the data to find optimal values </a:t>
                </a:r>
                <a:r>
                  <a:rPr lang="en-US"/>
                  <a:t>for four parameters (betas) </a:t>
                </a:r>
                <a:r>
                  <a:rPr lang="en-US" dirty="0"/>
                  <a:t>instead </a:t>
                </a:r>
                <a:r>
                  <a:rPr lang="en-US"/>
                  <a:t>of two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396177-3EDA-49B4-BA6E-237CE231BF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59305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EE6AC-3A1C-4987-89B1-6530E284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Bias-Variance Tradeoff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135AA-AD39-47C0-8893-040870981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Source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BB11D2-1ABC-4E85-8C78-A43392A77D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9169" y="1623581"/>
            <a:ext cx="6142032" cy="486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904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2E62-2C31-4AFE-A8E9-1950E5F6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+ Variance: 1</a:t>
            </a:r>
            <a:r>
              <a:rPr lang="en-US" baseline="30000" dirty="0"/>
              <a:t>st</a:t>
            </a:r>
            <a:r>
              <a:rPr lang="en-US" dirty="0"/>
              <a:t> Degree Polynomial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D0D1-2315-4EF2-AD40-83923811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06516" cy="4351338"/>
          </a:xfrm>
        </p:spPr>
        <p:txBody>
          <a:bodyPr/>
          <a:lstStyle/>
          <a:p>
            <a:r>
              <a:rPr lang="en-US" dirty="0"/>
              <a:t>We generate data 1,000 times</a:t>
            </a:r>
          </a:p>
          <a:p>
            <a:r>
              <a:rPr lang="en-US" dirty="0"/>
              <a:t>We run OLS with one predictor on the training data</a:t>
            </a:r>
          </a:p>
          <a:p>
            <a:r>
              <a:rPr lang="en-US" dirty="0"/>
              <a:t>We predict with each model</a:t>
            </a:r>
          </a:p>
        </p:txBody>
      </p:sp>
      <p:pic>
        <p:nvPicPr>
          <p:cNvPr id="3074" name="Picture 2" descr="jEwC8czc3KpaSGEEEIIIe7w1C6xEEIIIYQQYj8SkIUQQgghhLiDBGQhhBBCCCHuIAFZCCGEEEKIO0hAFkIIIYQQ4g4SkIUQQgghhLiDBGQhhBBCCCHu8P8AMwGmz1s1uqsAAAAASUVORK5CYII= (712×411)">
            <a:extLst>
              <a:ext uri="{FF2B5EF4-FFF2-40B4-BE49-F238E27FC236}">
                <a16:creationId xmlns:a16="http://schemas.microsoft.com/office/drawing/2014/main" id="{756AF8DC-F73F-4239-9109-95743295F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332" y="1844986"/>
            <a:ext cx="67818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4418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2E62-2C31-4AFE-A8E9-1950E5F6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+ Variance: 1</a:t>
            </a:r>
            <a:r>
              <a:rPr lang="en-US" baseline="30000" dirty="0"/>
              <a:t>st</a:t>
            </a:r>
            <a:r>
              <a:rPr lang="en-US" dirty="0"/>
              <a:t> Degree Polynomial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D0D1-2315-4EF2-AD40-83923811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06516" cy="4351338"/>
          </a:xfrm>
        </p:spPr>
        <p:txBody>
          <a:bodyPr/>
          <a:lstStyle/>
          <a:p>
            <a:r>
              <a:rPr lang="en-US" dirty="0"/>
              <a:t>We see that the predictions are pretty consistent</a:t>
            </a:r>
          </a:p>
          <a:p>
            <a:pPr lvl="1"/>
            <a:r>
              <a:rPr lang="en-US" dirty="0"/>
              <a:t>Low Variance</a:t>
            </a:r>
          </a:p>
          <a:p>
            <a:pPr lvl="1"/>
            <a:endParaRPr lang="en-US" dirty="0"/>
          </a:p>
          <a:p>
            <a:r>
              <a:rPr lang="en-US" dirty="0"/>
              <a:t>We see that predictions have a lot of error</a:t>
            </a:r>
          </a:p>
          <a:p>
            <a:pPr lvl="1"/>
            <a:r>
              <a:rPr lang="en-US" dirty="0"/>
              <a:t>High Bias</a:t>
            </a:r>
          </a:p>
        </p:txBody>
      </p:sp>
      <p:pic>
        <p:nvPicPr>
          <p:cNvPr id="3074" name="Picture 2" descr="jEwC8czc3KpaSGEEEIIIe7w1C6xEEIIIYQQYj8SkIUQQgghhLiDBGQhhBBCCCHuIAFZCCGEEEKIO0hAFkIIIYQQ4g4SkIUQQgghhLiDBGQhhBBCCCHu8P8AMwGmz1s1uqsAAAAASUVORK5CYII= (712×411)">
            <a:extLst>
              <a:ext uri="{FF2B5EF4-FFF2-40B4-BE49-F238E27FC236}">
                <a16:creationId xmlns:a16="http://schemas.microsoft.com/office/drawing/2014/main" id="{756AF8DC-F73F-4239-9109-95743295F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332" y="1844986"/>
            <a:ext cx="67818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1422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2E62-2C31-4AFE-A8E9-1950E5F6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 + Variance: 3</a:t>
            </a:r>
            <a:r>
              <a:rPr lang="en-US" baseline="30000" dirty="0"/>
              <a:t>rd</a:t>
            </a:r>
            <a:r>
              <a:rPr lang="en-US" dirty="0"/>
              <a:t>  Degree Polynomial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ED0D1-2315-4EF2-AD40-83923811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74432" cy="4351338"/>
          </a:xfrm>
        </p:spPr>
        <p:txBody>
          <a:bodyPr/>
          <a:lstStyle/>
          <a:p>
            <a:r>
              <a:rPr lang="en-US" dirty="0"/>
              <a:t>We generate data 1,000 times</a:t>
            </a:r>
          </a:p>
          <a:p>
            <a:r>
              <a:rPr lang="en-US" dirty="0"/>
              <a:t>We run OLS with three predictors on the training data</a:t>
            </a:r>
          </a:p>
          <a:p>
            <a:r>
              <a:rPr lang="en-US" dirty="0"/>
              <a:t>We predict with each model</a:t>
            </a:r>
          </a:p>
          <a:p>
            <a:endParaRPr lang="en-US" dirty="0"/>
          </a:p>
        </p:txBody>
      </p:sp>
      <p:pic>
        <p:nvPicPr>
          <p:cNvPr id="2050" name="Picture 2" descr="AAAAAElFTkSuQmCC (712×411)">
            <a:extLst>
              <a:ext uri="{FF2B5EF4-FFF2-40B4-BE49-F238E27FC236}">
                <a16:creationId xmlns:a16="http://schemas.microsoft.com/office/drawing/2014/main" id="{EA9AADB8-41CF-471A-B9FC-C54500A1A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15" y="2152333"/>
            <a:ext cx="67818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880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Widescreen</PresentationFormat>
  <Paragraphs>83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Cambria</vt:lpstr>
      <vt:lpstr>Cambria Math</vt:lpstr>
      <vt:lpstr>1_Office Theme</vt:lpstr>
      <vt:lpstr>INST 414: Data Science Techniques  Bias-Variance Tradeoff</vt:lpstr>
      <vt:lpstr>Bias-Variance Tradeoff</vt:lpstr>
      <vt:lpstr>Three Sources of Error on Unseen Data </vt:lpstr>
      <vt:lpstr>PowerPoint Presentation</vt:lpstr>
      <vt:lpstr>Model Complexity</vt:lpstr>
      <vt:lpstr>Bias-Variance Tradeoff</vt:lpstr>
      <vt:lpstr>Bias + Variance: 1st Degree Polynomial</vt:lpstr>
      <vt:lpstr>Bias + Variance: 1st Degree Polynomial</vt:lpstr>
      <vt:lpstr>Bias + Variance: 3rd  Degree Polynomial</vt:lpstr>
      <vt:lpstr>Bias + Variance: 3rd  Degree Polynomial</vt:lpstr>
      <vt:lpstr>Bias + Variance: Ridge Regression</vt:lpstr>
      <vt:lpstr>Bias + Variance: Ridge Regression</vt:lpstr>
      <vt:lpstr>Bias – Variance Tradeoff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Bias-Variance Tradeoff</dc:title>
  <dc:creator>Zubin Jelveh</dc:creator>
  <cp:lastModifiedBy>Zubin Jelveh</cp:lastModifiedBy>
  <cp:revision>1</cp:revision>
  <dcterms:created xsi:type="dcterms:W3CDTF">2026-03-07T21:09:09Z</dcterms:created>
  <dcterms:modified xsi:type="dcterms:W3CDTF">2026-03-07T21:10:01Z</dcterms:modified>
</cp:coreProperties>
</file>