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42" r:id="rId2"/>
    <p:sldId id="647" r:id="rId3"/>
    <p:sldId id="648" r:id="rId4"/>
    <p:sldId id="514" r:id="rId5"/>
    <p:sldId id="782" r:id="rId6"/>
    <p:sldId id="650" r:id="rId7"/>
    <p:sldId id="651" r:id="rId8"/>
    <p:sldId id="757" r:id="rId9"/>
    <p:sldId id="758" r:id="rId10"/>
    <p:sldId id="760" r:id="rId11"/>
    <p:sldId id="761" r:id="rId12"/>
    <p:sldId id="775" r:id="rId13"/>
    <p:sldId id="776" r:id="rId14"/>
    <p:sldId id="759" r:id="rId15"/>
    <p:sldId id="762" r:id="rId16"/>
    <p:sldId id="645" r:id="rId17"/>
    <p:sldId id="763" r:id="rId18"/>
    <p:sldId id="783" r:id="rId19"/>
    <p:sldId id="78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3806-BDEB-460C-9DA3-A4AC5BB0B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7FA97-70B4-413B-97C0-FFF4B7FBF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E769B-11BD-47E9-AE8C-24185A56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C0DB0-4BD4-40AC-891C-D3C60279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403A9-E94E-4E0E-912C-3AC191143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13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1F76-09F3-4AB2-B322-E98C0DCA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0A4C5B-0A15-45F2-B6DD-1E7015218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4E5E-1A83-47FE-93A8-3D036220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3A81-2E66-4751-9339-909677DA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F2FE9-0AD9-440F-B397-B2ADB4C9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2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1683E-AA4E-42C7-92FC-CD6F5E32A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32C1C-831C-4392-9559-14B282986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2127-8753-4098-BFB0-6C16D4A2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35CE-EB2E-48E6-BE78-624D597CC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E0D1B-157F-4630-A9D8-0C51188E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8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CD64-0D4E-489F-9476-759D0230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252AA-3114-448D-89A4-AA93F2755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7F8F7-94F0-45CC-A92E-792E6CD18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51E92-750C-4844-861A-C6A6193C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9B71B-F104-4B50-A704-A69EDCAFD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4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73C1-18B9-4A5F-A641-B1D9BD49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1784C-5273-44F7-9262-1F156E7F2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B8A79-BC4E-4204-B93A-D6DBF701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C3EE1-B841-4676-9577-A0C13FDD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CFB0D-E424-4EE8-BCD5-FB62B2C9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32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D687-406E-4804-BD85-DF95C490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5E60A-6C1B-4C51-9F5A-49D90242E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AB146-169B-445E-B371-A7272BAF9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FE962-49B4-44FC-B229-9ABA6B0E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4D0B0-8F5B-494A-BD8A-8D2B77AD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08D26-6FA9-497F-9E23-E985CD08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95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B772-56EA-4E1D-870E-DC5399C2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DFE92-D7AA-4C4E-890F-41F8870B9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5963D-C610-417C-BBBF-50B664A69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B91A-2ACD-4759-8B22-E9E9D685E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BC8AD-69ED-4F56-9457-81E890E4B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AF2C8-5B2E-4F24-9FE0-AA0D8EB7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844D9-913B-4456-A877-F3575FBA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F5455-A102-45EB-84C3-8DE10F88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02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4791-9577-4C5B-811C-3FBC23D6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D221A-78A2-4827-9539-870F0C20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896ED-EF50-466A-AFF5-9DDE9E48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12E48-9380-43EE-868E-48C13717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36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A5BC4D-46F8-4394-9EE2-F3648706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D55802-7FF1-4E95-9EB8-DD4CF2E3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82E4C-53E3-432B-9FFD-36B2A447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13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C2CB-5984-4CCA-A811-540FE5C7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AC44-37DA-453A-B252-46CA4C9D5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05F699-3D09-404A-BC27-147FB1A56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0583E-4883-463E-A11A-2BD25995D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1F581-82B4-4D90-8F8C-D5216BC5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D97C0-9B56-42D4-BD82-4A63B71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07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D5E91-BA62-43C5-9788-81C5A0A6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49752-A552-461E-9B83-1CDB760D9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99023-ED54-417B-A259-627C351D6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66B4E-A620-4AC4-AEB1-9CB9DD3DA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28525-F46B-4FD1-8513-3546D6B0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BA1ED-2D72-4AB7-A76E-C5DD4366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62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2C11-2D15-4D11-972D-7C278AD75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E26B3-713B-4AF7-91FF-DA984E4A8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3D250-5C7E-4548-9DFA-CC7B8C2E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7D943-DD20-43E3-BDFE-89CB31673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B1F64-1E5C-4BD6-A38D-EAFFB339F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0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6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br>
              <a:rPr lang="en-US" dirty="0"/>
            </a:br>
            <a:r>
              <a:rPr lang="en-US" sz="4900" dirty="0"/>
              <a:t>Regularization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57DA-EB55-42F3-B324-743D17FF1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K-fold Cross-validation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CA27A-4CA1-460A-A4DD-C9702A134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Training data:</a:t>
            </a:r>
          </a:p>
          <a:p>
            <a:pPr lvl="1"/>
            <a:r>
              <a:rPr lang="en-US" dirty="0"/>
              <a:t>We iteratively holdout one fold (validation set) and train on the rest.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71AEB6-D085-452C-BF98-123DE20B6EED}"/>
              </a:ext>
            </a:extLst>
          </p:cNvPr>
          <p:cNvSpPr/>
          <p:nvPr/>
        </p:nvSpPr>
        <p:spPr>
          <a:xfrm>
            <a:off x="2683238" y="2969837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AC1119-67F0-4751-9E91-9EF318B732B6}"/>
              </a:ext>
            </a:extLst>
          </p:cNvPr>
          <p:cNvSpPr/>
          <p:nvPr/>
        </p:nvSpPr>
        <p:spPr>
          <a:xfrm>
            <a:off x="3912436" y="2969837"/>
            <a:ext cx="4661936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4FEC3C-DB6E-4F16-B193-43F826C96F90}"/>
              </a:ext>
            </a:extLst>
          </p:cNvPr>
          <p:cNvSpPr/>
          <p:nvPr/>
        </p:nvSpPr>
        <p:spPr>
          <a:xfrm>
            <a:off x="3912436" y="3854252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9B64D2-3B97-4C0D-89B3-0A04EE761F36}"/>
              </a:ext>
            </a:extLst>
          </p:cNvPr>
          <p:cNvSpPr/>
          <p:nvPr/>
        </p:nvSpPr>
        <p:spPr>
          <a:xfrm>
            <a:off x="5101659" y="3868862"/>
            <a:ext cx="347271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6D84143-565D-4014-9E62-AA497E6B8F80}"/>
              </a:ext>
            </a:extLst>
          </p:cNvPr>
          <p:cNvSpPr/>
          <p:nvPr/>
        </p:nvSpPr>
        <p:spPr>
          <a:xfrm>
            <a:off x="2683237" y="3853203"/>
            <a:ext cx="103432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60802ED-695D-4D69-999F-887FF28D7192}"/>
              </a:ext>
            </a:extLst>
          </p:cNvPr>
          <p:cNvCxnSpPr/>
          <p:nvPr/>
        </p:nvCxnSpPr>
        <p:spPr>
          <a:xfrm>
            <a:off x="3717560" y="4841823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B454F4E-E162-4310-9502-3117F2159693}"/>
              </a:ext>
            </a:extLst>
          </p:cNvPr>
          <p:cNvCxnSpPr/>
          <p:nvPr/>
        </p:nvCxnSpPr>
        <p:spPr>
          <a:xfrm>
            <a:off x="5908618" y="4844321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8A7E8B7-3995-4A3D-BB91-0044E1E2D154}"/>
              </a:ext>
            </a:extLst>
          </p:cNvPr>
          <p:cNvCxnSpPr/>
          <p:nvPr/>
        </p:nvCxnSpPr>
        <p:spPr>
          <a:xfrm>
            <a:off x="8024728" y="4831829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D68E558C-2BD4-4835-980F-330A5D7E8D6F}"/>
              </a:ext>
            </a:extLst>
          </p:cNvPr>
          <p:cNvSpPr/>
          <p:nvPr/>
        </p:nvSpPr>
        <p:spPr>
          <a:xfrm>
            <a:off x="2683237" y="5561839"/>
            <a:ext cx="4661928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6A6C32-3BE2-4577-9E9F-05B9585EF220}"/>
              </a:ext>
            </a:extLst>
          </p:cNvPr>
          <p:cNvSpPr/>
          <p:nvPr/>
        </p:nvSpPr>
        <p:spPr>
          <a:xfrm>
            <a:off x="7540049" y="5546322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</p:spTree>
    <p:extLst>
      <p:ext uri="{BB962C8B-B14F-4D97-AF65-F5344CB8AC3E}">
        <p14:creationId xmlns:p14="http://schemas.microsoft.com/office/powerpoint/2010/main" val="15569819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9FDFA-EBA7-43BC-8222-320BBCF9D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K-Fold Cross-Validation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D91024-3BEC-4432-A7F7-06621E0AD3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each fold we train the model with many different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D91024-3BEC-4432-A7F7-06621E0AD3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09BB96C-C8A7-4247-B4D7-6B8E38A66F85}"/>
              </a:ext>
            </a:extLst>
          </p:cNvPr>
          <p:cNvSpPr/>
          <p:nvPr/>
        </p:nvSpPr>
        <p:spPr>
          <a:xfrm>
            <a:off x="1019329" y="2724462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E48038-DE10-446F-87C1-90B0D83BF9D4}"/>
              </a:ext>
            </a:extLst>
          </p:cNvPr>
          <p:cNvSpPr/>
          <p:nvPr/>
        </p:nvSpPr>
        <p:spPr>
          <a:xfrm>
            <a:off x="2248527" y="2724462"/>
            <a:ext cx="4661936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A8B383-CA51-4E45-AA73-2E7B2A66206C}"/>
              </a:ext>
            </a:extLst>
          </p:cNvPr>
          <p:cNvSpPr/>
          <p:nvPr/>
        </p:nvSpPr>
        <p:spPr>
          <a:xfrm>
            <a:off x="2248527" y="3608877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B15A46-5043-4120-8BAB-BBD674A7A607}"/>
              </a:ext>
            </a:extLst>
          </p:cNvPr>
          <p:cNvSpPr/>
          <p:nvPr/>
        </p:nvSpPr>
        <p:spPr>
          <a:xfrm>
            <a:off x="3437750" y="3623487"/>
            <a:ext cx="347271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B23E25-9B6F-4FE1-9C5D-5462A7ED34FA}"/>
              </a:ext>
            </a:extLst>
          </p:cNvPr>
          <p:cNvSpPr/>
          <p:nvPr/>
        </p:nvSpPr>
        <p:spPr>
          <a:xfrm>
            <a:off x="1019328" y="3607828"/>
            <a:ext cx="1034323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9169C2F-5D90-4DE8-9DC7-D5F445A15BEF}"/>
              </a:ext>
            </a:extLst>
          </p:cNvPr>
          <p:cNvCxnSpPr/>
          <p:nvPr/>
        </p:nvCxnSpPr>
        <p:spPr>
          <a:xfrm>
            <a:off x="2053651" y="4596448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573EE38-A918-4EFA-B88B-30D87FBD40D4}"/>
              </a:ext>
            </a:extLst>
          </p:cNvPr>
          <p:cNvCxnSpPr/>
          <p:nvPr/>
        </p:nvCxnSpPr>
        <p:spPr>
          <a:xfrm>
            <a:off x="4244709" y="4598946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2A1361E-FB9D-4AFB-B668-6464F9B3EA6F}"/>
              </a:ext>
            </a:extLst>
          </p:cNvPr>
          <p:cNvCxnSpPr/>
          <p:nvPr/>
        </p:nvCxnSpPr>
        <p:spPr>
          <a:xfrm>
            <a:off x="6360819" y="4586454"/>
            <a:ext cx="0" cy="5846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9528F52-B3C7-46BF-8ADB-3B3D2E8B2B87}"/>
              </a:ext>
            </a:extLst>
          </p:cNvPr>
          <p:cNvSpPr/>
          <p:nvPr/>
        </p:nvSpPr>
        <p:spPr>
          <a:xfrm>
            <a:off x="1019328" y="5316464"/>
            <a:ext cx="4661928" cy="7045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F37A87-3B5C-47F3-AAF6-4C7B53A0BC48}"/>
              </a:ext>
            </a:extLst>
          </p:cNvPr>
          <p:cNvSpPr/>
          <p:nvPr/>
        </p:nvSpPr>
        <p:spPr>
          <a:xfrm>
            <a:off x="5876140" y="5300947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D1D72A-4FB0-462F-97B9-503062ED705D}"/>
                  </a:ext>
                </a:extLst>
              </p:cNvPr>
              <p:cNvSpPr txBox="1"/>
              <p:nvPr/>
            </p:nvSpPr>
            <p:spPr>
              <a:xfrm>
                <a:off x="7150308" y="2874362"/>
                <a:ext cx="3582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𝜆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∈{.01, .1, 1, …,10, …}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D1D72A-4FB0-462F-97B9-503062ED7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308" y="2874362"/>
                <a:ext cx="3582649" cy="369332"/>
              </a:xfrm>
              <a:prstGeom prst="rect">
                <a:avLst/>
              </a:prstGeom>
              <a:blipFill>
                <a:blip r:embed="rId3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9421FD-C08C-4598-804C-87F29A9B8135}"/>
                  </a:ext>
                </a:extLst>
              </p:cNvPr>
              <p:cNvSpPr txBox="1"/>
              <p:nvPr/>
            </p:nvSpPr>
            <p:spPr>
              <a:xfrm>
                <a:off x="7150308" y="3637226"/>
                <a:ext cx="3582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𝜆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∈{.01, .1, 1, …,10, …}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9421FD-C08C-4598-804C-87F29A9B81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308" y="3637226"/>
                <a:ext cx="3582649" cy="369332"/>
              </a:xfrm>
              <a:prstGeom prst="rect">
                <a:avLst/>
              </a:prstGeom>
              <a:blipFill>
                <a:blip r:embed="rId4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C3E60AE-9BD5-4723-8646-F5A60925D334}"/>
                  </a:ext>
                </a:extLst>
              </p:cNvPr>
              <p:cNvSpPr txBox="1"/>
              <p:nvPr/>
            </p:nvSpPr>
            <p:spPr>
              <a:xfrm>
                <a:off x="7150308" y="5468550"/>
                <a:ext cx="3582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𝜆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∈{.01, .1, 1, …,10, …}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C3E60AE-9BD5-4723-8646-F5A60925D3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308" y="5468550"/>
                <a:ext cx="3582649" cy="369332"/>
              </a:xfrm>
              <a:prstGeom prst="rect">
                <a:avLst/>
              </a:prstGeom>
              <a:blipFill>
                <a:blip r:embed="rId5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56981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49D7037-51F4-183E-3494-D2D5521BDA88}"/>
              </a:ext>
            </a:extLst>
          </p:cNvPr>
          <p:cNvSpPr txBox="1">
            <a:spLocks/>
          </p:cNvSpPr>
          <p:nvPr/>
        </p:nvSpPr>
        <p:spPr>
          <a:xfrm>
            <a:off x="3715507" y="920507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</a:p>
        </p:txBody>
      </p:sp>
      <p:pic>
        <p:nvPicPr>
          <p:cNvPr id="5" name="Picture 2" descr="T9QfuxCfg9ImQAAAABJRU5ErkJggg== (482×357)">
            <a:extLst>
              <a:ext uri="{FF2B5EF4-FFF2-40B4-BE49-F238E27FC236}">
                <a16:creationId xmlns:a16="http://schemas.microsoft.com/office/drawing/2014/main" id="{68FFA5D2-1A8D-8A2A-4F3F-2D3AEC9CB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0124" y="1275449"/>
            <a:ext cx="7344310" cy="5439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A6BE9B6-3A58-BED3-A91D-867EDF04FE30}"/>
              </a:ext>
            </a:extLst>
          </p:cNvPr>
          <p:cNvSpPr txBox="1">
            <a:spLocks/>
          </p:cNvSpPr>
          <p:nvPr/>
        </p:nvSpPr>
        <p:spPr>
          <a:xfrm>
            <a:off x="7255664" y="945511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Holdout Data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52C8C4-733A-07FA-616C-77257A9F6100}"/>
              </a:ext>
            </a:extLst>
          </p:cNvPr>
          <p:cNvCxnSpPr/>
          <p:nvPr/>
        </p:nvCxnSpPr>
        <p:spPr>
          <a:xfrm flipH="1" flipV="1">
            <a:off x="6602180" y="1275449"/>
            <a:ext cx="72190" cy="50290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3C780244-7187-AE48-1EDF-037B19CF4EF0}"/>
              </a:ext>
            </a:extLst>
          </p:cNvPr>
          <p:cNvSpPr/>
          <p:nvPr/>
        </p:nvSpPr>
        <p:spPr>
          <a:xfrm>
            <a:off x="3867002" y="1868905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AE54180-707F-3736-B098-26AA10A09DB4}"/>
              </a:ext>
            </a:extLst>
          </p:cNvPr>
          <p:cNvSpPr/>
          <p:nvPr/>
        </p:nvSpPr>
        <p:spPr>
          <a:xfrm>
            <a:off x="5141580" y="3052436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7453CBF-8B73-4DFE-9A52-5A2D72615A5E}"/>
              </a:ext>
            </a:extLst>
          </p:cNvPr>
          <p:cNvSpPr/>
          <p:nvPr/>
        </p:nvSpPr>
        <p:spPr>
          <a:xfrm>
            <a:off x="4483642" y="4542650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65CC8DB-7F73-9BD0-B043-35DDE71CC57C}"/>
              </a:ext>
            </a:extLst>
          </p:cNvPr>
          <p:cNvSpPr/>
          <p:nvPr/>
        </p:nvSpPr>
        <p:spPr>
          <a:xfrm>
            <a:off x="4019402" y="4210035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EF911FD-4AE8-1703-7ED4-681AD6F35779}"/>
              </a:ext>
            </a:extLst>
          </p:cNvPr>
          <p:cNvSpPr/>
          <p:nvPr/>
        </p:nvSpPr>
        <p:spPr>
          <a:xfrm>
            <a:off x="6389026" y="5056335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84C801C-6D51-4FAE-5246-2D909C27A5BE}"/>
              </a:ext>
            </a:extLst>
          </p:cNvPr>
          <p:cNvSpPr/>
          <p:nvPr/>
        </p:nvSpPr>
        <p:spPr>
          <a:xfrm>
            <a:off x="5455790" y="5379466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A93B531-EA5F-72C7-091D-D8BF41F889FD}"/>
              </a:ext>
            </a:extLst>
          </p:cNvPr>
          <p:cNvSpPr/>
          <p:nvPr/>
        </p:nvSpPr>
        <p:spPr>
          <a:xfrm>
            <a:off x="4340415" y="3266449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1A2E3EE-7706-3F44-5677-C1D9FD561489}"/>
              </a:ext>
            </a:extLst>
          </p:cNvPr>
          <p:cNvSpPr/>
          <p:nvPr/>
        </p:nvSpPr>
        <p:spPr>
          <a:xfrm>
            <a:off x="5605115" y="4475317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234791D-31C7-1960-BF98-5851EF31315E}"/>
              </a:ext>
            </a:extLst>
          </p:cNvPr>
          <p:cNvSpPr/>
          <p:nvPr/>
        </p:nvSpPr>
        <p:spPr>
          <a:xfrm>
            <a:off x="5935754" y="4959066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62A4F15-1B5B-A751-0755-5F9AA4DA5A6D}"/>
              </a:ext>
            </a:extLst>
          </p:cNvPr>
          <p:cNvSpPr/>
          <p:nvPr/>
        </p:nvSpPr>
        <p:spPr>
          <a:xfrm>
            <a:off x="3372319" y="2264496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E411176-9940-4A6B-CBE5-6595373C606E}"/>
              </a:ext>
            </a:extLst>
          </p:cNvPr>
          <p:cNvSpPr/>
          <p:nvPr/>
        </p:nvSpPr>
        <p:spPr>
          <a:xfrm>
            <a:off x="4969279" y="3961321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442C5B8-AEFE-1AF2-AFF9-179A1218C5E1}"/>
              </a:ext>
            </a:extLst>
          </p:cNvPr>
          <p:cNvSpPr/>
          <p:nvPr/>
        </p:nvSpPr>
        <p:spPr>
          <a:xfrm>
            <a:off x="6243537" y="5483569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DAAF65F-A1DB-F0FF-E513-FF0406204137}"/>
              </a:ext>
            </a:extLst>
          </p:cNvPr>
          <p:cNvSpPr/>
          <p:nvPr/>
        </p:nvSpPr>
        <p:spPr>
          <a:xfrm>
            <a:off x="3716312" y="3886159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3A2023C-DD5F-65AF-6E09-23E3F8746FAF}"/>
              </a:ext>
            </a:extLst>
          </p:cNvPr>
          <p:cNvSpPr/>
          <p:nvPr/>
        </p:nvSpPr>
        <p:spPr>
          <a:xfrm>
            <a:off x="3550500" y="2349666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18AF278-1581-8667-91B2-77AD64E86086}"/>
              </a:ext>
            </a:extLst>
          </p:cNvPr>
          <p:cNvSpPr/>
          <p:nvPr/>
        </p:nvSpPr>
        <p:spPr>
          <a:xfrm>
            <a:off x="6079534" y="4286739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D140A1F-91B8-E9F6-2375-4C3C41695A0F}"/>
              </a:ext>
            </a:extLst>
          </p:cNvPr>
          <p:cNvSpPr/>
          <p:nvPr/>
        </p:nvSpPr>
        <p:spPr>
          <a:xfrm>
            <a:off x="4186650" y="3861670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703C778-9DE5-720A-FFC5-51C198126E02}"/>
              </a:ext>
            </a:extLst>
          </p:cNvPr>
          <p:cNvSpPr/>
          <p:nvPr/>
        </p:nvSpPr>
        <p:spPr>
          <a:xfrm>
            <a:off x="4658153" y="4621068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3923DD6-A93E-0609-BAF4-26E769CD6D41}"/>
              </a:ext>
            </a:extLst>
          </p:cNvPr>
          <p:cNvSpPr/>
          <p:nvPr/>
        </p:nvSpPr>
        <p:spPr>
          <a:xfrm>
            <a:off x="4810958" y="4695677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3EDA8BF-91F8-6E83-1E9B-B03E34989CA9}"/>
              </a:ext>
            </a:extLst>
          </p:cNvPr>
          <p:cNvSpPr/>
          <p:nvPr/>
        </p:nvSpPr>
        <p:spPr>
          <a:xfrm>
            <a:off x="5283692" y="4566190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2009FFE-1416-2BED-E014-E39A945F69AD}"/>
              </a:ext>
            </a:extLst>
          </p:cNvPr>
          <p:cNvSpPr/>
          <p:nvPr/>
        </p:nvSpPr>
        <p:spPr>
          <a:xfrm>
            <a:off x="5770092" y="5238740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D663C51-B5F2-264E-D98E-FD366DCB2A4E}"/>
              </a:ext>
            </a:extLst>
          </p:cNvPr>
          <p:cNvSpPr/>
          <p:nvPr/>
        </p:nvSpPr>
        <p:spPr>
          <a:xfrm>
            <a:off x="348792" y="1281556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AD2187B-C5BD-0C21-1852-C08FD0AF488C}"/>
              </a:ext>
            </a:extLst>
          </p:cNvPr>
          <p:cNvSpPr/>
          <p:nvPr/>
        </p:nvSpPr>
        <p:spPr>
          <a:xfrm>
            <a:off x="366464" y="1919887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ED2C353-5788-3DD6-923C-5B68CCA74FEA}"/>
              </a:ext>
            </a:extLst>
          </p:cNvPr>
          <p:cNvSpPr txBox="1"/>
          <p:nvPr/>
        </p:nvSpPr>
        <p:spPr>
          <a:xfrm>
            <a:off x="610513" y="1227659"/>
            <a:ext cx="2200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 Point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6BF0C41-02EC-2B4E-A7D7-E988C861C175}"/>
              </a:ext>
            </a:extLst>
          </p:cNvPr>
          <p:cNvSpPr txBox="1"/>
          <p:nvPr/>
        </p:nvSpPr>
        <p:spPr>
          <a:xfrm>
            <a:off x="615836" y="1895164"/>
            <a:ext cx="163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Point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F4F0C0F-1F5B-6858-B024-8DE8FCEA6287}"/>
              </a:ext>
            </a:extLst>
          </p:cNvPr>
          <p:cNvSpPr txBox="1"/>
          <p:nvPr/>
        </p:nvSpPr>
        <p:spPr>
          <a:xfrm>
            <a:off x="437745" y="3310037"/>
            <a:ext cx="2134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Fold</a:t>
            </a:r>
          </a:p>
        </p:txBody>
      </p:sp>
    </p:spTree>
    <p:extLst>
      <p:ext uri="{BB962C8B-B14F-4D97-AF65-F5344CB8AC3E}">
        <p14:creationId xmlns:p14="http://schemas.microsoft.com/office/powerpoint/2010/main" val="11631172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49D7037-51F4-183E-3494-D2D5521BDA88}"/>
              </a:ext>
            </a:extLst>
          </p:cNvPr>
          <p:cNvSpPr txBox="1">
            <a:spLocks/>
          </p:cNvSpPr>
          <p:nvPr/>
        </p:nvSpPr>
        <p:spPr>
          <a:xfrm>
            <a:off x="3715507" y="920507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</a:p>
        </p:txBody>
      </p:sp>
      <p:pic>
        <p:nvPicPr>
          <p:cNvPr id="5" name="Picture 2" descr="T9QfuxCfg9ImQAAAABJRU5ErkJggg== (482×357)">
            <a:extLst>
              <a:ext uri="{FF2B5EF4-FFF2-40B4-BE49-F238E27FC236}">
                <a16:creationId xmlns:a16="http://schemas.microsoft.com/office/drawing/2014/main" id="{68FFA5D2-1A8D-8A2A-4F3F-2D3AEC9CB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0124" y="1275449"/>
            <a:ext cx="7344310" cy="5439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A6BE9B6-3A58-BED3-A91D-867EDF04FE30}"/>
              </a:ext>
            </a:extLst>
          </p:cNvPr>
          <p:cNvSpPr txBox="1">
            <a:spLocks/>
          </p:cNvSpPr>
          <p:nvPr/>
        </p:nvSpPr>
        <p:spPr>
          <a:xfrm>
            <a:off x="7255664" y="945511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Holdout Data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52C8C4-733A-07FA-616C-77257A9F6100}"/>
              </a:ext>
            </a:extLst>
          </p:cNvPr>
          <p:cNvCxnSpPr/>
          <p:nvPr/>
        </p:nvCxnSpPr>
        <p:spPr>
          <a:xfrm flipH="1" flipV="1">
            <a:off x="6602180" y="1275449"/>
            <a:ext cx="72190" cy="50290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3C780244-7187-AE48-1EDF-037B19CF4EF0}"/>
              </a:ext>
            </a:extLst>
          </p:cNvPr>
          <p:cNvSpPr/>
          <p:nvPr/>
        </p:nvSpPr>
        <p:spPr>
          <a:xfrm>
            <a:off x="3867002" y="1868905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AE54180-707F-3736-B098-26AA10A09DB4}"/>
              </a:ext>
            </a:extLst>
          </p:cNvPr>
          <p:cNvSpPr/>
          <p:nvPr/>
        </p:nvSpPr>
        <p:spPr>
          <a:xfrm>
            <a:off x="5284057" y="4567340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7453CBF-8B73-4DFE-9A52-5A2D72615A5E}"/>
              </a:ext>
            </a:extLst>
          </p:cNvPr>
          <p:cNvSpPr/>
          <p:nvPr/>
        </p:nvSpPr>
        <p:spPr>
          <a:xfrm>
            <a:off x="4483642" y="4542650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65CC8DB-7F73-9BD0-B043-35DDE71CC57C}"/>
              </a:ext>
            </a:extLst>
          </p:cNvPr>
          <p:cNvSpPr/>
          <p:nvPr/>
        </p:nvSpPr>
        <p:spPr>
          <a:xfrm>
            <a:off x="4649261" y="4630273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EF911FD-4AE8-1703-7ED4-681AD6F35779}"/>
              </a:ext>
            </a:extLst>
          </p:cNvPr>
          <p:cNvSpPr/>
          <p:nvPr/>
        </p:nvSpPr>
        <p:spPr>
          <a:xfrm>
            <a:off x="3558895" y="2370924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84C801C-6D51-4FAE-5246-2D909C27A5BE}"/>
              </a:ext>
            </a:extLst>
          </p:cNvPr>
          <p:cNvSpPr/>
          <p:nvPr/>
        </p:nvSpPr>
        <p:spPr>
          <a:xfrm>
            <a:off x="5455790" y="5379466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A93B531-EA5F-72C7-091D-D8BF41F889FD}"/>
              </a:ext>
            </a:extLst>
          </p:cNvPr>
          <p:cNvSpPr/>
          <p:nvPr/>
        </p:nvSpPr>
        <p:spPr>
          <a:xfrm>
            <a:off x="4340415" y="3266449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1A2E3EE-7706-3F44-5677-C1D9FD561489}"/>
              </a:ext>
            </a:extLst>
          </p:cNvPr>
          <p:cNvSpPr/>
          <p:nvPr/>
        </p:nvSpPr>
        <p:spPr>
          <a:xfrm>
            <a:off x="5605115" y="4475317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234791D-31C7-1960-BF98-5851EF31315E}"/>
              </a:ext>
            </a:extLst>
          </p:cNvPr>
          <p:cNvSpPr/>
          <p:nvPr/>
        </p:nvSpPr>
        <p:spPr>
          <a:xfrm>
            <a:off x="5935754" y="4959066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62A4F15-1B5B-A751-0755-5F9AA4DA5A6D}"/>
              </a:ext>
            </a:extLst>
          </p:cNvPr>
          <p:cNvSpPr/>
          <p:nvPr/>
        </p:nvSpPr>
        <p:spPr>
          <a:xfrm>
            <a:off x="3377300" y="2264496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E411176-9940-4A6B-CBE5-6595373C606E}"/>
              </a:ext>
            </a:extLst>
          </p:cNvPr>
          <p:cNvSpPr/>
          <p:nvPr/>
        </p:nvSpPr>
        <p:spPr>
          <a:xfrm>
            <a:off x="4827067" y="4685779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442C5B8-AEFE-1AF2-AFF9-179A1218C5E1}"/>
              </a:ext>
            </a:extLst>
          </p:cNvPr>
          <p:cNvSpPr/>
          <p:nvPr/>
        </p:nvSpPr>
        <p:spPr>
          <a:xfrm>
            <a:off x="6243537" y="5483569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DAAF65F-A1DB-F0FF-E513-FF0406204137}"/>
              </a:ext>
            </a:extLst>
          </p:cNvPr>
          <p:cNvSpPr/>
          <p:nvPr/>
        </p:nvSpPr>
        <p:spPr>
          <a:xfrm>
            <a:off x="3716312" y="3886159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3A2023C-DD5F-65AF-6E09-23E3F8746FAF}"/>
              </a:ext>
            </a:extLst>
          </p:cNvPr>
          <p:cNvSpPr/>
          <p:nvPr/>
        </p:nvSpPr>
        <p:spPr>
          <a:xfrm>
            <a:off x="6407074" y="5054303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18AF278-1581-8667-91B2-77AD64E86086}"/>
              </a:ext>
            </a:extLst>
          </p:cNvPr>
          <p:cNvSpPr/>
          <p:nvPr/>
        </p:nvSpPr>
        <p:spPr>
          <a:xfrm>
            <a:off x="4195195" y="3853061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D140A1F-91B8-E9F6-2375-4C3C41695A0F}"/>
              </a:ext>
            </a:extLst>
          </p:cNvPr>
          <p:cNvSpPr/>
          <p:nvPr/>
        </p:nvSpPr>
        <p:spPr>
          <a:xfrm>
            <a:off x="5759786" y="5263530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703C778-9DE5-720A-FFC5-51C198126E02}"/>
              </a:ext>
            </a:extLst>
          </p:cNvPr>
          <p:cNvSpPr/>
          <p:nvPr/>
        </p:nvSpPr>
        <p:spPr>
          <a:xfrm>
            <a:off x="4017327" y="4205129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3923DD6-A93E-0609-BAF4-26E769CD6D41}"/>
              </a:ext>
            </a:extLst>
          </p:cNvPr>
          <p:cNvSpPr/>
          <p:nvPr/>
        </p:nvSpPr>
        <p:spPr>
          <a:xfrm>
            <a:off x="4970561" y="3970551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3EDA8BF-91F8-6E83-1E9B-B03E34989CA9}"/>
              </a:ext>
            </a:extLst>
          </p:cNvPr>
          <p:cNvSpPr/>
          <p:nvPr/>
        </p:nvSpPr>
        <p:spPr>
          <a:xfrm>
            <a:off x="5150488" y="3053363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2009FFE-1416-2BED-E014-E39A945F69AD}"/>
              </a:ext>
            </a:extLst>
          </p:cNvPr>
          <p:cNvSpPr/>
          <p:nvPr/>
        </p:nvSpPr>
        <p:spPr>
          <a:xfrm>
            <a:off x="6090627" y="4284826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D663C51-B5F2-264E-D98E-FD366DCB2A4E}"/>
              </a:ext>
            </a:extLst>
          </p:cNvPr>
          <p:cNvSpPr/>
          <p:nvPr/>
        </p:nvSpPr>
        <p:spPr>
          <a:xfrm>
            <a:off x="348792" y="1281556"/>
            <a:ext cx="232610" cy="256674"/>
          </a:xfrm>
          <a:prstGeom prst="ellipse">
            <a:avLst/>
          </a:prstGeom>
          <a:solidFill>
            <a:schemeClr val="accent4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AD2187B-C5BD-0C21-1852-C08FD0AF488C}"/>
              </a:ext>
            </a:extLst>
          </p:cNvPr>
          <p:cNvSpPr/>
          <p:nvPr/>
        </p:nvSpPr>
        <p:spPr>
          <a:xfrm>
            <a:off x="366464" y="1919887"/>
            <a:ext cx="232610" cy="256674"/>
          </a:xfrm>
          <a:prstGeom prst="ellipse">
            <a:avLst/>
          </a:prstGeom>
          <a:solidFill>
            <a:schemeClr val="bg2">
              <a:lumMod val="50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ED2C353-5788-3DD6-923C-5B68CCA74FEA}"/>
              </a:ext>
            </a:extLst>
          </p:cNvPr>
          <p:cNvSpPr txBox="1"/>
          <p:nvPr/>
        </p:nvSpPr>
        <p:spPr>
          <a:xfrm>
            <a:off x="610513" y="1227659"/>
            <a:ext cx="2200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 Point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6BF0C41-02EC-2B4E-A7D7-E988C861C175}"/>
              </a:ext>
            </a:extLst>
          </p:cNvPr>
          <p:cNvSpPr txBox="1"/>
          <p:nvPr/>
        </p:nvSpPr>
        <p:spPr>
          <a:xfrm>
            <a:off x="615836" y="1895164"/>
            <a:ext cx="163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Point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7BECD2-C76A-BC7B-510C-42B3B8CC49C4}"/>
              </a:ext>
            </a:extLst>
          </p:cNvPr>
          <p:cNvSpPr txBox="1"/>
          <p:nvPr/>
        </p:nvSpPr>
        <p:spPr>
          <a:xfrm>
            <a:off x="437745" y="3310037"/>
            <a:ext cx="2134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Fold</a:t>
            </a:r>
          </a:p>
        </p:txBody>
      </p:sp>
    </p:spTree>
    <p:extLst>
      <p:ext uri="{BB962C8B-B14F-4D97-AF65-F5344CB8AC3E}">
        <p14:creationId xmlns:p14="http://schemas.microsoft.com/office/powerpoint/2010/main" val="4123685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2205828-8FCA-4605-8E48-2E2996F1E7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1"/>
                <a:r>
                  <a:rPr lang="en-US" dirty="0"/>
                  <a:t>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and for each fold, we predict for the validation set</a:t>
                </a:r>
              </a:p>
              <a:p>
                <a:pPr lvl="1"/>
                <a:r>
                  <a:rPr lang="en-US" dirty="0"/>
                  <a:t>We average performance across the validation sets 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We choose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with the best performance for our final model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2205828-8FCA-4605-8E48-2E2996F1E7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>
            <a:extLst>
              <a:ext uri="{FF2B5EF4-FFF2-40B4-BE49-F238E27FC236}">
                <a16:creationId xmlns:a16="http://schemas.microsoft.com/office/drawing/2014/main" id="{0BE27F86-85B2-40CD-B102-D27F926FE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K-Fold Cross-Validation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D2A1D9F9-3ABC-499C-8F42-82025F56325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612571" y="3340894"/>
              <a:ext cx="6387050" cy="2595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7410">
                      <a:extLst>
                        <a:ext uri="{9D8B030D-6E8A-4147-A177-3AD203B41FA5}">
                          <a16:colId xmlns:a16="http://schemas.microsoft.com/office/drawing/2014/main" val="2056203935"/>
                        </a:ext>
                      </a:extLst>
                    </a:gridCol>
                    <a:gridCol w="1277410">
                      <a:extLst>
                        <a:ext uri="{9D8B030D-6E8A-4147-A177-3AD203B41FA5}">
                          <a16:colId xmlns:a16="http://schemas.microsoft.com/office/drawing/2014/main" val="3585356314"/>
                        </a:ext>
                      </a:extLst>
                    </a:gridCol>
                    <a:gridCol w="1277410">
                      <a:extLst>
                        <a:ext uri="{9D8B030D-6E8A-4147-A177-3AD203B41FA5}">
                          <a16:colId xmlns:a16="http://schemas.microsoft.com/office/drawing/2014/main" val="4274514565"/>
                        </a:ext>
                      </a:extLst>
                    </a:gridCol>
                    <a:gridCol w="1277410">
                      <a:extLst>
                        <a:ext uri="{9D8B030D-6E8A-4147-A177-3AD203B41FA5}">
                          <a16:colId xmlns:a16="http://schemas.microsoft.com/office/drawing/2014/main" val="2885625569"/>
                        </a:ext>
                      </a:extLst>
                    </a:gridCol>
                    <a:gridCol w="1277410">
                      <a:extLst>
                        <a:ext uri="{9D8B030D-6E8A-4147-A177-3AD203B41FA5}">
                          <a16:colId xmlns:a16="http://schemas.microsoft.com/office/drawing/2014/main" val="415667593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Fold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𝝀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𝝀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𝝀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𝟐𝟓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𝝀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𝟓𝟎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8393075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92.0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49.1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39.3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44.4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798413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17.3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13.8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11.9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11.8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14560089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33.5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34.9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38.4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40.1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068477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100.0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8.3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6.8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6.6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104624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7.9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7.9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7.8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7.9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140871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Average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 32.1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22.8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20.9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22.2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8139740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D2A1D9F9-3ABC-499C-8F42-82025F56325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2516474"/>
                  </p:ext>
                </p:extLst>
              </p:nvPr>
            </p:nvGraphicFramePr>
            <p:xfrm>
              <a:off x="2612571" y="3340894"/>
              <a:ext cx="6387050" cy="2595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7410">
                      <a:extLst>
                        <a:ext uri="{9D8B030D-6E8A-4147-A177-3AD203B41FA5}">
                          <a16:colId xmlns:a16="http://schemas.microsoft.com/office/drawing/2014/main" val="2056203935"/>
                        </a:ext>
                      </a:extLst>
                    </a:gridCol>
                    <a:gridCol w="1277410">
                      <a:extLst>
                        <a:ext uri="{9D8B030D-6E8A-4147-A177-3AD203B41FA5}">
                          <a16:colId xmlns:a16="http://schemas.microsoft.com/office/drawing/2014/main" val="3585356314"/>
                        </a:ext>
                      </a:extLst>
                    </a:gridCol>
                    <a:gridCol w="1277410">
                      <a:extLst>
                        <a:ext uri="{9D8B030D-6E8A-4147-A177-3AD203B41FA5}">
                          <a16:colId xmlns:a16="http://schemas.microsoft.com/office/drawing/2014/main" val="4274514565"/>
                        </a:ext>
                      </a:extLst>
                    </a:gridCol>
                    <a:gridCol w="1277410">
                      <a:extLst>
                        <a:ext uri="{9D8B030D-6E8A-4147-A177-3AD203B41FA5}">
                          <a16:colId xmlns:a16="http://schemas.microsoft.com/office/drawing/2014/main" val="2885625569"/>
                        </a:ext>
                      </a:extLst>
                    </a:gridCol>
                    <a:gridCol w="1277410">
                      <a:extLst>
                        <a:ext uri="{9D8B030D-6E8A-4147-A177-3AD203B41FA5}">
                          <a16:colId xmlns:a16="http://schemas.microsoft.com/office/drawing/2014/main" val="415667593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Fold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76" t="-8197" r="-301429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435" t="-8197" r="-202871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000" t="-8197" r="-101905" b="-6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000" t="-8197" r="-1905" b="-6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8393075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92.0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49.1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39.3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44.4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798413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17.3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13.8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11.9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11.8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14560089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33.5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34.9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38.4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40.1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068477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100.0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8.3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6.8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6.6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104624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7.9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7.9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7.8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en-US" dirty="0">
                              <a:effectLst/>
                            </a:rPr>
                            <a:t>7.9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140871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Average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 32.1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22.8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20.9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22.2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81397406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708736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4A175-9C1D-4695-A7FE-EB62BB2BC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K-fold Cross-validation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1022E-A4B5-443A-BA3C-0D278ADC4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6890ED-121C-4DBA-AA64-46DBFBEEAF00}"/>
              </a:ext>
            </a:extLst>
          </p:cNvPr>
          <p:cNvSpPr/>
          <p:nvPr/>
        </p:nvSpPr>
        <p:spPr>
          <a:xfrm>
            <a:off x="2353457" y="2040424"/>
            <a:ext cx="5891134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4CB7DA-20F1-4B34-8B27-708F1EC39CAE}"/>
              </a:ext>
            </a:extLst>
          </p:cNvPr>
          <p:cNvSpPr/>
          <p:nvPr/>
        </p:nvSpPr>
        <p:spPr>
          <a:xfrm>
            <a:off x="8244592" y="2040424"/>
            <a:ext cx="1379094" cy="70453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Holdout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42BFC2E-1C53-464B-8349-317BA97EDECB}"/>
                  </a:ext>
                </a:extLst>
              </p:cNvPr>
              <p:cNvSpPr txBox="1"/>
              <p:nvPr/>
            </p:nvSpPr>
            <p:spPr>
              <a:xfrm>
                <a:off x="838200" y="2040424"/>
                <a:ext cx="10254521" cy="37653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Build Ridge Regression on Train data (all folds combined):</a:t>
                </a: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𝑖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sub>
                        <m:sup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kumimoji="0" lang="en-US" sz="24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(</m:t>
                                  </m:r>
                                  <m:r>
                                    <a:rPr kumimoji="0" lang="en-US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kumimoji="0" lang="en-US" sz="24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−</m:t>
                              </m:r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kumimoji="0" lang="en-US" sz="24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e>
                            <m:sup>
                              <m:r>
                                <a:rPr kumimoji="0" lang="en-US" sz="24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^2</m:t>
                              </m:r>
                            </m:sup>
                          </m:sSup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</m:e>
                      </m:nary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25</m:t>
                      </m:r>
                      <m:nary>
                        <m:naryPr>
                          <m:chr m:val="∑"/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𝑗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sub>
                        <m:sup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𝑘</m:t>
                          </m:r>
                        </m:sup>
                        <m:e>
                          <m:sSubSup>
                            <m:sSubSup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Sup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𝛽</m:t>
                              </m:r>
                            </m:e>
                            <m: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𝑗</m:t>
                              </m:r>
                            </m:sub>
                            <m:sup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Predict and evaluate for the Holdout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42BFC2E-1C53-464B-8349-317BA97EDE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040424"/>
                <a:ext cx="10254521" cy="3765390"/>
              </a:xfrm>
              <a:prstGeom prst="rect">
                <a:avLst/>
              </a:prstGeom>
              <a:blipFill>
                <a:blip r:embed="rId2"/>
                <a:stretch>
                  <a:fillRect l="-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16492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522" y="352141"/>
            <a:ext cx="10574956" cy="1351532"/>
          </a:xfrm>
        </p:spPr>
        <p:txBody>
          <a:bodyPr/>
          <a:lstStyle/>
          <a:p>
            <a:r>
              <a:rPr lang="en-US" dirty="0"/>
              <a:t>Adding the Ridge Regression Model</a:t>
            </a:r>
          </a:p>
        </p:txBody>
      </p:sp>
      <p:pic>
        <p:nvPicPr>
          <p:cNvPr id="2050" name="Picture 2" descr="By6Y9ht39imXAAAAAElFTkSuQmCC (482×357)">
            <a:extLst>
              <a:ext uri="{FF2B5EF4-FFF2-40B4-BE49-F238E27FC236}">
                <a16:creationId xmlns:a16="http://schemas.microsoft.com/office/drawing/2014/main" id="{DD123E85-49DA-44AE-B8DC-522426C0F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623" y="2413235"/>
            <a:ext cx="4680988" cy="34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1515016" y="1935078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338" name="Picture 2" descr="T9QfuxCfg9ImQAAAABJRU5ErkJggg== (482×357)">
            <a:extLst>
              <a:ext uri="{FF2B5EF4-FFF2-40B4-BE49-F238E27FC236}">
                <a16:creationId xmlns:a16="http://schemas.microsoft.com/office/drawing/2014/main" id="{6D7AC269-D0B4-4ADA-9EBA-6D2DB8E06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623" y="2413090"/>
            <a:ext cx="4680988" cy="34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1344811" y="2324879"/>
            <a:ext cx="2535902" cy="3629004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FA7886-FA66-4CEA-A24E-7D2DB37FF430}"/>
              </a:ext>
            </a:extLst>
          </p:cNvPr>
          <p:cNvSpPr/>
          <p:nvPr/>
        </p:nvSpPr>
        <p:spPr>
          <a:xfrm>
            <a:off x="3886680" y="2322420"/>
            <a:ext cx="2344480" cy="3629004"/>
          </a:xfrm>
          <a:prstGeom prst="rect">
            <a:avLst/>
          </a:prstGeom>
          <a:solidFill>
            <a:schemeClr val="accent6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903AA00-409A-4F07-85A9-D53676E46B42}"/>
              </a:ext>
            </a:extLst>
          </p:cNvPr>
          <p:cNvSpPr txBox="1">
            <a:spLocks/>
          </p:cNvSpPr>
          <p:nvPr/>
        </p:nvSpPr>
        <p:spPr>
          <a:xfrm>
            <a:off x="4062646" y="1938984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Holdout Data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F60BB82-D953-4EF1-A0A0-2EA1C922A218}"/>
              </a:ext>
            </a:extLst>
          </p:cNvPr>
          <p:cNvGraphicFramePr>
            <a:graphicFrameLocks noGrp="1"/>
          </p:cNvGraphicFramePr>
          <p:nvPr/>
        </p:nvGraphicFramePr>
        <p:xfrm>
          <a:off x="7374018" y="2633344"/>
          <a:ext cx="3367776" cy="2674874"/>
        </p:xfrm>
        <a:graphic>
          <a:graphicData uri="http://schemas.openxmlformats.org/drawingml/2006/table">
            <a:tbl>
              <a:tblPr firstRow="1" firstCol="1">
                <a:tableStyleId>{9D7B26C5-4107-4FEC-AEDC-1716B250A1EF}</a:tableStyleId>
              </a:tblPr>
              <a:tblGrid>
                <a:gridCol w="841944">
                  <a:extLst>
                    <a:ext uri="{9D8B030D-6E8A-4147-A177-3AD203B41FA5}">
                      <a16:colId xmlns:a16="http://schemas.microsoft.com/office/drawing/2014/main" val="2504309825"/>
                    </a:ext>
                  </a:extLst>
                </a:gridCol>
                <a:gridCol w="1262916">
                  <a:extLst>
                    <a:ext uri="{9D8B030D-6E8A-4147-A177-3AD203B41FA5}">
                      <a16:colId xmlns:a16="http://schemas.microsoft.com/office/drawing/2014/main" val="3206009053"/>
                    </a:ext>
                  </a:extLst>
                </a:gridCol>
                <a:gridCol w="1262916">
                  <a:extLst>
                    <a:ext uri="{9D8B030D-6E8A-4147-A177-3AD203B41FA5}">
                      <a16:colId xmlns:a16="http://schemas.microsoft.com/office/drawing/2014/main" val="3663798726"/>
                    </a:ext>
                  </a:extLst>
                </a:gridCol>
              </a:tblGrid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Degree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Training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Holdout Error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2626086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97.4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56389589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89.4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25223238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340462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86.7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9920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1180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522" y="352141"/>
            <a:ext cx="10574956" cy="1351532"/>
          </a:xfrm>
        </p:spPr>
        <p:txBody>
          <a:bodyPr/>
          <a:lstStyle/>
          <a:p>
            <a:r>
              <a:rPr lang="en-US" dirty="0"/>
              <a:t>Predicting With Ridge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1515016" y="1935078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903AA00-409A-4F07-85A9-D53676E46B42}"/>
              </a:ext>
            </a:extLst>
          </p:cNvPr>
          <p:cNvSpPr txBox="1">
            <a:spLocks/>
          </p:cNvSpPr>
          <p:nvPr/>
        </p:nvSpPr>
        <p:spPr>
          <a:xfrm>
            <a:off x="3835821" y="1938984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Holdout Data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F60BB82-D953-4EF1-A0A0-2EA1C922A218}"/>
              </a:ext>
            </a:extLst>
          </p:cNvPr>
          <p:cNvGraphicFramePr>
            <a:graphicFrameLocks noGrp="1"/>
          </p:cNvGraphicFramePr>
          <p:nvPr/>
        </p:nvGraphicFramePr>
        <p:xfrm>
          <a:off x="7374018" y="2633344"/>
          <a:ext cx="3367776" cy="3204845"/>
        </p:xfrm>
        <a:graphic>
          <a:graphicData uri="http://schemas.openxmlformats.org/drawingml/2006/table">
            <a:tbl>
              <a:tblPr firstRow="1" firstCol="1">
                <a:tableStyleId>{9D7B26C5-4107-4FEC-AEDC-1716B250A1EF}</a:tableStyleId>
              </a:tblPr>
              <a:tblGrid>
                <a:gridCol w="841944">
                  <a:extLst>
                    <a:ext uri="{9D8B030D-6E8A-4147-A177-3AD203B41FA5}">
                      <a16:colId xmlns:a16="http://schemas.microsoft.com/office/drawing/2014/main" val="2504309825"/>
                    </a:ext>
                  </a:extLst>
                </a:gridCol>
                <a:gridCol w="1262916">
                  <a:extLst>
                    <a:ext uri="{9D8B030D-6E8A-4147-A177-3AD203B41FA5}">
                      <a16:colId xmlns:a16="http://schemas.microsoft.com/office/drawing/2014/main" val="3206009053"/>
                    </a:ext>
                  </a:extLst>
                </a:gridCol>
                <a:gridCol w="1262916">
                  <a:extLst>
                    <a:ext uri="{9D8B030D-6E8A-4147-A177-3AD203B41FA5}">
                      <a16:colId xmlns:a16="http://schemas.microsoft.com/office/drawing/2014/main" val="3663798726"/>
                    </a:ext>
                  </a:extLst>
                </a:gridCol>
              </a:tblGrid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Degree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Training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Holdout Error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2626086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97.4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56389589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89.4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25223238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340462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86.7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9920371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Ridge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312.7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0245828"/>
                  </a:ext>
                </a:extLst>
              </a:tr>
            </a:tbl>
          </a:graphicData>
        </a:graphic>
      </p:graphicFrame>
      <p:pic>
        <p:nvPicPr>
          <p:cNvPr id="11" name="Picture 2">
            <a:extLst>
              <a:ext uri="{FF2B5EF4-FFF2-40B4-BE49-F238E27FC236}">
                <a16:creationId xmlns:a16="http://schemas.microsoft.com/office/drawing/2014/main" id="{6D486034-E392-42FE-A3B5-3E984E632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024" y="2436709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0FA7886-FA66-4CEA-A24E-7D2DB37FF430}"/>
              </a:ext>
            </a:extLst>
          </p:cNvPr>
          <p:cNvSpPr/>
          <p:nvPr/>
        </p:nvSpPr>
        <p:spPr>
          <a:xfrm>
            <a:off x="3695258" y="2322420"/>
            <a:ext cx="2344480" cy="3629004"/>
          </a:xfrm>
          <a:prstGeom prst="rect">
            <a:avLst/>
          </a:prstGeom>
          <a:solidFill>
            <a:schemeClr val="accent6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1350778" y="2322420"/>
            <a:ext cx="2344480" cy="3629004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34435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2697-C2E9-D9E0-B799-DDD99555D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Between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E9E9E15-43FC-AEF6-AE06-63B7186946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b="0" dirty="0"/>
                  <a:t>Estimate: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b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bSup>
                    </m:oMath>
                  </m:oMathPara>
                </a14:m>
                <a:endParaRPr lang="en-US" sz="2800" b="0" dirty="0"/>
              </a:p>
              <a:p>
                <a:endParaRPr lang="en-US" dirty="0"/>
              </a:p>
              <a:p>
                <a:r>
                  <a:rPr lang="en-US" dirty="0"/>
                  <a:t>Unregularized:</a:t>
                </a:r>
              </a:p>
              <a:p>
                <a:pPr marL="457200" lvl="1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acc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=−0.43−1.5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+4.5 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+4.8 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b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+1.7 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bSup>
                    </m:oMath>
                  </m:oMathPara>
                </a14:m>
                <a:endParaRPr lang="en-US" sz="2800" dirty="0"/>
              </a:p>
              <a:p>
                <a:endParaRPr lang="en-US" dirty="0"/>
              </a:p>
              <a:p>
                <a:r>
                  <a:rPr lang="en-US" dirty="0"/>
                  <a:t>Ridge regularization:</a:t>
                </a:r>
              </a:p>
              <a:p>
                <a:pPr marL="0" indent="0">
                  <a:buNone/>
                </a:pPr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acc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0.3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−0.38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+0.37 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−0.34 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b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+0.27 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bSup>
                    </m:oMath>
                  </m:oMathPara>
                </a14:m>
                <a:endParaRPr lang="en-US" sz="28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E9E9E15-43FC-AEF6-AE06-63B7186946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14925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522" y="352141"/>
            <a:ext cx="10574956" cy="1351532"/>
          </a:xfrm>
        </p:spPr>
        <p:txBody>
          <a:bodyPr/>
          <a:lstStyle/>
          <a:p>
            <a:r>
              <a:rPr lang="en-US" dirty="0"/>
              <a:t>Now Let’s Predict With Ridge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CC6B3C-285E-4F8A-BF41-F35984BEB856}"/>
              </a:ext>
            </a:extLst>
          </p:cNvPr>
          <p:cNvSpPr txBox="1">
            <a:spLocks/>
          </p:cNvSpPr>
          <p:nvPr/>
        </p:nvSpPr>
        <p:spPr>
          <a:xfrm>
            <a:off x="1515016" y="1935078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Training Data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903AA00-409A-4F07-85A9-D53676E46B42}"/>
              </a:ext>
            </a:extLst>
          </p:cNvPr>
          <p:cNvSpPr txBox="1">
            <a:spLocks/>
          </p:cNvSpPr>
          <p:nvPr/>
        </p:nvSpPr>
        <p:spPr>
          <a:xfrm>
            <a:off x="3835821" y="1938984"/>
            <a:ext cx="2706772" cy="4643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Holdout Data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F60BB82-D953-4EF1-A0A0-2EA1C922A218}"/>
              </a:ext>
            </a:extLst>
          </p:cNvPr>
          <p:cNvGraphicFramePr>
            <a:graphicFrameLocks noGrp="1"/>
          </p:cNvGraphicFramePr>
          <p:nvPr/>
        </p:nvGraphicFramePr>
        <p:xfrm>
          <a:off x="7374018" y="2633344"/>
          <a:ext cx="3367776" cy="3204845"/>
        </p:xfrm>
        <a:graphic>
          <a:graphicData uri="http://schemas.openxmlformats.org/drawingml/2006/table">
            <a:tbl>
              <a:tblPr firstRow="1" firstCol="1">
                <a:tableStyleId>{9D7B26C5-4107-4FEC-AEDC-1716B250A1EF}</a:tableStyleId>
              </a:tblPr>
              <a:tblGrid>
                <a:gridCol w="841944">
                  <a:extLst>
                    <a:ext uri="{9D8B030D-6E8A-4147-A177-3AD203B41FA5}">
                      <a16:colId xmlns:a16="http://schemas.microsoft.com/office/drawing/2014/main" val="2504309825"/>
                    </a:ext>
                  </a:extLst>
                </a:gridCol>
                <a:gridCol w="1262916">
                  <a:extLst>
                    <a:ext uri="{9D8B030D-6E8A-4147-A177-3AD203B41FA5}">
                      <a16:colId xmlns:a16="http://schemas.microsoft.com/office/drawing/2014/main" val="3206009053"/>
                    </a:ext>
                  </a:extLst>
                </a:gridCol>
                <a:gridCol w="1262916">
                  <a:extLst>
                    <a:ext uri="{9D8B030D-6E8A-4147-A177-3AD203B41FA5}">
                      <a16:colId xmlns:a16="http://schemas.microsoft.com/office/drawing/2014/main" val="3663798726"/>
                    </a:ext>
                  </a:extLst>
                </a:gridCol>
              </a:tblGrid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Degree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Training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Holdout Error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2626086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97.4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56389589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89.4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25223238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340462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86.7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9920371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Ridge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312.7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0245828"/>
                  </a:ext>
                </a:extLst>
              </a:tr>
            </a:tbl>
          </a:graphicData>
        </a:graphic>
      </p:graphicFrame>
      <p:pic>
        <p:nvPicPr>
          <p:cNvPr id="11" name="Picture 2">
            <a:extLst>
              <a:ext uri="{FF2B5EF4-FFF2-40B4-BE49-F238E27FC236}">
                <a16:creationId xmlns:a16="http://schemas.microsoft.com/office/drawing/2014/main" id="{6D486034-E392-42FE-A3B5-3E984E632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024" y="2436709"/>
            <a:ext cx="4591050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0FA7886-FA66-4CEA-A24E-7D2DB37FF430}"/>
              </a:ext>
            </a:extLst>
          </p:cNvPr>
          <p:cNvSpPr/>
          <p:nvPr/>
        </p:nvSpPr>
        <p:spPr>
          <a:xfrm>
            <a:off x="3695258" y="2322420"/>
            <a:ext cx="2344480" cy="3629004"/>
          </a:xfrm>
          <a:prstGeom prst="rect">
            <a:avLst/>
          </a:prstGeom>
          <a:solidFill>
            <a:schemeClr val="accent6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FF5491-A62C-44DD-93B0-84B8DEFBFA69}"/>
              </a:ext>
            </a:extLst>
          </p:cNvPr>
          <p:cNvSpPr/>
          <p:nvPr/>
        </p:nvSpPr>
        <p:spPr>
          <a:xfrm>
            <a:off x="1350778" y="2322420"/>
            <a:ext cx="2344480" cy="3629004"/>
          </a:xfrm>
          <a:prstGeom prst="rect">
            <a:avLst/>
          </a:pr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8432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Preventing Overfitting </a:t>
            </a:r>
            <a:r>
              <a:rPr lang="en-US" dirty="0" err="1">
                <a:solidFill>
                  <a:schemeClr val="bg1"/>
                </a:solidFill>
              </a:rPr>
              <a:t>a.k.a</a:t>
            </a:r>
            <a:r>
              <a:rPr lang="en-US" dirty="0">
                <a:solidFill>
                  <a:schemeClr val="bg1"/>
                </a:solidFill>
              </a:rPr>
              <a:t> Regularization</a:t>
            </a:r>
          </a:p>
        </p:txBody>
      </p:sp>
    </p:spTree>
    <p:extLst>
      <p:ext uri="{BB962C8B-B14F-4D97-AF65-F5344CB8AC3E}">
        <p14:creationId xmlns:p14="http://schemas.microsoft.com/office/powerpoint/2010/main" val="30675926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896BB-D907-4174-8F3D-8AD762AE6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Automate the Selection Process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9BB5A4-ABFF-4AB1-A7AD-0FDD64B782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Cambria Math" panose="02040503050406030204" pitchFamily="18" charset="0"/>
                  </a:rPr>
                  <a:t>Notice how the coefficients (betas) get larger as we add higher-order terms</a:t>
                </a:r>
                <a:endParaRPr lang="en-US" b="0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=−1.4−4.4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=0.2+0.07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+2.1 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=−1.0−6.3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−5.3 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−2.4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=−0.43−1.5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+4.5 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+4.8 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+1.7 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9BB5A4-ABFF-4AB1-A7AD-0FDD64B782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98769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7FB12-7866-4337-A9B9-CC41CBEA1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Functions with Regularization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D92F54-8B50-48E0-B046-CC80BE0840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Ordinary Least Squares (OLS):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Ridge Regression: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en-US" b="0" dirty="0"/>
              </a:p>
              <a:p>
                <a:pPr marL="0" indent="0" algn="ctr">
                  <a:buNone/>
                </a:pPr>
                <a:endParaRPr lang="en-US" dirty="0"/>
              </a:p>
              <a:p>
                <a:r>
                  <a:rPr lang="en-US" dirty="0"/>
                  <a:t>Lasso Regression: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D92F54-8B50-48E0-B046-CC80BE0840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3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31921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7FB12-7866-4337-A9B9-CC41CBEA1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Ridge Regression Objective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D92F54-8B50-48E0-B046-CC80BE0840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Ridge Regression: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en-US" b="0" dirty="0"/>
              </a:p>
              <a:p>
                <a:pPr marL="0" indent="0" algn="ctr">
                  <a:buNone/>
                </a:pPr>
                <a:endParaRPr lang="en-US" dirty="0"/>
              </a:p>
              <a:p>
                <a:r>
                  <a:rPr lang="en-US" dirty="0"/>
                  <a:t>Remember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Plug it in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d>
                                        <m:dPr>
                                          <m:ctrlPr>
                                            <a:rPr lang="en-U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[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D92F54-8B50-48E0-B046-CC80BE0840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38258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3AA30-1A8C-4138-A61C-D6E932597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Ridge vs Lasso Regularization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F7B3D-E6C6-42DC-A725-EA51EA262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here for visualization of difference between Ridge and Lasso:</a:t>
            </a:r>
          </a:p>
          <a:p>
            <a:pPr marL="0" indent="0" algn="ctr">
              <a:buNone/>
            </a:pPr>
            <a:r>
              <a:rPr lang="en-US" dirty="0"/>
              <a:t>https://www.youtube.com/watch?v=Xm2C_gTAl8c&amp;vl=en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685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CF66216-690C-4E08-BBEB-171149FEAAA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Finding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, the penalty strength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CF66216-690C-4E08-BBEB-171149FEAA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D541C8-E644-4EEA-B075-CEA32767A8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nary>
                  </m:oMath>
                </a14:m>
                <a:endParaRPr lang="en-US" b="0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is a tuning parameter (or hyperparameter)</a:t>
                </a:r>
              </a:p>
              <a:p>
                <a:endParaRPr lang="en-US" dirty="0"/>
              </a:p>
              <a:p>
                <a:r>
                  <a:rPr lang="en-US" dirty="0"/>
                  <a:t>The data scientist has to assign the value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do this via </a:t>
                </a:r>
                <a:r>
                  <a:rPr lang="en-US" b="1" dirty="0"/>
                  <a:t>cross-validation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D541C8-E644-4EEA-B075-CEA32767A8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21320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4A175-9C1D-4695-A7FE-EB62BB2BC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1022E-A4B5-443A-BA3C-0D278ADC4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want our model to perform well out-of-sample </a:t>
            </a:r>
          </a:p>
          <a:p>
            <a:r>
              <a:rPr lang="en-US" dirty="0"/>
              <a:t>We mimic this by splitting up our data first into two parts:</a:t>
            </a:r>
          </a:p>
          <a:p>
            <a:pPr lvl="1"/>
            <a:r>
              <a:rPr lang="en-US" dirty="0"/>
              <a:t>Training</a:t>
            </a:r>
          </a:p>
          <a:p>
            <a:pPr lvl="1"/>
            <a:r>
              <a:rPr lang="en-US" dirty="0"/>
              <a:t>Holdout (ultimate out-of-sample performance measure)</a:t>
            </a:r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EEA043-5CBC-4AF1-B2E9-B3ED33618167}"/>
              </a:ext>
            </a:extLst>
          </p:cNvPr>
          <p:cNvSpPr/>
          <p:nvPr/>
        </p:nvSpPr>
        <p:spPr>
          <a:xfrm>
            <a:off x="2353456" y="4107305"/>
            <a:ext cx="7270229" cy="704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6890ED-121C-4DBA-AA64-46DBFBEEAF00}"/>
              </a:ext>
            </a:extLst>
          </p:cNvPr>
          <p:cNvSpPr/>
          <p:nvPr/>
        </p:nvSpPr>
        <p:spPr>
          <a:xfrm>
            <a:off x="2353457" y="5218334"/>
            <a:ext cx="5891134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4CB7DA-20F1-4B34-8B27-708F1EC39CAE}"/>
              </a:ext>
            </a:extLst>
          </p:cNvPr>
          <p:cNvSpPr/>
          <p:nvPr/>
        </p:nvSpPr>
        <p:spPr>
          <a:xfrm>
            <a:off x="8244592" y="5218334"/>
            <a:ext cx="1379094" cy="70453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Holdout</a:t>
            </a:r>
          </a:p>
        </p:txBody>
      </p:sp>
    </p:spTree>
    <p:extLst>
      <p:ext uri="{BB962C8B-B14F-4D97-AF65-F5344CB8AC3E}">
        <p14:creationId xmlns:p14="http://schemas.microsoft.com/office/powerpoint/2010/main" val="36745224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57DA-EB55-42F3-B324-743D17FF1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K-fold Cross-validation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3CA27A-4CA1-460A-A4DD-C9702A1343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Training data:</a:t>
                </a:r>
              </a:p>
              <a:p>
                <a:pPr lvl="1"/>
                <a:r>
                  <a:rPr lang="en-US" dirty="0"/>
                  <a:t>We split this up into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folds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3CA27A-4CA1-460A-A4DD-C9702A1343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61B42FF8-2417-462C-A519-2401B29BA0CF}"/>
              </a:ext>
            </a:extLst>
          </p:cNvPr>
          <p:cNvSpPr/>
          <p:nvPr/>
        </p:nvSpPr>
        <p:spPr>
          <a:xfrm>
            <a:off x="2683238" y="2849888"/>
            <a:ext cx="5891134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71AEB6-D085-452C-BF98-123DE20B6EED}"/>
              </a:ext>
            </a:extLst>
          </p:cNvPr>
          <p:cNvSpPr/>
          <p:nvPr/>
        </p:nvSpPr>
        <p:spPr>
          <a:xfrm>
            <a:off x="2683238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AC1119-67F0-4751-9E91-9EF318B732B6}"/>
              </a:ext>
            </a:extLst>
          </p:cNvPr>
          <p:cNvSpPr/>
          <p:nvPr/>
        </p:nvSpPr>
        <p:spPr>
          <a:xfrm>
            <a:off x="3912436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260020-5057-4955-8C8B-B7DCA4F51E82}"/>
              </a:ext>
            </a:extLst>
          </p:cNvPr>
          <p:cNvSpPr/>
          <p:nvPr/>
        </p:nvSpPr>
        <p:spPr>
          <a:xfrm>
            <a:off x="5132881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6B8A9C-7ED5-48B9-8F4F-2192AF804D66}"/>
              </a:ext>
            </a:extLst>
          </p:cNvPr>
          <p:cNvSpPr/>
          <p:nvPr/>
        </p:nvSpPr>
        <p:spPr>
          <a:xfrm>
            <a:off x="6338336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CBC951-2D03-4710-86A0-70AFED62FB20}"/>
              </a:ext>
            </a:extLst>
          </p:cNvPr>
          <p:cNvSpPr/>
          <p:nvPr/>
        </p:nvSpPr>
        <p:spPr>
          <a:xfrm>
            <a:off x="7540049" y="3689363"/>
            <a:ext cx="1034323" cy="704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Fold 5</a:t>
            </a:r>
          </a:p>
        </p:txBody>
      </p:sp>
    </p:spTree>
    <p:extLst>
      <p:ext uri="{BB962C8B-B14F-4D97-AF65-F5344CB8AC3E}">
        <p14:creationId xmlns:p14="http://schemas.microsoft.com/office/powerpoint/2010/main" val="14089622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622</Words>
  <Application>Microsoft Office PowerPoint</Application>
  <PresentationFormat>Widescreen</PresentationFormat>
  <Paragraphs>213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Cambria</vt:lpstr>
      <vt:lpstr>Cambria Math</vt:lpstr>
      <vt:lpstr>1_Office Theme</vt:lpstr>
      <vt:lpstr>INST 414: Data Science Techniques  Regularization</vt:lpstr>
      <vt:lpstr>Preventing Overfitting a.k.a Regularization</vt:lpstr>
      <vt:lpstr>Can We Automate the Selection Process</vt:lpstr>
      <vt:lpstr>Objective Functions with Regularization</vt:lpstr>
      <vt:lpstr>Ridge Regression Objective</vt:lpstr>
      <vt:lpstr>Ridge vs Lasso Regularization</vt:lpstr>
      <vt:lpstr>Finding λ, the penalty strength</vt:lpstr>
      <vt:lpstr>Cross-validation</vt:lpstr>
      <vt:lpstr>K-fold Cross-validation</vt:lpstr>
      <vt:lpstr>K-fold Cross-validation</vt:lpstr>
      <vt:lpstr>K-Fold Cross-Validation </vt:lpstr>
      <vt:lpstr>PowerPoint Presentation</vt:lpstr>
      <vt:lpstr>PowerPoint Presentation</vt:lpstr>
      <vt:lpstr>K-Fold Cross-Validation </vt:lpstr>
      <vt:lpstr>K-fold Cross-validation</vt:lpstr>
      <vt:lpstr>Adding the Ridge Regression Model</vt:lpstr>
      <vt:lpstr>Predicting With Ridge</vt:lpstr>
      <vt:lpstr>Difference Between </vt:lpstr>
      <vt:lpstr>Now Let’s Predict With Ridge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Regularization</dc:title>
  <dc:creator>Zubin Jelveh</dc:creator>
  <cp:lastModifiedBy>Zubin Jelveh</cp:lastModifiedBy>
  <cp:revision>1</cp:revision>
  <dcterms:created xsi:type="dcterms:W3CDTF">2026-03-07T21:07:54Z</dcterms:created>
  <dcterms:modified xsi:type="dcterms:W3CDTF">2026-03-07T21:08:59Z</dcterms:modified>
</cp:coreProperties>
</file>