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642" r:id="rId2"/>
    <p:sldId id="644" r:id="rId3"/>
    <p:sldId id="713" r:id="rId4"/>
    <p:sldId id="716" r:id="rId5"/>
    <p:sldId id="715" r:id="rId6"/>
    <p:sldId id="382" r:id="rId7"/>
    <p:sldId id="692" r:id="rId8"/>
    <p:sldId id="767" r:id="rId9"/>
    <p:sldId id="701" r:id="rId10"/>
    <p:sldId id="702" r:id="rId11"/>
    <p:sldId id="703" r:id="rId12"/>
    <p:sldId id="625" r:id="rId13"/>
    <p:sldId id="704" r:id="rId14"/>
    <p:sldId id="637" r:id="rId15"/>
    <p:sldId id="705" r:id="rId16"/>
    <p:sldId id="706" r:id="rId17"/>
    <p:sldId id="707" r:id="rId18"/>
    <p:sldId id="708" r:id="rId19"/>
    <p:sldId id="709" r:id="rId20"/>
    <p:sldId id="643" r:id="rId21"/>
    <p:sldId id="710" r:id="rId22"/>
    <p:sldId id="711" r:id="rId23"/>
    <p:sldId id="71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3BAA6-3DE3-4D06-9D9F-19FA7A06A93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F489F-E6D8-415C-A754-459FED978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34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7191EA-79B1-4676-BF7A-BC2A4D38B0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041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3806-BDEB-460C-9DA3-A4AC5BB0B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7FA97-70B4-413B-97C0-FFF4B7FBF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E769B-11BD-47E9-AE8C-24185A56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C0DB0-4BD4-40AC-891C-D3C602790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403A9-E94E-4E0E-912C-3AC191143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06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1F76-09F3-4AB2-B322-E98C0DCAA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0A4C5B-0A15-45F2-B6DD-1E7015218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4E5E-1A83-47FE-93A8-3D036220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63A81-2E66-4751-9339-909677DA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F2FE9-0AD9-440F-B397-B2ADB4C9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27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31683E-AA4E-42C7-92FC-CD6F5E32A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32C1C-831C-4392-9559-14B282986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12127-8753-4098-BFB0-6C16D4A2F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935CE-EB2E-48E6-BE78-624D597CC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E0D1B-157F-4630-A9D8-0C51188E0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0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BCD64-0D4E-489F-9476-759D02301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252AA-3114-448D-89A4-AA93F2755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7F8F7-94F0-45CC-A92E-792E6CD18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51E92-750C-4844-861A-C6A6193C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9B71B-F104-4B50-A704-A69EDCAFD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44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73C1-18B9-4A5F-A641-B1D9BD49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1784C-5273-44F7-9262-1F156E7F2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B8A79-BC4E-4204-B93A-D6DBF7018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C3EE1-B841-4676-9577-A0C13FDD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CFB0D-E424-4EE8-BCD5-FB62B2C93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87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5D687-406E-4804-BD85-DF95C490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5E60A-6C1B-4C51-9F5A-49D90242E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AB146-169B-445E-B371-A7272BAF9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FE962-49B4-44FC-B229-9ABA6B0E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4D0B0-8F5B-494A-BD8A-8D2B77AD8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08D26-6FA9-497F-9E23-E985CD086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26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6B772-56EA-4E1D-870E-DC5399C2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DFE92-D7AA-4C4E-890F-41F8870B9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5963D-C610-417C-BBBF-50B664A69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EB91A-2ACD-4759-8B22-E9E9D685E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BC8AD-69ED-4F56-9457-81E890E4B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0AF2C8-5B2E-4F24-9FE0-AA0D8EB7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844D9-913B-4456-A877-F3575FBA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F5455-A102-45EB-84C3-8DE10F88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04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D4791-9577-4C5B-811C-3FBC23D67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1D221A-78A2-4827-9539-870F0C20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896ED-EF50-466A-AFF5-9DDE9E48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12E48-9380-43EE-868E-48C13717B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04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A5BC4D-46F8-4394-9EE2-F3648706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D55802-7FF1-4E95-9EB8-DD4CF2E3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82E4C-53E3-432B-9FFD-36B2A447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8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BC2CB-5984-4CCA-A811-540FE5C7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AC44-37DA-453A-B252-46CA4C9D5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05F699-3D09-404A-BC27-147FB1A56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60583E-4883-463E-A11A-2BD25995D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1F581-82B4-4D90-8F8C-D5216BC5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D97C0-9B56-42D4-BD82-4A63B710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3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D5E91-BA62-43C5-9788-81C5A0A63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49752-A552-461E-9B83-1CDB760D9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99023-ED54-417B-A259-627C351D6E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66B4E-A620-4AC4-AEB1-9CB9DD3DA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28525-F46B-4FD1-8513-3546D6B0B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BA1ED-2D72-4AB7-A76E-C5DD4366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1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F22C11-2D15-4D11-972D-7C278AD75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E26B3-713B-4AF7-91FF-DA984E4A8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3D250-5C7E-4548-9DFA-CC7B8C2E4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7D943-DD20-43E3-BDFE-89CB31673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B1F64-1E5C-4BD6-A38D-EAFFB339F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113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avidlongstreet.com/polynomials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</a:t>
            </a:r>
            <a:br>
              <a:rPr lang="en-US" dirty="0"/>
            </a:br>
            <a:br>
              <a:rPr lang="en-US" sz="4900" dirty="0"/>
            </a:br>
            <a:r>
              <a:rPr lang="en-US" sz="4900" dirty="0"/>
              <a:t> Overfitting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Fit a Line to This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DB37C-7C75-41C8-821A-F09082E29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4177" y="1947683"/>
            <a:ext cx="2691581" cy="4554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Training Data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08CF654-B655-4278-BCA2-A0592C74BE10}"/>
              </a:ext>
            </a:extLst>
          </p:cNvPr>
          <p:cNvSpPr/>
          <p:nvPr/>
        </p:nvSpPr>
        <p:spPr>
          <a:xfrm>
            <a:off x="3606728" y="2403142"/>
            <a:ext cx="2521668" cy="3559277"/>
          </a:xfrm>
          <a:prstGeom prst="rect">
            <a:avLst/>
          </a:prstGeom>
          <a:solidFill>
            <a:srgbClr val="FADECB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41285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Fit a Line to This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DB37C-7C75-41C8-821A-F09082E29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4177" y="1939539"/>
            <a:ext cx="2691581" cy="4554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Training Data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08CF654-B655-4278-BCA2-A0592C74BE10}"/>
              </a:ext>
            </a:extLst>
          </p:cNvPr>
          <p:cNvSpPr/>
          <p:nvPr/>
        </p:nvSpPr>
        <p:spPr>
          <a:xfrm>
            <a:off x="3623494" y="2359742"/>
            <a:ext cx="2521668" cy="3559277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004363-4825-4157-9C29-62E88E4B657F}"/>
              </a:ext>
            </a:extLst>
          </p:cNvPr>
          <p:cNvSpPr/>
          <p:nvPr/>
        </p:nvSpPr>
        <p:spPr>
          <a:xfrm>
            <a:off x="6164826" y="2357283"/>
            <a:ext cx="2331320" cy="3559277"/>
          </a:xfrm>
          <a:prstGeom prst="rect">
            <a:avLst/>
          </a:prstGeom>
          <a:solidFill>
            <a:srgbClr val="DBEAD1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5738C98-CA88-4C40-B042-2EB591FDA154}"/>
              </a:ext>
            </a:extLst>
          </p:cNvPr>
          <p:cNvSpPr txBox="1">
            <a:spLocks/>
          </p:cNvSpPr>
          <p:nvPr/>
        </p:nvSpPr>
        <p:spPr>
          <a:xfrm>
            <a:off x="6341807" y="1943445"/>
            <a:ext cx="2691581" cy="4554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Testing Data</a:t>
            </a:r>
          </a:p>
        </p:txBody>
      </p:sp>
    </p:spTree>
    <p:extLst>
      <p:ext uri="{BB962C8B-B14F-4D97-AF65-F5344CB8AC3E}">
        <p14:creationId xmlns:p14="http://schemas.microsoft.com/office/powerpoint/2010/main" val="23969258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416872C-2B3F-4E2C-9931-4007214C30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4415" y="923575"/>
            <a:ext cx="8383170" cy="501084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891E1A6-6EC0-4000-A87A-E446910CEECE}"/>
              </a:ext>
            </a:extLst>
          </p:cNvPr>
          <p:cNvSpPr txBox="1"/>
          <p:nvPr/>
        </p:nvSpPr>
        <p:spPr>
          <a:xfrm>
            <a:off x="1357162" y="6176963"/>
            <a:ext cx="1597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Source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92793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1</a:t>
            </a:r>
            <a:r>
              <a:rPr lang="en-US" baseline="30000" dirty="0"/>
              <a:t>st</a:t>
            </a:r>
            <a:r>
              <a:rPr lang="en-US" dirty="0"/>
              <a:t>-Degree Polynomial (a straight line)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A9y5LZmnbwIKAAAAAElFTkSuQmCC (482×357)">
            <a:extLst>
              <a:ext uri="{FF2B5EF4-FFF2-40B4-BE49-F238E27FC236}">
                <a16:creationId xmlns:a16="http://schemas.microsoft.com/office/drawing/2014/main" id="{82FF9D01-F3A3-456C-A5C1-B567F7740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1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CC6B3C-285E-4F8A-BF41-F35984BEB856}"/>
              </a:ext>
            </a:extLst>
          </p:cNvPr>
          <p:cNvSpPr txBox="1">
            <a:spLocks/>
          </p:cNvSpPr>
          <p:nvPr/>
        </p:nvSpPr>
        <p:spPr>
          <a:xfrm>
            <a:off x="3794177" y="1939539"/>
            <a:ext cx="2691581" cy="4554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FF5491-A62C-44DD-93B0-84B8DEFBFA69}"/>
              </a:ext>
            </a:extLst>
          </p:cNvPr>
          <p:cNvSpPr/>
          <p:nvPr/>
        </p:nvSpPr>
        <p:spPr>
          <a:xfrm>
            <a:off x="3623494" y="2359742"/>
            <a:ext cx="2521668" cy="3559277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DCCDDF-E9A4-4081-9DB5-DDB82C054424}"/>
                  </a:ext>
                </a:extLst>
              </p:cNvPr>
              <p:cNvSpPr txBox="1"/>
              <p:nvPr/>
            </p:nvSpPr>
            <p:spPr>
              <a:xfrm>
                <a:off x="2625213" y="6105832"/>
                <a:ext cx="6794091" cy="3849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𝑓</m:t>
                          </m:r>
                        </m:e>
                      </m:acc>
                      <m:d>
                        <m:d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=−1.4−4.4 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DCCDDF-E9A4-4081-9DB5-DDB82C0544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5213" y="6105832"/>
                <a:ext cx="6794091" cy="384914"/>
              </a:xfrm>
              <a:prstGeom prst="rect">
                <a:avLst/>
              </a:prstGeom>
              <a:blipFill>
                <a:blip r:embed="rId4"/>
                <a:stretch>
                  <a:fillRect t="-7937" b="-126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3069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2</a:t>
            </a:r>
            <a:r>
              <a:rPr lang="en-US" baseline="30000" dirty="0"/>
              <a:t>nd</a:t>
            </a:r>
            <a:r>
              <a:rPr lang="en-US" dirty="0"/>
              <a:t>-Degree Polynomial (a curved line)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CC6B3C-285E-4F8A-BF41-F35984BEB856}"/>
              </a:ext>
            </a:extLst>
          </p:cNvPr>
          <p:cNvSpPr txBox="1">
            <a:spLocks/>
          </p:cNvSpPr>
          <p:nvPr/>
        </p:nvSpPr>
        <p:spPr>
          <a:xfrm>
            <a:off x="3794177" y="1939539"/>
            <a:ext cx="2691581" cy="4554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DCCDDF-E9A4-4081-9DB5-DDB82C054424}"/>
                  </a:ext>
                </a:extLst>
              </p:cNvPr>
              <p:cNvSpPr txBox="1"/>
              <p:nvPr/>
            </p:nvSpPr>
            <p:spPr>
              <a:xfrm>
                <a:off x="2625213" y="6105832"/>
                <a:ext cx="6794091" cy="3849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𝑓</m:t>
                          </m:r>
                        </m:e>
                      </m:acc>
                      <m:d>
                        <m:d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  <m:sSubSup>
                        <m:sSubSup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Sup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  <m:sup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bSup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=0.2+0.07 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+2.1 </m:t>
                      </m:r>
                      <m:sSubSup>
                        <m:sSubSup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Sup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  <m:sup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DCCDDF-E9A4-4081-9DB5-DDB82C0544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5213" y="6105832"/>
                <a:ext cx="6794091" cy="384914"/>
              </a:xfrm>
              <a:prstGeom prst="rect">
                <a:avLst/>
              </a:prstGeom>
              <a:blipFill>
                <a:blip r:embed="rId3"/>
                <a:stretch>
                  <a:fillRect t="-7937" b="-126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0" name="Picture 2" descr="H6OzhTv0ma1bAAAAAElFTkSuQmCC (482×357)">
            <a:extLst>
              <a:ext uri="{FF2B5EF4-FFF2-40B4-BE49-F238E27FC236}">
                <a16:creationId xmlns:a16="http://schemas.microsoft.com/office/drawing/2014/main" id="{87BBCB1B-59ED-448D-B550-1E63217F04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8999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3FF5491-A62C-44DD-93B0-84B8DEFBFA69}"/>
              </a:ext>
            </a:extLst>
          </p:cNvPr>
          <p:cNvSpPr/>
          <p:nvPr/>
        </p:nvSpPr>
        <p:spPr>
          <a:xfrm>
            <a:off x="3623494" y="2359742"/>
            <a:ext cx="2521668" cy="3559277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27082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3</a:t>
            </a:r>
            <a:r>
              <a:rPr lang="en-US" baseline="30000" dirty="0"/>
              <a:t>rd</a:t>
            </a:r>
            <a:r>
              <a:rPr lang="en-US" dirty="0"/>
              <a:t>-Degree Polynomial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CC6B3C-285E-4F8A-BF41-F35984BEB856}"/>
              </a:ext>
            </a:extLst>
          </p:cNvPr>
          <p:cNvSpPr txBox="1">
            <a:spLocks/>
          </p:cNvSpPr>
          <p:nvPr/>
        </p:nvSpPr>
        <p:spPr>
          <a:xfrm>
            <a:off x="3794177" y="1939539"/>
            <a:ext cx="2691581" cy="4554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DCCDDF-E9A4-4081-9DB5-DDB82C054424}"/>
                  </a:ext>
                </a:extLst>
              </p:cNvPr>
              <p:cNvSpPr txBox="1"/>
              <p:nvPr/>
            </p:nvSpPr>
            <p:spPr>
              <a:xfrm>
                <a:off x="2625213" y="6105832"/>
                <a:ext cx="7077587" cy="3855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𝑓</m:t>
                          </m:r>
                        </m:e>
                      </m:acc>
                      <m:d>
                        <m:d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sSubSup>
                        <m:sSubSup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Sup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  <m:sup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bSup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sSubSup>
                        <m:sSubSup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Sup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  <m:sup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</m:sup>
                      </m:sSubSup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=−1.0−6.3 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−5.3 </m:t>
                      </m:r>
                      <m:sSubSup>
                        <m:sSubSup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Sup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  <m:sup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bSup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−2.4</m:t>
                      </m:r>
                      <m:sSup>
                        <m:sSup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p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DCCDDF-E9A4-4081-9DB5-DDB82C0544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5213" y="6105832"/>
                <a:ext cx="7077587" cy="385555"/>
              </a:xfrm>
              <a:prstGeom prst="rect">
                <a:avLst/>
              </a:prstGeom>
              <a:blipFill>
                <a:blip r:embed="rId3"/>
                <a:stretch>
                  <a:fillRect t="-7937" b="-126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218" name="Picture 2" descr="wfOVx9skFFbVAAAAABJRU5ErkJggg== (482×357)">
            <a:extLst>
              <a:ext uri="{FF2B5EF4-FFF2-40B4-BE49-F238E27FC236}">
                <a16:creationId xmlns:a16="http://schemas.microsoft.com/office/drawing/2014/main" id="{8B956DB2-F5F1-424B-B028-5B940EC0C7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5206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3FF5491-A62C-44DD-93B0-84B8DEFBFA69}"/>
              </a:ext>
            </a:extLst>
          </p:cNvPr>
          <p:cNvSpPr/>
          <p:nvPr/>
        </p:nvSpPr>
        <p:spPr>
          <a:xfrm>
            <a:off x="3623494" y="2359742"/>
            <a:ext cx="2521668" cy="3559277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301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4</a:t>
            </a:r>
            <a:r>
              <a:rPr lang="en-US" baseline="30000" dirty="0"/>
              <a:t>th</a:t>
            </a:r>
            <a:r>
              <a:rPr lang="en-US" dirty="0"/>
              <a:t>-Degree Polynomial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CC6B3C-285E-4F8A-BF41-F35984BEB856}"/>
              </a:ext>
            </a:extLst>
          </p:cNvPr>
          <p:cNvSpPr txBox="1">
            <a:spLocks/>
          </p:cNvSpPr>
          <p:nvPr/>
        </p:nvSpPr>
        <p:spPr>
          <a:xfrm>
            <a:off x="3794177" y="1939539"/>
            <a:ext cx="2691581" cy="4554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DCCDDF-E9A4-4081-9DB5-DDB82C054424}"/>
                  </a:ext>
                </a:extLst>
              </p:cNvPr>
              <p:cNvSpPr txBox="1"/>
              <p:nvPr/>
            </p:nvSpPr>
            <p:spPr>
              <a:xfrm>
                <a:off x="1639693" y="6105832"/>
                <a:ext cx="9018147" cy="3855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𝑓</m:t>
                          </m:r>
                        </m:e>
                      </m:acc>
                      <m:d>
                        <m:d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sSubSup>
                        <m:sSubSup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Sup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  <m:sup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bSup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sSubSup>
                        <m:sSubSup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Sup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  <m:sup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</m:sup>
                      </m:sSubSup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𝛽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sSubSup>
                        <m:sSubSup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Sup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  <m:sup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</m:sup>
                      </m:sSubSup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=−0.43−1.5 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+4.5 </m:t>
                      </m:r>
                      <m:sSubSup>
                        <m:sSubSup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Sup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  <m:sup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bSup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+4.8 </m:t>
                      </m:r>
                      <m:sSup>
                        <m:sSup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p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</m:sup>
                      </m:sSup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+1.7 </m:t>
                      </m:r>
                      <m:sSup>
                        <m:sSup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p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DCCDDF-E9A4-4081-9DB5-DDB82C0544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9693" y="6105832"/>
                <a:ext cx="9018147" cy="385555"/>
              </a:xfrm>
              <a:prstGeom prst="rect">
                <a:avLst/>
              </a:prstGeom>
              <a:blipFill>
                <a:blip r:embed="rId3"/>
                <a:stretch>
                  <a:fillRect t="-7937" b="-126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194" name="Picture 2" descr="FCfObJOmuVUAAAAASUVORK5CYII= (482×357)">
            <a:extLst>
              <a:ext uri="{FF2B5EF4-FFF2-40B4-BE49-F238E27FC236}">
                <a16:creationId xmlns:a16="http://schemas.microsoft.com/office/drawing/2014/main" id="{2783C20D-5BC7-4836-8608-CD65130F8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814" y="2439167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3FF5491-A62C-44DD-93B0-84B8DEFBFA69}"/>
              </a:ext>
            </a:extLst>
          </p:cNvPr>
          <p:cNvSpPr/>
          <p:nvPr/>
        </p:nvSpPr>
        <p:spPr>
          <a:xfrm>
            <a:off x="3623494" y="2359742"/>
            <a:ext cx="2521668" cy="3559277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92239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Put Everything onto the Same Chart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CC6B3C-285E-4F8A-BF41-F35984BEB856}"/>
              </a:ext>
            </a:extLst>
          </p:cNvPr>
          <p:cNvSpPr txBox="1">
            <a:spLocks/>
          </p:cNvSpPr>
          <p:nvPr/>
        </p:nvSpPr>
        <p:spPr>
          <a:xfrm>
            <a:off x="3794177" y="1939539"/>
            <a:ext cx="2691581" cy="4554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266" name="Picture 2" descr="yCrqbO50zBfpz2RgP5B25uenv4efn4v1x2POD9CSrMvMa87KO+1cdX40s5aIiIiDPPLStIiISGGhRCwiIuIgJWIREREHKRGLiIg4SIlYRETEQUrEIiIiDlIiFhERcZASsYiIiIP+H+i5tvAFbGDHAAAAAElFTkSuQmCC (482×357)">
            <a:extLst>
              <a:ext uri="{FF2B5EF4-FFF2-40B4-BE49-F238E27FC236}">
                <a16:creationId xmlns:a16="http://schemas.microsoft.com/office/drawing/2014/main" id="{7E9777D0-5AA5-42C5-B56C-5A7F98522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5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3FF5491-A62C-44DD-93B0-84B8DEFBFA69}"/>
              </a:ext>
            </a:extLst>
          </p:cNvPr>
          <p:cNvSpPr/>
          <p:nvPr/>
        </p:nvSpPr>
        <p:spPr>
          <a:xfrm>
            <a:off x="3623494" y="2359742"/>
            <a:ext cx="2521668" cy="3559277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31653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15</a:t>
            </a:r>
            <a:r>
              <a:rPr lang="en-US" baseline="30000" dirty="0"/>
              <a:t>th</a:t>
            </a:r>
            <a:r>
              <a:rPr lang="en-US" dirty="0"/>
              <a:t> Degree Polynomial – Massive Overfitting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CC6B3C-285E-4F8A-BF41-F35984BEB856}"/>
              </a:ext>
            </a:extLst>
          </p:cNvPr>
          <p:cNvSpPr txBox="1">
            <a:spLocks/>
          </p:cNvSpPr>
          <p:nvPr/>
        </p:nvSpPr>
        <p:spPr>
          <a:xfrm>
            <a:off x="3794177" y="1939539"/>
            <a:ext cx="2691581" cy="4554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266" name="Picture 2" descr="yCrqbO50zBfpz2RgP5B25uenv4efn4v1x2POD9CSrMvMa87KO+1cdX40s5aIiIiDPPLStIiISGGhRCwiIuIgJWIREREHKRGLiIg4SIlYRETEQUrEIiIiDlIiFhERcZASsYiIiIP+H+i5tvAFbGDHAAAAAElFTkSuQmCC (482×357)">
            <a:extLst>
              <a:ext uri="{FF2B5EF4-FFF2-40B4-BE49-F238E27FC236}">
                <a16:creationId xmlns:a16="http://schemas.microsoft.com/office/drawing/2014/main" id="{7E9777D0-5AA5-42C5-B56C-5A7F98522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hart, line chart&#10;&#10;Description automatically generated">
            <a:extLst>
              <a:ext uri="{FF2B5EF4-FFF2-40B4-BE49-F238E27FC236}">
                <a16:creationId xmlns:a16="http://schemas.microsoft.com/office/drawing/2014/main" id="{DC49700C-87EA-4334-A0B1-BD796B772D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312" y="2450592"/>
            <a:ext cx="4590476" cy="3400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3FF5491-A62C-44DD-93B0-84B8DEFBFA69}"/>
              </a:ext>
            </a:extLst>
          </p:cNvPr>
          <p:cNvSpPr/>
          <p:nvPr/>
        </p:nvSpPr>
        <p:spPr>
          <a:xfrm>
            <a:off x="3634892" y="2367115"/>
            <a:ext cx="2521668" cy="3559277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228DA-B650-830D-F83E-684F033DD6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4125" y="2310064"/>
            <a:ext cx="4018549" cy="3713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5678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 Error on Training Data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CC6B3C-285E-4F8A-BF41-F35984BEB856}"/>
              </a:ext>
            </a:extLst>
          </p:cNvPr>
          <p:cNvSpPr txBox="1">
            <a:spLocks/>
          </p:cNvSpPr>
          <p:nvPr/>
        </p:nvSpPr>
        <p:spPr>
          <a:xfrm>
            <a:off x="3794177" y="1939539"/>
            <a:ext cx="2691581" cy="4554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266" name="Picture 2" descr="yCrqbO50zBfpz2RgP5B25uenv4efn4v1x2POD9CSrMvMa87KO+1cdX40s5aIiIiDPPLStIiISGGhRCwiIuIgJWIREREHKRGLiIg4SIlYRETEQUrEIiIiDlIiFhERcZASsYiIiIP+H+i5tvAFbGDHAAAAAElFTkSuQmCC (482×357)">
            <a:extLst>
              <a:ext uri="{FF2B5EF4-FFF2-40B4-BE49-F238E27FC236}">
                <a16:creationId xmlns:a16="http://schemas.microsoft.com/office/drawing/2014/main" id="{7E9777D0-5AA5-42C5-B56C-5A7F98522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5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3FF5491-A62C-44DD-93B0-84B8DEFBFA69}"/>
              </a:ext>
            </a:extLst>
          </p:cNvPr>
          <p:cNvSpPr/>
          <p:nvPr/>
        </p:nvSpPr>
        <p:spPr>
          <a:xfrm>
            <a:off x="3623494" y="2359742"/>
            <a:ext cx="2521668" cy="3559277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14912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Recap</a:t>
            </a:r>
          </a:p>
        </p:txBody>
      </p:sp>
    </p:spTree>
    <p:extLst>
      <p:ext uri="{BB962C8B-B14F-4D97-AF65-F5344CB8AC3E}">
        <p14:creationId xmlns:p14="http://schemas.microsoft.com/office/powerpoint/2010/main" val="9891952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= Sum of Squared Errors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CC6B3C-285E-4F8A-BF41-F35984BEB856}"/>
              </a:ext>
            </a:extLst>
          </p:cNvPr>
          <p:cNvSpPr txBox="1">
            <a:spLocks/>
          </p:cNvSpPr>
          <p:nvPr/>
        </p:nvSpPr>
        <p:spPr>
          <a:xfrm>
            <a:off x="3794177" y="1939539"/>
            <a:ext cx="2691581" cy="4554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266" name="Picture 2" descr="yCrqbO50zBfpz2RgP5B25uenv4efn4v1x2POD9CSrMvMa87KO+1cdX40s5aIiIiDPPLStIiISGGhRCwiIuIgJWIREREHKRGLiIg4SIlYRETEQUrEIiIiDlIiFhERcZASsYiIiIP+H+i5tvAFbGDHAAAAAElFTkSuQmCC (482×357)">
            <a:extLst>
              <a:ext uri="{FF2B5EF4-FFF2-40B4-BE49-F238E27FC236}">
                <a16:creationId xmlns:a16="http://schemas.microsoft.com/office/drawing/2014/main" id="{7E9777D0-5AA5-42C5-B56C-5A7F98522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5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3FF5491-A62C-44DD-93B0-84B8DEFBFA69}"/>
              </a:ext>
            </a:extLst>
          </p:cNvPr>
          <p:cNvSpPr/>
          <p:nvPr/>
        </p:nvSpPr>
        <p:spPr>
          <a:xfrm>
            <a:off x="3623494" y="2359742"/>
            <a:ext cx="2521668" cy="3559277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268D3DA-3EF7-436E-B85D-033C08B17512}"/>
              </a:ext>
            </a:extLst>
          </p:cNvPr>
          <p:cNvGraphicFramePr>
            <a:graphicFrameLocks noGrp="1"/>
          </p:cNvGraphicFramePr>
          <p:nvPr/>
        </p:nvGraphicFramePr>
        <p:xfrm>
          <a:off x="9164320" y="2633344"/>
          <a:ext cx="2189480" cy="2649855"/>
        </p:xfrm>
        <a:graphic>
          <a:graphicData uri="http://schemas.openxmlformats.org/drawingml/2006/table">
            <a:tbl>
              <a:tblPr firstRow="1" firstCol="1">
                <a:tableStyleId>{9D7B26C5-4107-4FEC-AEDC-1716B250A1EF}</a:tableStyleId>
              </a:tblPr>
              <a:tblGrid>
                <a:gridCol w="875792">
                  <a:extLst>
                    <a:ext uri="{9D8B030D-6E8A-4147-A177-3AD203B41FA5}">
                      <a16:colId xmlns:a16="http://schemas.microsoft.com/office/drawing/2014/main" val="2504309825"/>
                    </a:ext>
                  </a:extLst>
                </a:gridCol>
                <a:gridCol w="1313688">
                  <a:extLst>
                    <a:ext uri="{9D8B030D-6E8A-4147-A177-3AD203B41FA5}">
                      <a16:colId xmlns:a16="http://schemas.microsoft.com/office/drawing/2014/main" val="3206009053"/>
                    </a:ext>
                  </a:extLst>
                </a:gridCol>
              </a:tblGrid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Degree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Training Error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26260863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97.4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56389589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89.4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25223238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3404623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86.7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3992037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E917077-A661-4E38-80D9-97F9194BAB6A}"/>
                  </a:ext>
                </a:extLst>
              </p:cNvPr>
              <p:cNvSpPr txBox="1"/>
              <p:nvPr/>
            </p:nvSpPr>
            <p:spPr>
              <a:xfrm>
                <a:off x="9301316" y="1789471"/>
                <a:ext cx="1809136" cy="764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𝑖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kumimoji="0" lang="en-US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kumimoji="0" lang="en-US" sz="18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0" lang="en-US" sz="18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kumimoji="0" lang="en-US" sz="18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kumimoji="0" lang="en-US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kumimoji="0" lang="en-US" sz="18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kumimoji="0" lang="en-US" sz="18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kumimoji="0" lang="en-US" sz="18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𝑦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kumimoji="0" lang="en-US" sz="18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E917077-A661-4E38-80D9-97F9194BAB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1316" y="1789471"/>
                <a:ext cx="1809136" cy="7645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70998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Let’s Predict With Each Model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CC6B3C-285E-4F8A-BF41-F35984BEB856}"/>
              </a:ext>
            </a:extLst>
          </p:cNvPr>
          <p:cNvSpPr txBox="1">
            <a:spLocks/>
          </p:cNvSpPr>
          <p:nvPr/>
        </p:nvSpPr>
        <p:spPr>
          <a:xfrm>
            <a:off x="3794177" y="1939539"/>
            <a:ext cx="2691581" cy="4554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338" name="Picture 2" descr="T9QfuxCfg9ImQAAAABJRU5ErkJggg== (482×357)">
            <a:extLst>
              <a:ext uri="{FF2B5EF4-FFF2-40B4-BE49-F238E27FC236}">
                <a16:creationId xmlns:a16="http://schemas.microsoft.com/office/drawing/2014/main" id="{6D7AC269-D0B4-4ADA-9EBA-6D2DB8E065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397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3FF5491-A62C-44DD-93B0-84B8DEFBFA69}"/>
              </a:ext>
            </a:extLst>
          </p:cNvPr>
          <p:cNvSpPr/>
          <p:nvPr/>
        </p:nvSpPr>
        <p:spPr>
          <a:xfrm>
            <a:off x="3623494" y="2359742"/>
            <a:ext cx="2521668" cy="3559277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FA7886-FA66-4CEA-A24E-7D2DB37FF430}"/>
              </a:ext>
            </a:extLst>
          </p:cNvPr>
          <p:cNvSpPr/>
          <p:nvPr/>
        </p:nvSpPr>
        <p:spPr>
          <a:xfrm>
            <a:off x="6164826" y="2357283"/>
            <a:ext cx="2331320" cy="3559277"/>
          </a:xfrm>
          <a:prstGeom prst="rect">
            <a:avLst/>
          </a:prstGeom>
          <a:solidFill>
            <a:schemeClr val="accent6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903AA00-409A-4F07-85A9-D53676E46B42}"/>
              </a:ext>
            </a:extLst>
          </p:cNvPr>
          <p:cNvSpPr txBox="1">
            <a:spLocks/>
          </p:cNvSpPr>
          <p:nvPr/>
        </p:nvSpPr>
        <p:spPr>
          <a:xfrm>
            <a:off x="6341807" y="1943445"/>
            <a:ext cx="2691581" cy="4554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Testing Data</a:t>
            </a:r>
          </a:p>
        </p:txBody>
      </p:sp>
    </p:spTree>
    <p:extLst>
      <p:ext uri="{BB962C8B-B14F-4D97-AF65-F5344CB8AC3E}">
        <p14:creationId xmlns:p14="http://schemas.microsoft.com/office/powerpoint/2010/main" val="42871227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522" y="352141"/>
            <a:ext cx="10574956" cy="1351532"/>
          </a:xfrm>
        </p:spPr>
        <p:txBody>
          <a:bodyPr/>
          <a:lstStyle/>
          <a:p>
            <a:r>
              <a:rPr lang="en-US" dirty="0"/>
              <a:t>Compute Test Error and Compare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623" y="2413235"/>
            <a:ext cx="4680988" cy="34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CC6B3C-285E-4F8A-BF41-F35984BEB856}"/>
              </a:ext>
            </a:extLst>
          </p:cNvPr>
          <p:cNvSpPr txBox="1">
            <a:spLocks/>
          </p:cNvSpPr>
          <p:nvPr/>
        </p:nvSpPr>
        <p:spPr>
          <a:xfrm>
            <a:off x="1515016" y="1935078"/>
            <a:ext cx="2706772" cy="4643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338" name="Picture 2" descr="T9QfuxCfg9ImQAAAABJRU5ErkJggg== (482×357)">
            <a:extLst>
              <a:ext uri="{FF2B5EF4-FFF2-40B4-BE49-F238E27FC236}">
                <a16:creationId xmlns:a16="http://schemas.microsoft.com/office/drawing/2014/main" id="{6D7AC269-D0B4-4ADA-9EBA-6D2DB8E065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623" y="2413090"/>
            <a:ext cx="4680988" cy="34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3FF5491-A62C-44DD-93B0-84B8DEFBFA69}"/>
              </a:ext>
            </a:extLst>
          </p:cNvPr>
          <p:cNvSpPr/>
          <p:nvPr/>
        </p:nvSpPr>
        <p:spPr>
          <a:xfrm>
            <a:off x="1344811" y="2324879"/>
            <a:ext cx="2535902" cy="3629004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FA7886-FA66-4CEA-A24E-7D2DB37FF430}"/>
              </a:ext>
            </a:extLst>
          </p:cNvPr>
          <p:cNvSpPr/>
          <p:nvPr/>
        </p:nvSpPr>
        <p:spPr>
          <a:xfrm>
            <a:off x="3886680" y="2322420"/>
            <a:ext cx="2344480" cy="3629004"/>
          </a:xfrm>
          <a:prstGeom prst="rect">
            <a:avLst/>
          </a:prstGeom>
          <a:solidFill>
            <a:schemeClr val="accent6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903AA00-409A-4F07-85A9-D53676E46B42}"/>
              </a:ext>
            </a:extLst>
          </p:cNvPr>
          <p:cNvSpPr txBox="1">
            <a:spLocks/>
          </p:cNvSpPr>
          <p:nvPr/>
        </p:nvSpPr>
        <p:spPr>
          <a:xfrm>
            <a:off x="4062646" y="1938984"/>
            <a:ext cx="2706772" cy="4643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Testing Data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F60BB82-D953-4EF1-A0A0-2EA1C922A218}"/>
              </a:ext>
            </a:extLst>
          </p:cNvPr>
          <p:cNvGraphicFramePr>
            <a:graphicFrameLocks noGrp="1"/>
          </p:cNvGraphicFramePr>
          <p:nvPr/>
        </p:nvGraphicFramePr>
        <p:xfrm>
          <a:off x="7374018" y="2633344"/>
          <a:ext cx="3367776" cy="2674874"/>
        </p:xfrm>
        <a:graphic>
          <a:graphicData uri="http://schemas.openxmlformats.org/drawingml/2006/table">
            <a:tbl>
              <a:tblPr firstRow="1" firstCol="1">
                <a:tableStyleId>{9D7B26C5-4107-4FEC-AEDC-1716B250A1EF}</a:tableStyleId>
              </a:tblPr>
              <a:tblGrid>
                <a:gridCol w="841944">
                  <a:extLst>
                    <a:ext uri="{9D8B030D-6E8A-4147-A177-3AD203B41FA5}">
                      <a16:colId xmlns:a16="http://schemas.microsoft.com/office/drawing/2014/main" val="2504309825"/>
                    </a:ext>
                  </a:extLst>
                </a:gridCol>
                <a:gridCol w="1262916">
                  <a:extLst>
                    <a:ext uri="{9D8B030D-6E8A-4147-A177-3AD203B41FA5}">
                      <a16:colId xmlns:a16="http://schemas.microsoft.com/office/drawing/2014/main" val="3206009053"/>
                    </a:ext>
                  </a:extLst>
                </a:gridCol>
                <a:gridCol w="1262916">
                  <a:extLst>
                    <a:ext uri="{9D8B030D-6E8A-4147-A177-3AD203B41FA5}">
                      <a16:colId xmlns:a16="http://schemas.microsoft.com/office/drawing/2014/main" val="3663798726"/>
                    </a:ext>
                  </a:extLst>
                </a:gridCol>
              </a:tblGrid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Degree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Training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 Error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26260863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97.4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56389589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89.4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25223238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3404623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86.7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39920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9059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896BB-D907-4174-8F3D-8AD762AE6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BB5A4-ABFF-4AB1-A7AD-0FDD64B78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to optimize an objective function</a:t>
            </a:r>
          </a:p>
          <a:p>
            <a:pPr lvl="1"/>
            <a:r>
              <a:rPr lang="en-US" dirty="0"/>
              <a:t>Find weights that minimize the loss </a:t>
            </a:r>
          </a:p>
          <a:p>
            <a:r>
              <a:rPr lang="en-US" dirty="0"/>
              <a:t>We use the data we have (training data) </a:t>
            </a:r>
          </a:p>
          <a:p>
            <a:r>
              <a:rPr lang="en-US" dirty="0"/>
              <a:t>We varied the order of the polynomial (less complex to more complex)</a:t>
            </a:r>
            <a:endParaRPr lang="en-US" b="1" i="1" dirty="0"/>
          </a:p>
          <a:p>
            <a:r>
              <a:rPr lang="en-US" dirty="0"/>
              <a:t>We saw that training error was not a good predictor of test error</a:t>
            </a:r>
          </a:p>
          <a:p>
            <a:r>
              <a:rPr lang="en-US" dirty="0"/>
              <a:t>We chose a 2</a:t>
            </a:r>
            <a:r>
              <a:rPr lang="en-US" baseline="30000" dirty="0"/>
              <a:t>nd</a:t>
            </a:r>
            <a:r>
              <a:rPr lang="en-US" dirty="0"/>
              <a:t> order polynomial by looking at the test error</a:t>
            </a:r>
          </a:p>
          <a:p>
            <a:pPr marL="0" indent="0" algn="ct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Can we automate this process?</a:t>
            </a:r>
          </a:p>
          <a:p>
            <a:pPr marL="0" indent="0">
              <a:buNone/>
            </a:pP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6144437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3618E-99AB-43E1-8045-35100590F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Story So Far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5EB8A7-7595-4F65-AB97-BC2479ED48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Data Science is largely about prediction</a:t>
                </a:r>
              </a:p>
              <a:p>
                <a:endParaRPr lang="en-US" dirty="0"/>
              </a:p>
              <a:p>
                <a:r>
                  <a:rPr lang="en-US" dirty="0"/>
                  <a:t>In this class, prediction means estimating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=1|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Re-arrest, dropout, </a:t>
                </a:r>
                <a:r>
                  <a:rPr lang="en-US" dirty="0" err="1"/>
                  <a:t>etc</a:t>
                </a:r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5EB8A7-7595-4F65-AB97-BC2479ED48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34708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3618E-99AB-43E1-8045-35100590F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Story So Far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5EB8A7-7595-4F65-AB97-BC2479ED48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Naïve Bayes</a:t>
                </a:r>
              </a:p>
              <a:p>
                <a:pPr lvl="1"/>
                <a:r>
                  <a:rPr lang="en-US" dirty="0"/>
                  <a:t>Conditional Independence Assumption leads to</a:t>
                </a:r>
              </a:p>
              <a:p>
                <a:pPr lvl="2"/>
                <a:r>
                  <a:rPr lang="en-US" dirty="0"/>
                  <a:t>miscalibration</a:t>
                </a:r>
              </a:p>
              <a:p>
                <a:pPr lvl="2"/>
                <a:r>
                  <a:rPr lang="en-US" dirty="0"/>
                  <a:t>feasibility</a:t>
                </a:r>
              </a:p>
              <a:p>
                <a:endParaRPr lang="en-US" dirty="0"/>
              </a:p>
              <a:p>
                <a:r>
                  <a:rPr lang="en-US" dirty="0"/>
                  <a:t>Modeling the outcome as a Bernoulli random variable with parameter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5EB8A7-7595-4F65-AB97-BC2479ED48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51739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3618E-99AB-43E1-8045-35100590F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Story So Far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5EB8A7-7595-4F65-AB97-BC2479ED48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The process of finding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s is called “minimizing the objective function”</a:t>
                </a:r>
              </a:p>
              <a:p>
                <a:pPr lvl="1"/>
                <a:r>
                  <a:rPr lang="en-US" dirty="0"/>
                  <a:t>Mean-squared error: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Theoretically solves the miscalibration problem, but leads to over-fitting.</a:t>
                </a:r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5EB8A7-7595-4F65-AB97-BC2479ED48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87104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Overfitting</a:t>
            </a:r>
          </a:p>
        </p:txBody>
      </p:sp>
    </p:spTree>
    <p:extLst>
      <p:ext uri="{BB962C8B-B14F-4D97-AF65-F5344CB8AC3E}">
        <p14:creationId xmlns:p14="http://schemas.microsoft.com/office/powerpoint/2010/main" val="32520724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3DD84-092B-4464-8DB3-969E9FE1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Minimize the Objective “Too Much”?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7E980-3C6C-443C-80C5-F40C040B3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said that if you get the error down to zero, you are guaranteed calibration --- </a:t>
            </a:r>
            <a:r>
              <a:rPr lang="en-US" dirty="0">
                <a:solidFill>
                  <a:srgbClr val="FF0000"/>
                </a:solidFill>
              </a:rPr>
              <a:t>in sample</a:t>
            </a:r>
          </a:p>
          <a:p>
            <a:endParaRPr lang="en-US" dirty="0"/>
          </a:p>
          <a:p>
            <a:r>
              <a:rPr lang="en-US" dirty="0"/>
              <a:t>But we care about calibration </a:t>
            </a:r>
            <a:r>
              <a:rPr lang="en-US" dirty="0">
                <a:solidFill>
                  <a:schemeClr val="accent6"/>
                </a:solidFill>
              </a:rPr>
              <a:t>out of sample</a:t>
            </a:r>
          </a:p>
          <a:p>
            <a:endParaRPr lang="en-US" dirty="0">
              <a:solidFill>
                <a:schemeClr val="accent6"/>
              </a:solidFill>
            </a:endParaRPr>
          </a:p>
          <a:p>
            <a:r>
              <a:rPr lang="en-US" dirty="0"/>
              <a:t>Could that go wrong?</a:t>
            </a:r>
          </a:p>
        </p:txBody>
      </p:sp>
    </p:spTree>
    <p:extLst>
      <p:ext uri="{BB962C8B-B14F-4D97-AF65-F5344CB8AC3E}">
        <p14:creationId xmlns:p14="http://schemas.microsoft.com/office/powerpoint/2010/main" val="20384704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3A7BEA86-901D-4503-9102-234BA58081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325" y="0"/>
            <a:ext cx="6772275" cy="665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285C6FE-08C6-4A53-9B3E-81F1EFFB56F7}"/>
              </a:ext>
            </a:extLst>
          </p:cNvPr>
          <p:cNvCxnSpPr>
            <a:cxnSpLocks/>
          </p:cNvCxnSpPr>
          <p:nvPr/>
        </p:nvCxnSpPr>
        <p:spPr>
          <a:xfrm flipV="1">
            <a:off x="3438012" y="589936"/>
            <a:ext cx="5830529" cy="513415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A353905-4C5B-4147-BA70-F3874CE1F304}"/>
              </a:ext>
            </a:extLst>
          </p:cNvPr>
          <p:cNvCxnSpPr>
            <a:cxnSpLocks/>
          </p:cNvCxnSpPr>
          <p:nvPr/>
        </p:nvCxnSpPr>
        <p:spPr>
          <a:xfrm flipV="1">
            <a:off x="4544141" y="3972233"/>
            <a:ext cx="0" cy="77674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650DFDE-33B2-4C7D-8A27-4C077589A0C7}"/>
              </a:ext>
            </a:extLst>
          </p:cNvPr>
          <p:cNvCxnSpPr>
            <a:cxnSpLocks/>
          </p:cNvCxnSpPr>
          <p:nvPr/>
        </p:nvCxnSpPr>
        <p:spPr>
          <a:xfrm>
            <a:off x="8757444" y="1048215"/>
            <a:ext cx="0" cy="502467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D7CB149-6CB1-40A6-9B1D-0632DF3A4E19}"/>
              </a:ext>
            </a:extLst>
          </p:cNvPr>
          <p:cNvCxnSpPr>
            <a:cxnSpLocks/>
          </p:cNvCxnSpPr>
          <p:nvPr/>
        </p:nvCxnSpPr>
        <p:spPr>
          <a:xfrm flipV="1">
            <a:off x="3438012" y="2812026"/>
            <a:ext cx="5830529" cy="275304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F7926C9-3259-4E39-83A2-858AD67D3618}"/>
              </a:ext>
            </a:extLst>
          </p:cNvPr>
          <p:cNvCxnSpPr>
            <a:cxnSpLocks/>
          </p:cNvCxnSpPr>
          <p:nvPr/>
        </p:nvCxnSpPr>
        <p:spPr>
          <a:xfrm flipV="1">
            <a:off x="8757444" y="1550682"/>
            <a:ext cx="0" cy="1261344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DD9CB2F-2158-4749-9E67-46FEC2BB4567}"/>
              </a:ext>
            </a:extLst>
          </p:cNvPr>
          <p:cNvCxnSpPr>
            <a:cxnSpLocks/>
          </p:cNvCxnSpPr>
          <p:nvPr/>
        </p:nvCxnSpPr>
        <p:spPr>
          <a:xfrm>
            <a:off x="4544141" y="3063608"/>
            <a:ext cx="0" cy="943130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50852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Fit a Line to This Data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58" y="2446542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94102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452</Words>
  <Application>Microsoft Office PowerPoint</Application>
  <PresentationFormat>Widescreen</PresentationFormat>
  <Paragraphs>99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Aptos</vt:lpstr>
      <vt:lpstr>Arial</vt:lpstr>
      <vt:lpstr>Calibri</vt:lpstr>
      <vt:lpstr>Cambria</vt:lpstr>
      <vt:lpstr>Cambria Math</vt:lpstr>
      <vt:lpstr>1_Office Theme</vt:lpstr>
      <vt:lpstr>INST 414: Data Science Techniques   Overfitting</vt:lpstr>
      <vt:lpstr>Recap</vt:lpstr>
      <vt:lpstr>The Story So Far</vt:lpstr>
      <vt:lpstr>The Story So Far</vt:lpstr>
      <vt:lpstr>The Story So Far</vt:lpstr>
      <vt:lpstr>Overfitting</vt:lpstr>
      <vt:lpstr>Can You Minimize the Objective “Too Much”?</vt:lpstr>
      <vt:lpstr>PowerPoint Presentation</vt:lpstr>
      <vt:lpstr>Let’s Fit a Line to This Data</vt:lpstr>
      <vt:lpstr>Let’s Fit a Line to This Data</vt:lpstr>
      <vt:lpstr>Let’s Fit a Line to This Data</vt:lpstr>
      <vt:lpstr>PowerPoint Presentation</vt:lpstr>
      <vt:lpstr>Add a 1st-Degree Polynomial (a straight line)</vt:lpstr>
      <vt:lpstr>Add a 2nd-Degree Polynomial (a curved line)</vt:lpstr>
      <vt:lpstr>Add a 3rd-Degree Polynomial</vt:lpstr>
      <vt:lpstr>Add a 4th-Degree Polynomial</vt:lpstr>
      <vt:lpstr>Let’s Put Everything onto the Same Chart</vt:lpstr>
      <vt:lpstr>15th Degree Polynomial – Massive Overfitting</vt:lpstr>
      <vt:lpstr>Compute Error on Training Data</vt:lpstr>
      <vt:lpstr>Error = Sum of Squared Errors</vt:lpstr>
      <vt:lpstr>Now Let’s Predict With Each Model</vt:lpstr>
      <vt:lpstr>Compute Test Error and Compare</vt:lpstr>
      <vt:lpstr>Recap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Overfitting</dc:title>
  <dc:creator>Zubin Jelveh</dc:creator>
  <cp:lastModifiedBy>Zubin Jelveh</cp:lastModifiedBy>
  <cp:revision>1</cp:revision>
  <dcterms:created xsi:type="dcterms:W3CDTF">2026-03-07T21:06:31Z</dcterms:created>
  <dcterms:modified xsi:type="dcterms:W3CDTF">2026-03-07T21:07:45Z</dcterms:modified>
</cp:coreProperties>
</file>