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42" r:id="rId2"/>
    <p:sldId id="644" r:id="rId3"/>
    <p:sldId id="713" r:id="rId4"/>
    <p:sldId id="716" r:id="rId5"/>
    <p:sldId id="715" r:id="rId6"/>
    <p:sldId id="382" r:id="rId7"/>
    <p:sldId id="692" r:id="rId8"/>
    <p:sldId id="767" r:id="rId9"/>
    <p:sldId id="701" r:id="rId10"/>
    <p:sldId id="702" r:id="rId11"/>
    <p:sldId id="703" r:id="rId12"/>
    <p:sldId id="625" r:id="rId13"/>
    <p:sldId id="704" r:id="rId14"/>
    <p:sldId id="637" r:id="rId15"/>
    <p:sldId id="705" r:id="rId16"/>
    <p:sldId id="706" r:id="rId17"/>
    <p:sldId id="707" r:id="rId18"/>
    <p:sldId id="708" r:id="rId19"/>
    <p:sldId id="709" r:id="rId20"/>
    <p:sldId id="643" r:id="rId21"/>
    <p:sldId id="710" r:id="rId22"/>
    <p:sldId id="711" r:id="rId23"/>
    <p:sldId id="712" r:id="rId24"/>
    <p:sldId id="647" r:id="rId25"/>
    <p:sldId id="648" r:id="rId26"/>
    <p:sldId id="514" r:id="rId27"/>
    <p:sldId id="782" r:id="rId28"/>
    <p:sldId id="650" r:id="rId29"/>
    <p:sldId id="651" r:id="rId30"/>
    <p:sldId id="757" r:id="rId31"/>
    <p:sldId id="758" r:id="rId32"/>
    <p:sldId id="760" r:id="rId33"/>
    <p:sldId id="761" r:id="rId34"/>
    <p:sldId id="775" r:id="rId35"/>
    <p:sldId id="776" r:id="rId36"/>
    <p:sldId id="759" r:id="rId37"/>
    <p:sldId id="762" r:id="rId38"/>
    <p:sldId id="645" r:id="rId39"/>
    <p:sldId id="763" r:id="rId40"/>
    <p:sldId id="783" r:id="rId41"/>
    <p:sldId id="784" r:id="rId42"/>
    <p:sldId id="785" r:id="rId43"/>
    <p:sldId id="790" r:id="rId44"/>
    <p:sldId id="791" r:id="rId45"/>
    <p:sldId id="768" r:id="rId46"/>
    <p:sldId id="792" r:id="rId47"/>
    <p:sldId id="793" r:id="rId48"/>
    <p:sldId id="794" r:id="rId49"/>
    <p:sldId id="795" r:id="rId50"/>
    <p:sldId id="796" r:id="rId51"/>
    <p:sldId id="797" r:id="rId52"/>
    <p:sldId id="798" r:id="rId53"/>
    <p:sldId id="79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in Jelveh" initials="ZJ" lastIdx="1" clrIdx="0">
    <p:extLst>
      <p:ext uri="{19B8F6BF-5375-455C-9EA6-DF929625EA0E}">
        <p15:presenceInfo xmlns:p15="http://schemas.microsoft.com/office/powerpoint/2012/main" userId="S::zjelveh@UCHICAGO.EDU::5fa3cae2-013c-4adc-aafe-b14ff7fd1d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CB"/>
    <a:srgbClr val="DBEAD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7DC1-E79E-489B-80BC-13FA512A15A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191EA-79B1-4676-BF7A-BC2A4D38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191EA-79B1-4676-BF7A-BC2A4D38B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3806-BDEB-460C-9DA3-A4AC5BB0B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FA97-70B4-413B-97C0-FFF4B7FB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E769B-11BD-47E9-AE8C-24185A56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0DB0-4BD4-40AC-891C-D3C60279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03A9-E94E-4E0E-912C-3AC19114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1F76-09F3-4AB2-B322-E98C0DC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A4C5B-0A15-45F2-B6DD-1E7015218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4E5E-1A83-47FE-93A8-3D036220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3A81-2E66-4751-9339-909677DA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2FE9-0AD9-440F-B397-B2ADB4C9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1683E-AA4E-42C7-92FC-CD6F5E32A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32C1C-831C-4392-9559-14B28298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2127-8753-4098-BFB0-6C16D4A2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35CE-EB2E-48E6-BE78-624D597C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E0D1B-157F-4630-A9D8-0C51188E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CD64-0D4E-489F-9476-759D0230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52AA-3114-448D-89A4-AA93F2755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F8F7-94F0-45CC-A92E-792E6CD1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1E92-750C-4844-861A-C6A6193C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9B71B-F104-4B50-A704-A69EDCAF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73C1-18B9-4A5F-A641-B1D9BD49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1784C-5273-44F7-9262-1F156E7F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8A79-BC4E-4204-B93A-D6DBF701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3EE1-B841-4676-9577-A0C13FDD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CFB0D-E424-4EE8-BCD5-FB62B2C9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D687-406E-4804-BD85-DF95C490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E60A-6C1B-4C51-9F5A-49D90242E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AB146-169B-445E-B371-A7272BAF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FE962-49B4-44FC-B229-9ABA6B0E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4D0B0-8F5B-494A-BD8A-8D2B77AD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08D26-6FA9-497F-9E23-E985CD08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B772-56EA-4E1D-870E-DC5399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FE92-D7AA-4C4E-890F-41F8870B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5963D-C610-417C-BBBF-50B664A6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EB91A-2ACD-4759-8B22-E9E9D685E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BC8AD-69ED-4F56-9457-81E890E4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AF2C8-5B2E-4F24-9FE0-AA0D8EB7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844D9-913B-4456-A877-F3575FBA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F5455-A102-45EB-84C3-8DE10F88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4791-9577-4C5B-811C-3FBC23D6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D221A-78A2-4827-9539-870F0C2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896ED-EF50-466A-AFF5-9DDE9E48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12E48-9380-43EE-868E-48C13717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0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5BC4D-46F8-4394-9EE2-F364870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55802-7FF1-4E95-9EB8-DD4CF2E3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82E4C-53E3-432B-9FFD-36B2A447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C2CB-5984-4CCA-A811-540FE5C7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AC44-37DA-453A-B252-46CA4C9D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5F699-3D09-404A-BC27-147FB1A5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0583E-4883-463E-A11A-2BD25995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1F581-82B4-4D90-8F8C-D5216BC5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D97C0-9B56-42D4-BD82-4A63B710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5E91-BA62-43C5-9788-81C5A0A6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49752-A552-461E-9B83-1CDB760D9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9023-ED54-417B-A259-627C351D6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6B4E-A620-4AC4-AEB1-9CB9DD3D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12FB-E8D3-4DF0-AA4A-3BFD82DDFA6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28525-F46B-4FD1-8513-3546D6B0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BA1ED-2D72-4AB7-A76E-C5DD436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CC57-E82D-4F74-8143-BD37EA45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22C11-2D15-4D11-972D-7C278AD7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E26B3-713B-4AF7-91FF-DA984E4A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3D250-5C7E-4548-9DFA-CC7B8C2E4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91112FB-E8D3-4DF0-AA4A-3BFD82DDFA6E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D943-DD20-43E3-BDFE-89CB31673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B1F64-1E5C-4BD6-A38D-EAFFB339F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601CC57-E82D-4F74-8143-BD37EA451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vidlongstreet.com/polynomial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ott.fortmann-roe.com/docs/BiasVariance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br>
              <a:rPr lang="en-US" dirty="0"/>
            </a:br>
            <a:r>
              <a:rPr lang="en-US" sz="4900" dirty="0"/>
              <a:t>Lecture 7</a:t>
            </a:r>
            <a:br>
              <a:rPr lang="en-US" sz="4900" dirty="0"/>
            </a:br>
            <a:r>
              <a:rPr lang="en-US" sz="4900" dirty="0"/>
              <a:t> Overfitting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Fit a Line to This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B37C-7C75-41C8-821A-F09082E2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77" y="1947683"/>
            <a:ext cx="2691581" cy="455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Training Data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8CF654-B655-4278-BCA2-A0592C74BE10}"/>
              </a:ext>
            </a:extLst>
          </p:cNvPr>
          <p:cNvSpPr/>
          <p:nvPr/>
        </p:nvSpPr>
        <p:spPr>
          <a:xfrm>
            <a:off x="3606728" y="2403142"/>
            <a:ext cx="2521668" cy="3559277"/>
          </a:xfrm>
          <a:prstGeom prst="rect">
            <a:avLst/>
          </a:prstGeom>
          <a:solidFill>
            <a:srgbClr val="FADECB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8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Fit a Line to This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B37C-7C75-41C8-821A-F09082E29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77" y="1939539"/>
            <a:ext cx="2691581" cy="455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Training Data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8CF654-B655-4278-BCA2-A0592C74BE10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04363-4825-4157-9C29-62E88E4B657F}"/>
              </a:ext>
            </a:extLst>
          </p:cNvPr>
          <p:cNvSpPr/>
          <p:nvPr/>
        </p:nvSpPr>
        <p:spPr>
          <a:xfrm>
            <a:off x="6164826" y="2357283"/>
            <a:ext cx="2331320" cy="3559277"/>
          </a:xfrm>
          <a:prstGeom prst="rect">
            <a:avLst/>
          </a:prstGeom>
          <a:solidFill>
            <a:srgbClr val="DBEAD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738C98-CA88-4C40-B042-2EB591FDA154}"/>
              </a:ext>
            </a:extLst>
          </p:cNvPr>
          <p:cNvSpPr txBox="1">
            <a:spLocks/>
          </p:cNvSpPr>
          <p:nvPr/>
        </p:nvSpPr>
        <p:spPr>
          <a:xfrm>
            <a:off x="6341807" y="1943445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2396925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6872C-2B3F-4E2C-9931-4007214C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15" y="923575"/>
            <a:ext cx="8383170" cy="5010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1E1A6-6EC0-4000-A87A-E446910CEECE}"/>
              </a:ext>
            </a:extLst>
          </p:cNvPr>
          <p:cNvSpPr txBox="1"/>
          <p:nvPr/>
        </p:nvSpPr>
        <p:spPr>
          <a:xfrm>
            <a:off x="1357162" y="6176963"/>
            <a:ext cx="159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7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1</a:t>
            </a:r>
            <a:r>
              <a:rPr lang="en-US" baseline="30000" dirty="0"/>
              <a:t>st</a:t>
            </a:r>
            <a:r>
              <a:rPr lang="en-US" dirty="0"/>
              <a:t>-Degree Polynomial (a straight line)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9y5LZmnbwIKAAAAAElFTkSuQmCC (482×357)">
            <a:extLst>
              <a:ext uri="{FF2B5EF4-FFF2-40B4-BE49-F238E27FC236}">
                <a16:creationId xmlns:a16="http://schemas.microsoft.com/office/drawing/2014/main" id="{82FF9D01-F3A3-456C-A5C1-B567F774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1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/>
              <p:nvPr/>
            </p:nvSpPr>
            <p:spPr>
              <a:xfrm>
                <a:off x="2625213" y="6105832"/>
                <a:ext cx="6794091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=−1.4−4.4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13" y="6105832"/>
                <a:ext cx="6794091" cy="384914"/>
              </a:xfrm>
              <a:prstGeom prst="rect">
                <a:avLst/>
              </a:prstGeom>
              <a:blipFill>
                <a:blip r:embed="rId4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0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2</a:t>
            </a:r>
            <a:r>
              <a:rPr lang="en-US" baseline="30000" dirty="0"/>
              <a:t>nd</a:t>
            </a:r>
            <a:r>
              <a:rPr lang="en-US" dirty="0"/>
              <a:t>-Degree Polynomial (a curved line)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/>
              <p:nvPr/>
            </p:nvSpPr>
            <p:spPr>
              <a:xfrm>
                <a:off x="2625213" y="6105832"/>
                <a:ext cx="6794091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=0.2+0.07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+2.1 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13" y="6105832"/>
                <a:ext cx="6794091" cy="384914"/>
              </a:xfrm>
              <a:prstGeom prst="rect">
                <a:avLst/>
              </a:prstGeom>
              <a:blipFill>
                <a:blip r:embed="rId3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6OzhTv0ma1bAAAAAElFTkSuQmCC (482×357)">
            <a:extLst>
              <a:ext uri="{FF2B5EF4-FFF2-40B4-BE49-F238E27FC236}">
                <a16:creationId xmlns:a16="http://schemas.microsoft.com/office/drawing/2014/main" id="{87BBCB1B-59ED-448D-B550-1E63217F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8999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3</a:t>
            </a:r>
            <a:r>
              <a:rPr lang="en-US" baseline="30000" dirty="0"/>
              <a:t>rd</a:t>
            </a:r>
            <a:r>
              <a:rPr lang="en-US" dirty="0"/>
              <a:t>-Degree Polynomial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/>
              <p:nvPr/>
            </p:nvSpPr>
            <p:spPr>
              <a:xfrm>
                <a:off x="2625213" y="6105832"/>
                <a:ext cx="7077587" cy="385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=−1.0−6.3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−5.3 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213" y="6105832"/>
                <a:ext cx="7077587" cy="385555"/>
              </a:xfrm>
              <a:prstGeom prst="rect">
                <a:avLst/>
              </a:prstGeom>
              <a:blipFill>
                <a:blip r:embed="rId3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wfOVx9skFFbVAAAAABJRU5ErkJggg== (482×357)">
            <a:extLst>
              <a:ext uri="{FF2B5EF4-FFF2-40B4-BE49-F238E27FC236}">
                <a16:creationId xmlns:a16="http://schemas.microsoft.com/office/drawing/2014/main" id="{8B956DB2-F5F1-424B-B028-5B940EC0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5206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4</a:t>
            </a:r>
            <a:r>
              <a:rPr lang="en-US" baseline="30000" dirty="0"/>
              <a:t>th</a:t>
            </a:r>
            <a:r>
              <a:rPr lang="en-US" dirty="0"/>
              <a:t>-Degree Polynomial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/>
              <p:nvPr/>
            </p:nvSpPr>
            <p:spPr>
              <a:xfrm>
                <a:off x="1639693" y="6105832"/>
                <a:ext cx="9018147" cy="385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=−0.43−1.5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+4.5 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+4.8 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+1.7 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DCCDDF-E9A4-4081-9DB5-DDB82C05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93" y="6105832"/>
                <a:ext cx="9018147" cy="385555"/>
              </a:xfrm>
              <a:prstGeom prst="rect">
                <a:avLst/>
              </a:prstGeom>
              <a:blipFill>
                <a:blip r:embed="rId3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FCfObJOmuVUAAAAASUVORK5CYII= (482×357)">
            <a:extLst>
              <a:ext uri="{FF2B5EF4-FFF2-40B4-BE49-F238E27FC236}">
                <a16:creationId xmlns:a16="http://schemas.microsoft.com/office/drawing/2014/main" id="{2783C20D-5BC7-4836-8608-CD65130F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14" y="2439167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3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Put Everything onto the Same Chart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1266" name="Picture 2" descr="yCrqbO50zBfpz2RgP5B25uenv4efn4v1x2POD9CSrMvMa87KO+1cdX40s5aIiIiDPPLStIiISGGhRCwiIuIgJWIREREHKRGLiIg4SIlYRETEQUrEIiIiDlIiFhERcZASsYiIiIP+H+i5tvAFbGDHAAAAAElFTkSuQmCC (482×357)">
            <a:extLst>
              <a:ext uri="{FF2B5EF4-FFF2-40B4-BE49-F238E27FC236}">
                <a16:creationId xmlns:a16="http://schemas.microsoft.com/office/drawing/2014/main" id="{7E9777D0-5AA5-42C5-B56C-5A7F9852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Degree Polynomial – Massive Overfitting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1266" name="Picture 2" descr="yCrqbO50zBfpz2RgP5B25uenv4efn4v1x2POD9CSrMvMa87KO+1cdX40s5aIiIiDPPLStIiISGGhRCwiIuIgJWIREREHKRGLiIg4SIlYRETEQUrEIiIiDlIiFhERcZASsYiIiIP+H+i5tvAFbGDHAAAAAElFTkSuQmCC (482×357)">
            <a:extLst>
              <a:ext uri="{FF2B5EF4-FFF2-40B4-BE49-F238E27FC236}">
                <a16:creationId xmlns:a16="http://schemas.microsoft.com/office/drawing/2014/main" id="{7E9777D0-5AA5-42C5-B56C-5A7F9852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C49700C-87EA-4334-A0B1-BD796B772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2" y="2450592"/>
            <a:ext cx="4590476" cy="340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34892" y="2367115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228DA-B650-830D-F83E-684F033DD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125" y="2310064"/>
            <a:ext cx="4018549" cy="37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7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Error on Training Data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1266" name="Picture 2" descr="yCrqbO50zBfpz2RgP5B25uenv4efn4v1x2POD9CSrMvMa87KO+1cdX40s5aIiIiDPPLStIiISGGhRCwiIuIgJWIREREHKRGLiIg4SIlYRETEQUrEIiIiDlIiFhERcZASsYiIiIP+H+i5tvAFbGDHAAAAAElFTkSuQmCC (482×357)">
            <a:extLst>
              <a:ext uri="{FF2B5EF4-FFF2-40B4-BE49-F238E27FC236}">
                <a16:creationId xmlns:a16="http://schemas.microsoft.com/office/drawing/2014/main" id="{7E9777D0-5AA5-42C5-B56C-5A7F9852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98919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= Sum of Squared Errors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1266" name="Picture 2" descr="yCrqbO50zBfpz2RgP5B25uenv4efn4v1x2POD9CSrMvMa87KO+1cdX40s5aIiIiDPPLStIiISGGhRCwiIuIgJWIREREHKRGLiIg4SIlYRETEQUrEIiIiDlIiFhERcZASsYiIiIP+H+i5tvAFbGDHAAAAAElFTkSuQmCC (482×357)">
            <a:extLst>
              <a:ext uri="{FF2B5EF4-FFF2-40B4-BE49-F238E27FC236}">
                <a16:creationId xmlns:a16="http://schemas.microsoft.com/office/drawing/2014/main" id="{7E9777D0-5AA5-42C5-B56C-5A7F9852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68D3DA-3EF7-436E-B85D-033C08B17512}"/>
              </a:ext>
            </a:extLst>
          </p:cNvPr>
          <p:cNvGraphicFramePr>
            <a:graphicFrameLocks noGrp="1"/>
          </p:cNvGraphicFramePr>
          <p:nvPr/>
        </p:nvGraphicFramePr>
        <p:xfrm>
          <a:off x="9164320" y="2633344"/>
          <a:ext cx="2189480" cy="264985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75792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313688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Degree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Training Error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17077-A661-4E38-80D9-97F9194BAB6A}"/>
                  </a:ext>
                </a:extLst>
              </p:cNvPr>
              <p:cNvSpPr txBox="1"/>
              <p:nvPr/>
            </p:nvSpPr>
            <p:spPr>
              <a:xfrm>
                <a:off x="9301316" y="1789471"/>
                <a:ext cx="1809136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917077-A661-4E38-80D9-97F9194BA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16" y="1789471"/>
                <a:ext cx="1809136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09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Predict With Each Model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3794177" y="1939539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4338" name="Picture 2" descr="T9QfuxCfg9ImQAAAABJRU5ErkJggg== (482×357)">
            <a:extLst>
              <a:ext uri="{FF2B5EF4-FFF2-40B4-BE49-F238E27FC236}">
                <a16:creationId xmlns:a16="http://schemas.microsoft.com/office/drawing/2014/main" id="{6D7AC269-D0B4-4ADA-9EBA-6D2DB8E0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397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3623494" y="2359742"/>
            <a:ext cx="2521668" cy="35592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A7886-FA66-4CEA-A24E-7D2DB37FF430}"/>
              </a:ext>
            </a:extLst>
          </p:cNvPr>
          <p:cNvSpPr/>
          <p:nvPr/>
        </p:nvSpPr>
        <p:spPr>
          <a:xfrm>
            <a:off x="6164826" y="2357283"/>
            <a:ext cx="2331320" cy="3559277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3AA00-409A-4F07-85A9-D53676E46B42}"/>
              </a:ext>
            </a:extLst>
          </p:cNvPr>
          <p:cNvSpPr txBox="1">
            <a:spLocks/>
          </p:cNvSpPr>
          <p:nvPr/>
        </p:nvSpPr>
        <p:spPr>
          <a:xfrm>
            <a:off x="6341807" y="1943445"/>
            <a:ext cx="2691581" cy="4554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Testing Data</a:t>
            </a:r>
          </a:p>
        </p:txBody>
      </p:sp>
    </p:spTree>
    <p:extLst>
      <p:ext uri="{BB962C8B-B14F-4D97-AF65-F5344CB8AC3E}">
        <p14:creationId xmlns:p14="http://schemas.microsoft.com/office/powerpoint/2010/main" val="428712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2" y="352141"/>
            <a:ext cx="10574956" cy="1351532"/>
          </a:xfrm>
        </p:spPr>
        <p:txBody>
          <a:bodyPr/>
          <a:lstStyle/>
          <a:p>
            <a:r>
              <a:rPr lang="en-US" dirty="0"/>
              <a:t>Compute Test Error and Compare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23" y="2413235"/>
            <a:ext cx="4680988" cy="34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1515016" y="1935078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Training Data</a:t>
            </a:r>
            <a:endParaRPr lang="en-US" dirty="0"/>
          </a:p>
        </p:txBody>
      </p:sp>
      <p:pic>
        <p:nvPicPr>
          <p:cNvPr id="14338" name="Picture 2" descr="T9QfuxCfg9ImQAAAABJRU5ErkJggg== (482×357)">
            <a:extLst>
              <a:ext uri="{FF2B5EF4-FFF2-40B4-BE49-F238E27FC236}">
                <a16:creationId xmlns:a16="http://schemas.microsoft.com/office/drawing/2014/main" id="{6D7AC269-D0B4-4ADA-9EBA-6D2DB8E0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23" y="2413090"/>
            <a:ext cx="4680988" cy="34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1344811" y="2324879"/>
            <a:ext cx="2535902" cy="362900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A7886-FA66-4CEA-A24E-7D2DB37FF430}"/>
              </a:ext>
            </a:extLst>
          </p:cNvPr>
          <p:cNvSpPr/>
          <p:nvPr/>
        </p:nvSpPr>
        <p:spPr>
          <a:xfrm>
            <a:off x="3886680" y="2322420"/>
            <a:ext cx="2344480" cy="362900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3AA00-409A-4F07-85A9-D53676E46B42}"/>
              </a:ext>
            </a:extLst>
          </p:cNvPr>
          <p:cNvSpPr txBox="1">
            <a:spLocks/>
          </p:cNvSpPr>
          <p:nvPr/>
        </p:nvSpPr>
        <p:spPr>
          <a:xfrm>
            <a:off x="4062646" y="1938984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Testing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0BB82-D953-4EF1-A0A0-2EA1C922A218}"/>
              </a:ext>
            </a:extLst>
          </p:cNvPr>
          <p:cNvGraphicFramePr>
            <a:graphicFrameLocks noGrp="1"/>
          </p:cNvGraphicFramePr>
          <p:nvPr/>
        </p:nvGraphicFramePr>
        <p:xfrm>
          <a:off x="7374018" y="2633344"/>
          <a:ext cx="3367776" cy="267487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41944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663798726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Degree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Training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Error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96BB-D907-4174-8F3D-8AD762AE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B5A4-ABFF-4AB1-A7AD-0FDD64B7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optimize an objective function</a:t>
            </a:r>
          </a:p>
          <a:p>
            <a:pPr lvl="1"/>
            <a:r>
              <a:rPr lang="en-US" dirty="0"/>
              <a:t>Find weights that minimize the loss </a:t>
            </a:r>
          </a:p>
          <a:p>
            <a:r>
              <a:rPr lang="en-US" dirty="0"/>
              <a:t>We use the data we have (training data) </a:t>
            </a:r>
          </a:p>
          <a:p>
            <a:r>
              <a:rPr lang="en-US" dirty="0"/>
              <a:t>We varied the order of the polynomial (less complex to more complex)</a:t>
            </a:r>
            <a:endParaRPr lang="en-US" b="1" i="1" dirty="0"/>
          </a:p>
          <a:p>
            <a:r>
              <a:rPr lang="en-US" dirty="0"/>
              <a:t>We saw that training error was not a good predictor of test error</a:t>
            </a:r>
          </a:p>
          <a:p>
            <a:r>
              <a:rPr lang="en-US" dirty="0"/>
              <a:t>We chose a 2</a:t>
            </a:r>
            <a:r>
              <a:rPr lang="en-US" baseline="30000" dirty="0"/>
              <a:t>nd</a:t>
            </a:r>
            <a:r>
              <a:rPr lang="en-US" dirty="0"/>
              <a:t> order polynomial by looking at the test error</a:t>
            </a: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Can we automate this process?</a:t>
            </a:r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1444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Preventing Overfitting </a:t>
            </a:r>
            <a:r>
              <a:rPr lang="en-US" dirty="0" err="1">
                <a:solidFill>
                  <a:schemeClr val="bg1"/>
                </a:solidFill>
              </a:rPr>
              <a:t>a.k.a</a:t>
            </a:r>
            <a:r>
              <a:rPr lang="en-US" dirty="0">
                <a:solidFill>
                  <a:schemeClr val="bg1"/>
                </a:solidFill>
              </a:rPr>
              <a:t>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067592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96BB-D907-4174-8F3D-8AD762AE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Automate the Selection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BB5A4-ABFF-4AB1-A7AD-0FDD64B782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Notice how the coefficients (betas) get larger as we add higher-order terms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=−1.4−4.4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=0.2+0.07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+2.1 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=−1.0−6.3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−5.3 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−2.4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=−0.43−1.5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+4.5 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+4.8 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+1.7 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BB5A4-ABFF-4AB1-A7AD-0FDD64B78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7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FB12-7866-4337-A9B9-CC41CBE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Functions with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92F54-8B50-48E0-B046-CC80BE084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Ordinary Least Squares (OLS):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Ridge Regression: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Lasso Regression: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92F54-8B50-48E0-B046-CC80BE084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19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FB12-7866-4337-A9B9-CC41CBE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92F54-8B50-48E0-B046-CC80BE084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Ridge Regression: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Remember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Plug it 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92F54-8B50-48E0-B046-CC80BE084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2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AA30-1A8C-4138-A61C-D6E93259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vs Lasso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7B3D-E6C6-42DC-A725-EA51EA26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here for visualization of difference between Ridge and Lasso:</a:t>
            </a:r>
          </a:p>
          <a:p>
            <a:pPr marL="0" indent="0" algn="ctr">
              <a:buNone/>
            </a:pPr>
            <a:r>
              <a:rPr lang="en-US" dirty="0"/>
              <a:t>https://www.youtube.com/watch?v=Xm2C_gTAl8c&amp;vl=en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6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F66216-690C-4E08-BBEB-171149FEA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the penalty strength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F66216-690C-4E08-BBEB-171149FEA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541C8-E644-4EEA-B075-CEA32767A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 tuning parameter (or hyperparameter)</a:t>
                </a:r>
              </a:p>
              <a:p>
                <a:endParaRPr lang="en-US" dirty="0"/>
              </a:p>
              <a:p>
                <a:r>
                  <a:rPr lang="en-US" dirty="0"/>
                  <a:t>The data scientist has to assign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do this via </a:t>
                </a:r>
                <a:r>
                  <a:rPr lang="en-US" b="1" dirty="0"/>
                  <a:t>cross-validation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541C8-E644-4EEA-B075-CEA32767A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3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8E-99AB-43E1-8045-35100590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Data Science is largely about prediction</a:t>
                </a:r>
              </a:p>
              <a:p>
                <a:endParaRPr lang="en-US" dirty="0"/>
              </a:p>
              <a:p>
                <a:r>
                  <a:rPr lang="en-US" dirty="0"/>
                  <a:t>In this class, prediction means estimating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Re-arrest, dropout,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470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A175-9C1D-4695-A7FE-EB62BB2B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1022E-A4B5-443A-BA3C-0D278ADC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model to perform well out-of-sample </a:t>
            </a:r>
          </a:p>
          <a:p>
            <a:r>
              <a:rPr lang="en-US" dirty="0"/>
              <a:t>We mimic this by splitting up our data first into two parts: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Holdout (ultimate out-of-sample performance measure)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EEA043-5CBC-4AF1-B2E9-B3ED33618167}"/>
              </a:ext>
            </a:extLst>
          </p:cNvPr>
          <p:cNvSpPr/>
          <p:nvPr/>
        </p:nvSpPr>
        <p:spPr>
          <a:xfrm>
            <a:off x="2353456" y="4107305"/>
            <a:ext cx="7270229" cy="70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890ED-121C-4DBA-AA64-46DBFBEEAF00}"/>
              </a:ext>
            </a:extLst>
          </p:cNvPr>
          <p:cNvSpPr/>
          <p:nvPr/>
        </p:nvSpPr>
        <p:spPr>
          <a:xfrm>
            <a:off x="2353457" y="5218334"/>
            <a:ext cx="5891134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CB7DA-20F1-4B34-8B27-708F1EC39CAE}"/>
              </a:ext>
            </a:extLst>
          </p:cNvPr>
          <p:cNvSpPr/>
          <p:nvPr/>
        </p:nvSpPr>
        <p:spPr>
          <a:xfrm>
            <a:off x="8244592" y="5218334"/>
            <a:ext cx="1379094" cy="704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</a:t>
            </a:r>
          </a:p>
        </p:txBody>
      </p:sp>
    </p:spTree>
    <p:extLst>
      <p:ext uri="{BB962C8B-B14F-4D97-AF65-F5344CB8AC3E}">
        <p14:creationId xmlns:p14="http://schemas.microsoft.com/office/powerpoint/2010/main" val="367452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7DA-EB55-42F3-B324-743D17FF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CA27A-4CA1-460A-A4DD-C9702A134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 data:</a:t>
                </a:r>
              </a:p>
              <a:p>
                <a:pPr lvl="1"/>
                <a:r>
                  <a:rPr lang="en-US" dirty="0"/>
                  <a:t>We split this up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folds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CA27A-4CA1-460A-A4DD-C9702A134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B42FF8-2417-462C-A519-2401B29BA0CF}"/>
              </a:ext>
            </a:extLst>
          </p:cNvPr>
          <p:cNvSpPr/>
          <p:nvPr/>
        </p:nvSpPr>
        <p:spPr>
          <a:xfrm>
            <a:off x="2683238" y="2849888"/>
            <a:ext cx="5891134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1AEB6-D085-452C-BF98-123DE20B6EED}"/>
              </a:ext>
            </a:extLst>
          </p:cNvPr>
          <p:cNvSpPr/>
          <p:nvPr/>
        </p:nvSpPr>
        <p:spPr>
          <a:xfrm>
            <a:off x="2683238" y="3689363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AC1119-67F0-4751-9E91-9EF318B732B6}"/>
              </a:ext>
            </a:extLst>
          </p:cNvPr>
          <p:cNvSpPr/>
          <p:nvPr/>
        </p:nvSpPr>
        <p:spPr>
          <a:xfrm>
            <a:off x="3912436" y="3689363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260020-5057-4955-8C8B-B7DCA4F51E82}"/>
              </a:ext>
            </a:extLst>
          </p:cNvPr>
          <p:cNvSpPr/>
          <p:nvPr/>
        </p:nvSpPr>
        <p:spPr>
          <a:xfrm>
            <a:off x="5132881" y="3689363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6B8A9C-7ED5-48B9-8F4F-2192AF804D66}"/>
              </a:ext>
            </a:extLst>
          </p:cNvPr>
          <p:cNvSpPr/>
          <p:nvPr/>
        </p:nvSpPr>
        <p:spPr>
          <a:xfrm>
            <a:off x="6338336" y="3689363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CBC951-2D03-4710-86A0-70AFED62FB20}"/>
              </a:ext>
            </a:extLst>
          </p:cNvPr>
          <p:cNvSpPr/>
          <p:nvPr/>
        </p:nvSpPr>
        <p:spPr>
          <a:xfrm>
            <a:off x="7540049" y="3689363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Fold 5</a:t>
            </a:r>
          </a:p>
        </p:txBody>
      </p:sp>
    </p:spTree>
    <p:extLst>
      <p:ext uri="{BB962C8B-B14F-4D97-AF65-F5344CB8AC3E}">
        <p14:creationId xmlns:p14="http://schemas.microsoft.com/office/powerpoint/2010/main" val="1408962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7DA-EB55-42F3-B324-743D17FF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A27A-4CA1-460A-A4DD-C9702A13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data:</a:t>
            </a:r>
          </a:p>
          <a:p>
            <a:pPr lvl="1"/>
            <a:r>
              <a:rPr lang="en-US" dirty="0"/>
              <a:t>We iteratively holdout one fold (validation set) and train on the rest.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1AEB6-D085-452C-BF98-123DE20B6EED}"/>
              </a:ext>
            </a:extLst>
          </p:cNvPr>
          <p:cNvSpPr/>
          <p:nvPr/>
        </p:nvSpPr>
        <p:spPr>
          <a:xfrm>
            <a:off x="2683238" y="2969837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AC1119-67F0-4751-9E91-9EF318B732B6}"/>
              </a:ext>
            </a:extLst>
          </p:cNvPr>
          <p:cNvSpPr/>
          <p:nvPr/>
        </p:nvSpPr>
        <p:spPr>
          <a:xfrm>
            <a:off x="3912436" y="2969837"/>
            <a:ext cx="4661936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4FEC3C-DB6E-4F16-B193-43F826C96F90}"/>
              </a:ext>
            </a:extLst>
          </p:cNvPr>
          <p:cNvSpPr/>
          <p:nvPr/>
        </p:nvSpPr>
        <p:spPr>
          <a:xfrm>
            <a:off x="3912436" y="3854252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B64D2-3B97-4C0D-89B3-0A04EE761F36}"/>
              </a:ext>
            </a:extLst>
          </p:cNvPr>
          <p:cNvSpPr/>
          <p:nvPr/>
        </p:nvSpPr>
        <p:spPr>
          <a:xfrm>
            <a:off x="5101659" y="3868862"/>
            <a:ext cx="3472713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D84143-565D-4014-9E62-AA497E6B8F80}"/>
              </a:ext>
            </a:extLst>
          </p:cNvPr>
          <p:cNvSpPr/>
          <p:nvPr/>
        </p:nvSpPr>
        <p:spPr>
          <a:xfrm>
            <a:off x="2683237" y="3853203"/>
            <a:ext cx="1034323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0802ED-695D-4D69-999F-887FF28D7192}"/>
              </a:ext>
            </a:extLst>
          </p:cNvPr>
          <p:cNvCxnSpPr/>
          <p:nvPr/>
        </p:nvCxnSpPr>
        <p:spPr>
          <a:xfrm>
            <a:off x="3717560" y="4841823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454F4E-E162-4310-9502-3117F2159693}"/>
              </a:ext>
            </a:extLst>
          </p:cNvPr>
          <p:cNvCxnSpPr/>
          <p:nvPr/>
        </p:nvCxnSpPr>
        <p:spPr>
          <a:xfrm>
            <a:off x="5908618" y="4844321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A7E8B7-3995-4A3D-BB91-0044E1E2D154}"/>
              </a:ext>
            </a:extLst>
          </p:cNvPr>
          <p:cNvCxnSpPr/>
          <p:nvPr/>
        </p:nvCxnSpPr>
        <p:spPr>
          <a:xfrm>
            <a:off x="8024728" y="4831829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E558C-2BD4-4835-980F-330A5D7E8D6F}"/>
              </a:ext>
            </a:extLst>
          </p:cNvPr>
          <p:cNvSpPr/>
          <p:nvPr/>
        </p:nvSpPr>
        <p:spPr>
          <a:xfrm>
            <a:off x="2683237" y="5561839"/>
            <a:ext cx="4661928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A6C32-3BE2-4577-9E9F-05B9585EF220}"/>
              </a:ext>
            </a:extLst>
          </p:cNvPr>
          <p:cNvSpPr/>
          <p:nvPr/>
        </p:nvSpPr>
        <p:spPr>
          <a:xfrm>
            <a:off x="7540049" y="5546322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155698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FDFA-EBA7-43BC-8222-320BBCF9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D91024-3BEC-4432-A7F7-06621E0AD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fold we train the model with many different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D91024-3BEC-4432-A7F7-06621E0AD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09BB96C-C8A7-4247-B4D7-6B8E38A66F85}"/>
              </a:ext>
            </a:extLst>
          </p:cNvPr>
          <p:cNvSpPr/>
          <p:nvPr/>
        </p:nvSpPr>
        <p:spPr>
          <a:xfrm>
            <a:off x="1019329" y="2724462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48038-DE10-446F-87C1-90B0D83BF9D4}"/>
              </a:ext>
            </a:extLst>
          </p:cNvPr>
          <p:cNvSpPr/>
          <p:nvPr/>
        </p:nvSpPr>
        <p:spPr>
          <a:xfrm>
            <a:off x="2248527" y="2724462"/>
            <a:ext cx="4661936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8B383-CA51-4E45-AA73-2E7B2A66206C}"/>
              </a:ext>
            </a:extLst>
          </p:cNvPr>
          <p:cNvSpPr/>
          <p:nvPr/>
        </p:nvSpPr>
        <p:spPr>
          <a:xfrm>
            <a:off x="2248527" y="3608877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15A46-5043-4120-8BAB-BBD674A7A607}"/>
              </a:ext>
            </a:extLst>
          </p:cNvPr>
          <p:cNvSpPr/>
          <p:nvPr/>
        </p:nvSpPr>
        <p:spPr>
          <a:xfrm>
            <a:off x="3437750" y="3623487"/>
            <a:ext cx="3472713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23E25-9B6F-4FE1-9C5D-5462A7ED34FA}"/>
              </a:ext>
            </a:extLst>
          </p:cNvPr>
          <p:cNvSpPr/>
          <p:nvPr/>
        </p:nvSpPr>
        <p:spPr>
          <a:xfrm>
            <a:off x="1019328" y="3607828"/>
            <a:ext cx="1034323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169C2F-5D90-4DE8-9DC7-D5F445A15BEF}"/>
              </a:ext>
            </a:extLst>
          </p:cNvPr>
          <p:cNvCxnSpPr/>
          <p:nvPr/>
        </p:nvCxnSpPr>
        <p:spPr>
          <a:xfrm>
            <a:off x="2053651" y="4596448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73EE38-A918-4EFA-B88B-30D87FBD40D4}"/>
              </a:ext>
            </a:extLst>
          </p:cNvPr>
          <p:cNvCxnSpPr/>
          <p:nvPr/>
        </p:nvCxnSpPr>
        <p:spPr>
          <a:xfrm>
            <a:off x="4244709" y="4598946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A1361E-FB9D-4AFB-B668-6464F9B3EA6F}"/>
              </a:ext>
            </a:extLst>
          </p:cNvPr>
          <p:cNvCxnSpPr/>
          <p:nvPr/>
        </p:nvCxnSpPr>
        <p:spPr>
          <a:xfrm>
            <a:off x="6360819" y="4586454"/>
            <a:ext cx="0" cy="5846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528F52-B3C7-46BF-8ADB-3B3D2E8B2B87}"/>
              </a:ext>
            </a:extLst>
          </p:cNvPr>
          <p:cNvSpPr/>
          <p:nvPr/>
        </p:nvSpPr>
        <p:spPr>
          <a:xfrm>
            <a:off x="1019328" y="5316464"/>
            <a:ext cx="4661928" cy="7045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37A87-3B5C-47F3-AAF6-4C7B53A0BC48}"/>
              </a:ext>
            </a:extLst>
          </p:cNvPr>
          <p:cNvSpPr/>
          <p:nvPr/>
        </p:nvSpPr>
        <p:spPr>
          <a:xfrm>
            <a:off x="5876140" y="5300947"/>
            <a:ext cx="1034323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D1D72A-4FB0-462F-97B9-503062ED705D}"/>
                  </a:ext>
                </a:extLst>
              </p:cNvPr>
              <p:cNvSpPr txBox="1"/>
              <p:nvPr/>
            </p:nvSpPr>
            <p:spPr>
              <a:xfrm>
                <a:off x="7150308" y="2874362"/>
                <a:ext cx="3582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∈{.01, .1, 1, …,10, …}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D1D72A-4FB0-462F-97B9-503062ED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08" y="2874362"/>
                <a:ext cx="3582649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9421FD-C08C-4598-804C-87F29A9B8135}"/>
                  </a:ext>
                </a:extLst>
              </p:cNvPr>
              <p:cNvSpPr txBox="1"/>
              <p:nvPr/>
            </p:nvSpPr>
            <p:spPr>
              <a:xfrm>
                <a:off x="7150308" y="3637226"/>
                <a:ext cx="3582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∈{.01, .1, 1, …,10, …}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9421FD-C08C-4598-804C-87F29A9B8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08" y="3637226"/>
                <a:ext cx="358264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3E60AE-9BD5-4723-8646-F5A60925D334}"/>
                  </a:ext>
                </a:extLst>
              </p:cNvPr>
              <p:cNvSpPr txBox="1"/>
              <p:nvPr/>
            </p:nvSpPr>
            <p:spPr>
              <a:xfrm>
                <a:off x="7150308" y="5468550"/>
                <a:ext cx="35826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∈{.01, .1, 1, …,10, …}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3E60AE-9BD5-4723-8646-F5A60925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08" y="5468550"/>
                <a:ext cx="3582649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98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9D7037-51F4-183E-3494-D2D5521BDA88}"/>
              </a:ext>
            </a:extLst>
          </p:cNvPr>
          <p:cNvSpPr txBox="1">
            <a:spLocks/>
          </p:cNvSpPr>
          <p:nvPr/>
        </p:nvSpPr>
        <p:spPr>
          <a:xfrm>
            <a:off x="3715507" y="920507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Data</a:t>
            </a:r>
          </a:p>
        </p:txBody>
      </p:sp>
      <p:pic>
        <p:nvPicPr>
          <p:cNvPr id="5" name="Picture 2" descr="T9QfuxCfg9ImQAAAABJRU5ErkJggg== (482×357)">
            <a:extLst>
              <a:ext uri="{FF2B5EF4-FFF2-40B4-BE49-F238E27FC236}">
                <a16:creationId xmlns:a16="http://schemas.microsoft.com/office/drawing/2014/main" id="{68FFA5D2-1A8D-8A2A-4F3F-2D3AEC9C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24" y="1275449"/>
            <a:ext cx="7344310" cy="54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BE9B6-3A58-BED3-A91D-867EDF04FE30}"/>
              </a:ext>
            </a:extLst>
          </p:cNvPr>
          <p:cNvSpPr txBox="1">
            <a:spLocks/>
          </p:cNvSpPr>
          <p:nvPr/>
        </p:nvSpPr>
        <p:spPr>
          <a:xfrm>
            <a:off x="7255664" y="945511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 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52C8C4-733A-07FA-616C-77257A9F6100}"/>
              </a:ext>
            </a:extLst>
          </p:cNvPr>
          <p:cNvCxnSpPr/>
          <p:nvPr/>
        </p:nvCxnSpPr>
        <p:spPr>
          <a:xfrm flipH="1" flipV="1">
            <a:off x="6602180" y="1275449"/>
            <a:ext cx="72190" cy="5029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780244-7187-AE48-1EDF-037B19CF4EF0}"/>
              </a:ext>
            </a:extLst>
          </p:cNvPr>
          <p:cNvSpPr/>
          <p:nvPr/>
        </p:nvSpPr>
        <p:spPr>
          <a:xfrm>
            <a:off x="3867002" y="1868905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E54180-707F-3736-B098-26AA10A09DB4}"/>
              </a:ext>
            </a:extLst>
          </p:cNvPr>
          <p:cNvSpPr/>
          <p:nvPr/>
        </p:nvSpPr>
        <p:spPr>
          <a:xfrm>
            <a:off x="5141580" y="305243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453CBF-8B73-4DFE-9A52-5A2D72615A5E}"/>
              </a:ext>
            </a:extLst>
          </p:cNvPr>
          <p:cNvSpPr/>
          <p:nvPr/>
        </p:nvSpPr>
        <p:spPr>
          <a:xfrm>
            <a:off x="4483642" y="4542650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5CC8DB-7F73-9BD0-B043-35DDE71CC57C}"/>
              </a:ext>
            </a:extLst>
          </p:cNvPr>
          <p:cNvSpPr/>
          <p:nvPr/>
        </p:nvSpPr>
        <p:spPr>
          <a:xfrm>
            <a:off x="4019402" y="4210035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F911FD-4AE8-1703-7ED4-681AD6F35779}"/>
              </a:ext>
            </a:extLst>
          </p:cNvPr>
          <p:cNvSpPr/>
          <p:nvPr/>
        </p:nvSpPr>
        <p:spPr>
          <a:xfrm>
            <a:off x="6389026" y="5056335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4C801C-6D51-4FAE-5246-2D909C27A5BE}"/>
              </a:ext>
            </a:extLst>
          </p:cNvPr>
          <p:cNvSpPr/>
          <p:nvPr/>
        </p:nvSpPr>
        <p:spPr>
          <a:xfrm>
            <a:off x="5455790" y="537946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93B531-EA5F-72C7-091D-D8BF41F889FD}"/>
              </a:ext>
            </a:extLst>
          </p:cNvPr>
          <p:cNvSpPr/>
          <p:nvPr/>
        </p:nvSpPr>
        <p:spPr>
          <a:xfrm>
            <a:off x="4340415" y="326644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A2E3EE-7706-3F44-5677-C1D9FD561489}"/>
              </a:ext>
            </a:extLst>
          </p:cNvPr>
          <p:cNvSpPr/>
          <p:nvPr/>
        </p:nvSpPr>
        <p:spPr>
          <a:xfrm>
            <a:off x="5605115" y="4475317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34791D-31C7-1960-BF98-5851EF31315E}"/>
              </a:ext>
            </a:extLst>
          </p:cNvPr>
          <p:cNvSpPr/>
          <p:nvPr/>
        </p:nvSpPr>
        <p:spPr>
          <a:xfrm>
            <a:off x="5935754" y="495906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2A4F15-1B5B-A751-0755-5F9AA4DA5A6D}"/>
              </a:ext>
            </a:extLst>
          </p:cNvPr>
          <p:cNvSpPr/>
          <p:nvPr/>
        </p:nvSpPr>
        <p:spPr>
          <a:xfrm>
            <a:off x="3372319" y="226449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411176-9940-4A6B-CBE5-6595373C606E}"/>
              </a:ext>
            </a:extLst>
          </p:cNvPr>
          <p:cNvSpPr/>
          <p:nvPr/>
        </p:nvSpPr>
        <p:spPr>
          <a:xfrm>
            <a:off x="4969279" y="3961321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42C5B8-AEFE-1AF2-AFF9-179A1218C5E1}"/>
              </a:ext>
            </a:extLst>
          </p:cNvPr>
          <p:cNvSpPr/>
          <p:nvPr/>
        </p:nvSpPr>
        <p:spPr>
          <a:xfrm>
            <a:off x="6243537" y="548356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AAF65F-A1DB-F0FF-E513-FF0406204137}"/>
              </a:ext>
            </a:extLst>
          </p:cNvPr>
          <p:cNvSpPr/>
          <p:nvPr/>
        </p:nvSpPr>
        <p:spPr>
          <a:xfrm>
            <a:off x="3716312" y="388615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A2023C-DD5F-65AF-6E09-23E3F8746FAF}"/>
              </a:ext>
            </a:extLst>
          </p:cNvPr>
          <p:cNvSpPr/>
          <p:nvPr/>
        </p:nvSpPr>
        <p:spPr>
          <a:xfrm>
            <a:off x="3550500" y="2349666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8AF278-1581-8667-91B2-77AD64E86086}"/>
              </a:ext>
            </a:extLst>
          </p:cNvPr>
          <p:cNvSpPr/>
          <p:nvPr/>
        </p:nvSpPr>
        <p:spPr>
          <a:xfrm>
            <a:off x="6079534" y="428673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140A1F-91B8-E9F6-2375-4C3C41695A0F}"/>
              </a:ext>
            </a:extLst>
          </p:cNvPr>
          <p:cNvSpPr/>
          <p:nvPr/>
        </p:nvSpPr>
        <p:spPr>
          <a:xfrm>
            <a:off x="4186650" y="3861670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03C778-9DE5-720A-FFC5-51C198126E02}"/>
              </a:ext>
            </a:extLst>
          </p:cNvPr>
          <p:cNvSpPr/>
          <p:nvPr/>
        </p:nvSpPr>
        <p:spPr>
          <a:xfrm>
            <a:off x="4658153" y="4621068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923DD6-A93E-0609-BAF4-26E769CD6D41}"/>
              </a:ext>
            </a:extLst>
          </p:cNvPr>
          <p:cNvSpPr/>
          <p:nvPr/>
        </p:nvSpPr>
        <p:spPr>
          <a:xfrm>
            <a:off x="4810958" y="4695677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EDA8BF-91F8-6E83-1E9B-B03E34989CA9}"/>
              </a:ext>
            </a:extLst>
          </p:cNvPr>
          <p:cNvSpPr/>
          <p:nvPr/>
        </p:nvSpPr>
        <p:spPr>
          <a:xfrm>
            <a:off x="5283692" y="4566190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009FFE-1416-2BED-E014-E39A945F69AD}"/>
              </a:ext>
            </a:extLst>
          </p:cNvPr>
          <p:cNvSpPr/>
          <p:nvPr/>
        </p:nvSpPr>
        <p:spPr>
          <a:xfrm>
            <a:off x="5770092" y="5238740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663C51-B5F2-264E-D98E-FD366DCB2A4E}"/>
              </a:ext>
            </a:extLst>
          </p:cNvPr>
          <p:cNvSpPr/>
          <p:nvPr/>
        </p:nvSpPr>
        <p:spPr>
          <a:xfrm>
            <a:off x="348792" y="1281556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D2187B-C5BD-0C21-1852-C08FD0AF488C}"/>
              </a:ext>
            </a:extLst>
          </p:cNvPr>
          <p:cNvSpPr/>
          <p:nvPr/>
        </p:nvSpPr>
        <p:spPr>
          <a:xfrm>
            <a:off x="366464" y="1919887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2C353-5788-3DD6-923C-5B68CCA74FEA}"/>
              </a:ext>
            </a:extLst>
          </p:cNvPr>
          <p:cNvSpPr txBox="1"/>
          <p:nvPr/>
        </p:nvSpPr>
        <p:spPr>
          <a:xfrm>
            <a:off x="610513" y="1227659"/>
            <a:ext cx="220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BF0C41-02EC-2B4E-A7D7-E988C861C175}"/>
              </a:ext>
            </a:extLst>
          </p:cNvPr>
          <p:cNvSpPr txBox="1"/>
          <p:nvPr/>
        </p:nvSpPr>
        <p:spPr>
          <a:xfrm>
            <a:off x="615836" y="1895164"/>
            <a:ext cx="16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Point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4F0C0F-1F5B-6858-B024-8DE8FCEA6287}"/>
              </a:ext>
            </a:extLst>
          </p:cNvPr>
          <p:cNvSpPr txBox="1"/>
          <p:nvPr/>
        </p:nvSpPr>
        <p:spPr>
          <a:xfrm>
            <a:off x="437745" y="3310037"/>
            <a:ext cx="21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Fold</a:t>
            </a:r>
          </a:p>
        </p:txBody>
      </p:sp>
    </p:spTree>
    <p:extLst>
      <p:ext uri="{BB962C8B-B14F-4D97-AF65-F5344CB8AC3E}">
        <p14:creationId xmlns:p14="http://schemas.microsoft.com/office/powerpoint/2010/main" val="1163117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9D7037-51F4-183E-3494-D2D5521BDA88}"/>
              </a:ext>
            </a:extLst>
          </p:cNvPr>
          <p:cNvSpPr txBox="1">
            <a:spLocks/>
          </p:cNvSpPr>
          <p:nvPr/>
        </p:nvSpPr>
        <p:spPr>
          <a:xfrm>
            <a:off x="3715507" y="920507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Data</a:t>
            </a:r>
          </a:p>
        </p:txBody>
      </p:sp>
      <p:pic>
        <p:nvPicPr>
          <p:cNvPr id="5" name="Picture 2" descr="T9QfuxCfg9ImQAAAABJRU5ErkJggg== (482×357)">
            <a:extLst>
              <a:ext uri="{FF2B5EF4-FFF2-40B4-BE49-F238E27FC236}">
                <a16:creationId xmlns:a16="http://schemas.microsoft.com/office/drawing/2014/main" id="{68FFA5D2-1A8D-8A2A-4F3F-2D3AEC9C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24" y="1275449"/>
            <a:ext cx="7344310" cy="54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BE9B6-3A58-BED3-A91D-867EDF04FE30}"/>
              </a:ext>
            </a:extLst>
          </p:cNvPr>
          <p:cNvSpPr txBox="1">
            <a:spLocks/>
          </p:cNvSpPr>
          <p:nvPr/>
        </p:nvSpPr>
        <p:spPr>
          <a:xfrm>
            <a:off x="7255664" y="945511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 Data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52C8C4-733A-07FA-616C-77257A9F6100}"/>
              </a:ext>
            </a:extLst>
          </p:cNvPr>
          <p:cNvCxnSpPr/>
          <p:nvPr/>
        </p:nvCxnSpPr>
        <p:spPr>
          <a:xfrm flipH="1" flipV="1">
            <a:off x="6602180" y="1275449"/>
            <a:ext cx="72190" cy="5029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780244-7187-AE48-1EDF-037B19CF4EF0}"/>
              </a:ext>
            </a:extLst>
          </p:cNvPr>
          <p:cNvSpPr/>
          <p:nvPr/>
        </p:nvSpPr>
        <p:spPr>
          <a:xfrm>
            <a:off x="3867002" y="1868905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E54180-707F-3736-B098-26AA10A09DB4}"/>
              </a:ext>
            </a:extLst>
          </p:cNvPr>
          <p:cNvSpPr/>
          <p:nvPr/>
        </p:nvSpPr>
        <p:spPr>
          <a:xfrm>
            <a:off x="5284057" y="4567340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453CBF-8B73-4DFE-9A52-5A2D72615A5E}"/>
              </a:ext>
            </a:extLst>
          </p:cNvPr>
          <p:cNvSpPr/>
          <p:nvPr/>
        </p:nvSpPr>
        <p:spPr>
          <a:xfrm>
            <a:off x="4483642" y="4542650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5CC8DB-7F73-9BD0-B043-35DDE71CC57C}"/>
              </a:ext>
            </a:extLst>
          </p:cNvPr>
          <p:cNvSpPr/>
          <p:nvPr/>
        </p:nvSpPr>
        <p:spPr>
          <a:xfrm>
            <a:off x="4649261" y="4630273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F911FD-4AE8-1703-7ED4-681AD6F35779}"/>
              </a:ext>
            </a:extLst>
          </p:cNvPr>
          <p:cNvSpPr/>
          <p:nvPr/>
        </p:nvSpPr>
        <p:spPr>
          <a:xfrm>
            <a:off x="3558895" y="2370924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4C801C-6D51-4FAE-5246-2D909C27A5BE}"/>
              </a:ext>
            </a:extLst>
          </p:cNvPr>
          <p:cNvSpPr/>
          <p:nvPr/>
        </p:nvSpPr>
        <p:spPr>
          <a:xfrm>
            <a:off x="5455790" y="537946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93B531-EA5F-72C7-091D-D8BF41F889FD}"/>
              </a:ext>
            </a:extLst>
          </p:cNvPr>
          <p:cNvSpPr/>
          <p:nvPr/>
        </p:nvSpPr>
        <p:spPr>
          <a:xfrm>
            <a:off x="4340415" y="326644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A2E3EE-7706-3F44-5677-C1D9FD561489}"/>
              </a:ext>
            </a:extLst>
          </p:cNvPr>
          <p:cNvSpPr/>
          <p:nvPr/>
        </p:nvSpPr>
        <p:spPr>
          <a:xfrm>
            <a:off x="5605115" y="4475317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34791D-31C7-1960-BF98-5851EF31315E}"/>
              </a:ext>
            </a:extLst>
          </p:cNvPr>
          <p:cNvSpPr/>
          <p:nvPr/>
        </p:nvSpPr>
        <p:spPr>
          <a:xfrm>
            <a:off x="5935754" y="495906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2A4F15-1B5B-A751-0755-5F9AA4DA5A6D}"/>
              </a:ext>
            </a:extLst>
          </p:cNvPr>
          <p:cNvSpPr/>
          <p:nvPr/>
        </p:nvSpPr>
        <p:spPr>
          <a:xfrm>
            <a:off x="3377300" y="2264496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411176-9940-4A6B-CBE5-6595373C606E}"/>
              </a:ext>
            </a:extLst>
          </p:cNvPr>
          <p:cNvSpPr/>
          <p:nvPr/>
        </p:nvSpPr>
        <p:spPr>
          <a:xfrm>
            <a:off x="4827067" y="468577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42C5B8-AEFE-1AF2-AFF9-179A1218C5E1}"/>
              </a:ext>
            </a:extLst>
          </p:cNvPr>
          <p:cNvSpPr/>
          <p:nvPr/>
        </p:nvSpPr>
        <p:spPr>
          <a:xfrm>
            <a:off x="6243537" y="548356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AAF65F-A1DB-F0FF-E513-FF0406204137}"/>
              </a:ext>
            </a:extLst>
          </p:cNvPr>
          <p:cNvSpPr/>
          <p:nvPr/>
        </p:nvSpPr>
        <p:spPr>
          <a:xfrm>
            <a:off x="3716312" y="3886159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A2023C-DD5F-65AF-6E09-23E3F8746FAF}"/>
              </a:ext>
            </a:extLst>
          </p:cNvPr>
          <p:cNvSpPr/>
          <p:nvPr/>
        </p:nvSpPr>
        <p:spPr>
          <a:xfrm>
            <a:off x="6407074" y="5054303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8AF278-1581-8667-91B2-77AD64E86086}"/>
              </a:ext>
            </a:extLst>
          </p:cNvPr>
          <p:cNvSpPr/>
          <p:nvPr/>
        </p:nvSpPr>
        <p:spPr>
          <a:xfrm>
            <a:off x="4195195" y="3853061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140A1F-91B8-E9F6-2375-4C3C41695A0F}"/>
              </a:ext>
            </a:extLst>
          </p:cNvPr>
          <p:cNvSpPr/>
          <p:nvPr/>
        </p:nvSpPr>
        <p:spPr>
          <a:xfrm>
            <a:off x="5759786" y="5263530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03C778-9DE5-720A-FFC5-51C198126E02}"/>
              </a:ext>
            </a:extLst>
          </p:cNvPr>
          <p:cNvSpPr/>
          <p:nvPr/>
        </p:nvSpPr>
        <p:spPr>
          <a:xfrm>
            <a:off x="4017327" y="4205129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923DD6-A93E-0609-BAF4-26E769CD6D41}"/>
              </a:ext>
            </a:extLst>
          </p:cNvPr>
          <p:cNvSpPr/>
          <p:nvPr/>
        </p:nvSpPr>
        <p:spPr>
          <a:xfrm>
            <a:off x="4970561" y="3970551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EDA8BF-91F8-6E83-1E9B-B03E34989CA9}"/>
              </a:ext>
            </a:extLst>
          </p:cNvPr>
          <p:cNvSpPr/>
          <p:nvPr/>
        </p:nvSpPr>
        <p:spPr>
          <a:xfrm>
            <a:off x="5150488" y="3053363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009FFE-1416-2BED-E014-E39A945F69AD}"/>
              </a:ext>
            </a:extLst>
          </p:cNvPr>
          <p:cNvSpPr/>
          <p:nvPr/>
        </p:nvSpPr>
        <p:spPr>
          <a:xfrm>
            <a:off x="6090627" y="4284826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663C51-B5F2-264E-D98E-FD366DCB2A4E}"/>
              </a:ext>
            </a:extLst>
          </p:cNvPr>
          <p:cNvSpPr/>
          <p:nvPr/>
        </p:nvSpPr>
        <p:spPr>
          <a:xfrm>
            <a:off x="348792" y="1281556"/>
            <a:ext cx="232610" cy="256674"/>
          </a:xfrm>
          <a:prstGeom prst="ellipse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D2187B-C5BD-0C21-1852-C08FD0AF488C}"/>
              </a:ext>
            </a:extLst>
          </p:cNvPr>
          <p:cNvSpPr/>
          <p:nvPr/>
        </p:nvSpPr>
        <p:spPr>
          <a:xfrm>
            <a:off x="366464" y="1919887"/>
            <a:ext cx="232610" cy="256674"/>
          </a:xfrm>
          <a:prstGeom prst="ellipse">
            <a:avLst/>
          </a:prstGeom>
          <a:solidFill>
            <a:schemeClr val="bg2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2C353-5788-3DD6-923C-5B68CCA74FEA}"/>
              </a:ext>
            </a:extLst>
          </p:cNvPr>
          <p:cNvSpPr txBox="1"/>
          <p:nvPr/>
        </p:nvSpPr>
        <p:spPr>
          <a:xfrm>
            <a:off x="610513" y="1227659"/>
            <a:ext cx="220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 Point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BF0C41-02EC-2B4E-A7D7-E988C861C175}"/>
              </a:ext>
            </a:extLst>
          </p:cNvPr>
          <p:cNvSpPr txBox="1"/>
          <p:nvPr/>
        </p:nvSpPr>
        <p:spPr>
          <a:xfrm>
            <a:off x="615836" y="1895164"/>
            <a:ext cx="16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7BECD2-C76A-BC7B-510C-42B3B8CC49C4}"/>
              </a:ext>
            </a:extLst>
          </p:cNvPr>
          <p:cNvSpPr txBox="1"/>
          <p:nvPr/>
        </p:nvSpPr>
        <p:spPr>
          <a:xfrm>
            <a:off x="437745" y="3310037"/>
            <a:ext cx="213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Fold</a:t>
            </a:r>
          </a:p>
        </p:txBody>
      </p:sp>
    </p:spTree>
    <p:extLst>
      <p:ext uri="{BB962C8B-B14F-4D97-AF65-F5344CB8AC3E}">
        <p14:creationId xmlns:p14="http://schemas.microsoft.com/office/powerpoint/2010/main" val="412368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05828-8FCA-4605-8E48-2E2996F1E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for each fold, we predict for the validation set</a:t>
                </a:r>
              </a:p>
              <a:p>
                <a:pPr lvl="1"/>
                <a:r>
                  <a:rPr lang="en-US" dirty="0"/>
                  <a:t>We average performance across the validation sets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with the best performance for our final model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05828-8FCA-4605-8E48-2E2996F1E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BE27F86-85B2-40CD-B102-D27F926F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K-Fold Cross-Validation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D2A1D9F9-3ABC-499C-8F42-82025F5632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12571" y="3340894"/>
              <a:ext cx="638705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10">
                      <a:extLst>
                        <a:ext uri="{9D8B030D-6E8A-4147-A177-3AD203B41FA5}">
                          <a16:colId xmlns:a16="http://schemas.microsoft.com/office/drawing/2014/main" val="2056203935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3585356314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4274514565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2885625569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41566759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3930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92.0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49.1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39.3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44.4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17.3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13.8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11.9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11.8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5600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33.5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34.9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38.4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40.1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6847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100.0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8.3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6.8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6.6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0462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7.8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4087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32.1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20.9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3974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D2A1D9F9-3ABC-499C-8F42-82025F563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2516474"/>
                  </p:ext>
                </p:extLst>
              </p:nvPr>
            </p:nvGraphicFramePr>
            <p:xfrm>
              <a:off x="2612571" y="3340894"/>
              <a:ext cx="638705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77410">
                      <a:extLst>
                        <a:ext uri="{9D8B030D-6E8A-4147-A177-3AD203B41FA5}">
                          <a16:colId xmlns:a16="http://schemas.microsoft.com/office/drawing/2014/main" val="2056203935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3585356314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4274514565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2885625569"/>
                        </a:ext>
                      </a:extLst>
                    </a:gridCol>
                    <a:gridCol w="1277410">
                      <a:extLst>
                        <a:ext uri="{9D8B030D-6E8A-4147-A177-3AD203B41FA5}">
                          <a16:colId xmlns:a16="http://schemas.microsoft.com/office/drawing/2014/main" val="41566759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76" t="-8197" r="-30142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435" t="-8197" r="-20287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197" r="-10190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8197" r="-1905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930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92.0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49.1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39.3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44.4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17.3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13.8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11.9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11.8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5600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33.5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34.9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38.4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40.1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6847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100.0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8.3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6.8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6.6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0462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7.8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dirty="0">
                              <a:effectLst/>
                            </a:rPr>
                            <a:t>7.9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4087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32.1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20.9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22.2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39740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087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A175-9C1D-4695-A7FE-EB62BB2B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1022E-A4B5-443A-BA3C-0D278ADC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890ED-121C-4DBA-AA64-46DBFBEEAF00}"/>
              </a:ext>
            </a:extLst>
          </p:cNvPr>
          <p:cNvSpPr/>
          <p:nvPr/>
        </p:nvSpPr>
        <p:spPr>
          <a:xfrm>
            <a:off x="2353457" y="2040424"/>
            <a:ext cx="5891134" cy="704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CB7DA-20F1-4B34-8B27-708F1EC39CAE}"/>
              </a:ext>
            </a:extLst>
          </p:cNvPr>
          <p:cNvSpPr/>
          <p:nvPr/>
        </p:nvSpPr>
        <p:spPr>
          <a:xfrm>
            <a:off x="8244592" y="2040424"/>
            <a:ext cx="1379094" cy="7045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BFC2E-1C53-464B-8349-317BA97EDECB}"/>
                  </a:ext>
                </a:extLst>
              </p:cNvPr>
              <p:cNvSpPr txBox="1"/>
              <p:nvPr/>
            </p:nvSpPr>
            <p:spPr>
              <a:xfrm>
                <a:off x="838200" y="2040424"/>
                <a:ext cx="10254521" cy="376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Build Ridge Regression on Train data (all folds combined):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^2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25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Predict and evaluate for the Holdout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2BFC2E-1C53-464B-8349-317BA97ED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40424"/>
                <a:ext cx="10254521" cy="3765390"/>
              </a:xfrm>
              <a:prstGeom prst="rect">
                <a:avLst/>
              </a:prstGeom>
              <a:blipFill>
                <a:blip r:embed="rId2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64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2" y="352141"/>
            <a:ext cx="10574956" cy="1351532"/>
          </a:xfrm>
        </p:spPr>
        <p:txBody>
          <a:bodyPr/>
          <a:lstStyle/>
          <a:p>
            <a:r>
              <a:rPr lang="en-US" dirty="0"/>
              <a:t>Adding the Ridge Regression Model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23" y="2413235"/>
            <a:ext cx="4680988" cy="34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1515016" y="1935078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Data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8" name="Picture 2" descr="T9QfuxCfg9ImQAAAABJRU5ErkJggg== (482×357)">
            <a:extLst>
              <a:ext uri="{FF2B5EF4-FFF2-40B4-BE49-F238E27FC236}">
                <a16:creationId xmlns:a16="http://schemas.microsoft.com/office/drawing/2014/main" id="{6D7AC269-D0B4-4ADA-9EBA-6D2DB8E0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23" y="2413090"/>
            <a:ext cx="4680988" cy="34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1344811" y="2324879"/>
            <a:ext cx="2535902" cy="362900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A7886-FA66-4CEA-A24E-7D2DB37FF430}"/>
              </a:ext>
            </a:extLst>
          </p:cNvPr>
          <p:cNvSpPr/>
          <p:nvPr/>
        </p:nvSpPr>
        <p:spPr>
          <a:xfrm>
            <a:off x="3886680" y="2322420"/>
            <a:ext cx="2344480" cy="362900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3AA00-409A-4F07-85A9-D53676E46B42}"/>
              </a:ext>
            </a:extLst>
          </p:cNvPr>
          <p:cNvSpPr txBox="1">
            <a:spLocks/>
          </p:cNvSpPr>
          <p:nvPr/>
        </p:nvSpPr>
        <p:spPr>
          <a:xfrm>
            <a:off x="4062646" y="1938984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0BB82-D953-4EF1-A0A0-2EA1C922A218}"/>
              </a:ext>
            </a:extLst>
          </p:cNvPr>
          <p:cNvGraphicFramePr>
            <a:graphicFrameLocks noGrp="1"/>
          </p:cNvGraphicFramePr>
          <p:nvPr/>
        </p:nvGraphicFramePr>
        <p:xfrm>
          <a:off x="7374018" y="2633344"/>
          <a:ext cx="3367776" cy="267487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41944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663798726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Degree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Training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Holdout Error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118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2" y="352141"/>
            <a:ext cx="10574956" cy="1351532"/>
          </a:xfrm>
        </p:spPr>
        <p:txBody>
          <a:bodyPr/>
          <a:lstStyle/>
          <a:p>
            <a:r>
              <a:rPr lang="en-US" dirty="0"/>
              <a:t>Predicting With Ridge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1515016" y="1935078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Data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3AA00-409A-4F07-85A9-D53676E46B42}"/>
              </a:ext>
            </a:extLst>
          </p:cNvPr>
          <p:cNvSpPr txBox="1">
            <a:spLocks/>
          </p:cNvSpPr>
          <p:nvPr/>
        </p:nvSpPr>
        <p:spPr>
          <a:xfrm>
            <a:off x="3835821" y="1938984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0BB82-D953-4EF1-A0A0-2EA1C922A218}"/>
              </a:ext>
            </a:extLst>
          </p:cNvPr>
          <p:cNvGraphicFramePr>
            <a:graphicFrameLocks noGrp="1"/>
          </p:cNvGraphicFramePr>
          <p:nvPr/>
        </p:nvGraphicFramePr>
        <p:xfrm>
          <a:off x="7374018" y="2633344"/>
          <a:ext cx="3367776" cy="32048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41944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663798726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Degree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Training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Holdout Error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0245828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D486034-E392-42FE-A3B5-3E984E63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4" y="2436709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FA7886-FA66-4CEA-A24E-7D2DB37FF430}"/>
              </a:ext>
            </a:extLst>
          </p:cNvPr>
          <p:cNvSpPr/>
          <p:nvPr/>
        </p:nvSpPr>
        <p:spPr>
          <a:xfrm>
            <a:off x="3695258" y="2322420"/>
            <a:ext cx="2344480" cy="362900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1350778" y="2322420"/>
            <a:ext cx="2344480" cy="362900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44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8E-99AB-43E1-8045-35100590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Naïve Bayes</a:t>
                </a:r>
              </a:p>
              <a:p>
                <a:pPr lvl="1"/>
                <a:r>
                  <a:rPr lang="en-US" dirty="0"/>
                  <a:t>Conditional Independence Assumption leads to</a:t>
                </a:r>
              </a:p>
              <a:p>
                <a:pPr lvl="2"/>
                <a:r>
                  <a:rPr lang="en-US" dirty="0"/>
                  <a:t>miscalibration</a:t>
                </a:r>
              </a:p>
              <a:p>
                <a:pPr lvl="2"/>
                <a:r>
                  <a:rPr lang="en-US" dirty="0"/>
                  <a:t>feasibility</a:t>
                </a:r>
              </a:p>
              <a:p>
                <a:endParaRPr lang="en-US" dirty="0"/>
              </a:p>
              <a:p>
                <a:r>
                  <a:rPr lang="en-US" dirty="0"/>
                  <a:t>Modeling the outcome as a Bernoulli random variable with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17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2697-C2E9-D9E0-B799-DDD99555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E9E15-43FC-AEF6-AE06-63B718694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Estimate: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b="0" dirty="0"/>
              </a:p>
              <a:p>
                <a:endParaRPr lang="en-US" dirty="0"/>
              </a:p>
              <a:p>
                <a:r>
                  <a:rPr lang="en-US" dirty="0"/>
                  <a:t>Unregularized:</a:t>
                </a: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=−0.43−1.5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+4.5 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+4.8 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+1.7 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Ridge regularization:</a:t>
                </a:r>
              </a:p>
              <a:p>
                <a:pPr marL="0" indent="0">
                  <a:buNone/>
                </a:pP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−0.38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+0.37 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−0.34 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+0.27 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E9E15-43FC-AEF6-AE06-63B718694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49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2" y="352141"/>
            <a:ext cx="10574956" cy="1351532"/>
          </a:xfrm>
        </p:spPr>
        <p:txBody>
          <a:bodyPr/>
          <a:lstStyle/>
          <a:p>
            <a:r>
              <a:rPr lang="en-US" dirty="0"/>
              <a:t>Now Let’s Predict With Ridge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C6B3C-285E-4F8A-BF41-F35984BEB856}"/>
              </a:ext>
            </a:extLst>
          </p:cNvPr>
          <p:cNvSpPr txBox="1">
            <a:spLocks/>
          </p:cNvSpPr>
          <p:nvPr/>
        </p:nvSpPr>
        <p:spPr>
          <a:xfrm>
            <a:off x="1515016" y="1935078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Data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03AA00-409A-4F07-85A9-D53676E46B42}"/>
              </a:ext>
            </a:extLst>
          </p:cNvPr>
          <p:cNvSpPr txBox="1">
            <a:spLocks/>
          </p:cNvSpPr>
          <p:nvPr/>
        </p:nvSpPr>
        <p:spPr>
          <a:xfrm>
            <a:off x="3835821" y="1938984"/>
            <a:ext cx="2706772" cy="464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Holdout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0BB82-D953-4EF1-A0A0-2EA1C922A218}"/>
              </a:ext>
            </a:extLst>
          </p:cNvPr>
          <p:cNvGraphicFramePr>
            <a:graphicFrameLocks noGrp="1"/>
          </p:cNvGraphicFramePr>
          <p:nvPr/>
        </p:nvGraphicFramePr>
        <p:xfrm>
          <a:off x="7374018" y="2633344"/>
          <a:ext cx="3367776" cy="32048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41944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  <a:gridCol w="1262916">
                  <a:extLst>
                    <a:ext uri="{9D8B030D-6E8A-4147-A177-3AD203B41FA5}">
                      <a16:colId xmlns:a16="http://schemas.microsoft.com/office/drawing/2014/main" val="3663798726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Degree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Training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Holdout Error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0245828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D486034-E392-42FE-A3B5-3E984E63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4" y="2436709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FA7886-FA66-4CEA-A24E-7D2DB37FF430}"/>
              </a:ext>
            </a:extLst>
          </p:cNvPr>
          <p:cNvSpPr/>
          <p:nvPr/>
        </p:nvSpPr>
        <p:spPr>
          <a:xfrm>
            <a:off x="3695258" y="2322420"/>
            <a:ext cx="2344480" cy="3629004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F5491-A62C-44DD-93B0-84B8DEFBFA69}"/>
              </a:ext>
            </a:extLst>
          </p:cNvPr>
          <p:cNvSpPr/>
          <p:nvPr/>
        </p:nvSpPr>
        <p:spPr>
          <a:xfrm>
            <a:off x="1350778" y="2322420"/>
            <a:ext cx="2344480" cy="362900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43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Bias-Variance Tradeoff</a:t>
            </a:r>
          </a:p>
        </p:txBody>
      </p:sp>
    </p:spTree>
    <p:extLst>
      <p:ext uri="{BB962C8B-B14F-4D97-AF65-F5344CB8AC3E}">
        <p14:creationId xmlns:p14="http://schemas.microsoft.com/office/powerpoint/2010/main" val="59105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A139-7B86-29A0-23CA-05025AAE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Sources of Error on Unseen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B6F44-1D3F-4B65-BAFF-BB317DBFF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)^2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Bias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+ Variance(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+ Irreducible Error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1) Bias is how far off the prediction is from the true value (similar idea as calibration)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2) Variance is how much the model changes if trained on new data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3) Irreducible Error is the level of unpredictability that remains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8B6F44-1D3F-4B65-BAFF-BB317DBFF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61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63627_1_En_8_Fig3_HTML.png (1382×1033)">
            <a:extLst>
              <a:ext uri="{FF2B5EF4-FFF2-40B4-BE49-F238E27FC236}">
                <a16:creationId xmlns:a16="http://schemas.microsoft.com/office/drawing/2014/main" id="{AB2F5546-CC84-49A0-8589-D2B99A8E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7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5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9E3-1E12-4F2A-B994-CEDDCF56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96177-3EDA-49B4-BA6E-237CE231B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Overfitting is related to how “complex” a model is</a:t>
                </a:r>
              </a:p>
              <a:p>
                <a:pPr lvl="1"/>
                <a:r>
                  <a:rPr lang="en-US" dirty="0"/>
                  <a:t>Loose definition of simple versus more complex: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Versus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call the second model more complex because it has to use the data to find optimal values </a:t>
                </a:r>
                <a:r>
                  <a:rPr lang="en-US"/>
                  <a:t>for four parameters (betas) </a:t>
                </a:r>
                <a:r>
                  <a:rPr lang="en-US" dirty="0"/>
                  <a:t>instead </a:t>
                </a:r>
                <a:r>
                  <a:rPr lang="en-US"/>
                  <a:t>of two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96177-3EDA-49B4-BA6E-237CE231B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93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E6AC-3A1C-4987-89B1-6530E284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5AA-AD39-47C0-8893-040870981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B11D2-1ABC-4E85-8C78-A43392A7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69" y="1623581"/>
            <a:ext cx="6142032" cy="4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90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1</a:t>
            </a:r>
            <a:r>
              <a:rPr lang="en-US" baseline="30000" dirty="0"/>
              <a:t>st</a:t>
            </a:r>
            <a:r>
              <a:rPr lang="en-US" dirty="0"/>
              <a:t> Degree Polynomial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6516" cy="4351338"/>
          </a:xfrm>
        </p:spPr>
        <p:txBody>
          <a:bodyPr/>
          <a:lstStyle/>
          <a:p>
            <a:r>
              <a:rPr lang="en-US" dirty="0"/>
              <a:t>We generate data 1,000 times</a:t>
            </a:r>
          </a:p>
          <a:p>
            <a:r>
              <a:rPr lang="en-US" dirty="0"/>
              <a:t>We run OLS with one predictor on the training data</a:t>
            </a:r>
          </a:p>
          <a:p>
            <a:r>
              <a:rPr lang="en-US" dirty="0"/>
              <a:t>We predict with each model</a:t>
            </a:r>
          </a:p>
        </p:txBody>
      </p:sp>
      <p:pic>
        <p:nvPicPr>
          <p:cNvPr id="3074" name="Picture 2" descr="jEwC8czc3KpaSGEEEIIIe7w1C6xEEIIIYQQYj8SkIUQQgghhLiDBGQhhBBCCCHuIAFZCCGEEEKIO0hAFkIIIYQQ4g4SkIUQQgghhLiDBGQhhBBCCCHu8P8AMwGmz1s1uqsAAAAASUVORK5CYII= (712×411)">
            <a:extLst>
              <a:ext uri="{FF2B5EF4-FFF2-40B4-BE49-F238E27FC236}">
                <a16:creationId xmlns:a16="http://schemas.microsoft.com/office/drawing/2014/main" id="{756AF8DC-F73F-4239-9109-95743295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2" y="1844986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41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1</a:t>
            </a:r>
            <a:r>
              <a:rPr lang="en-US" baseline="30000" dirty="0"/>
              <a:t>st</a:t>
            </a:r>
            <a:r>
              <a:rPr lang="en-US" dirty="0"/>
              <a:t> Degree Polynomial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6516" cy="4351338"/>
          </a:xfrm>
        </p:spPr>
        <p:txBody>
          <a:bodyPr/>
          <a:lstStyle/>
          <a:p>
            <a:r>
              <a:rPr lang="en-US" dirty="0"/>
              <a:t>We see that the predictions are pretty consistent</a:t>
            </a:r>
          </a:p>
          <a:p>
            <a:pPr lvl="1"/>
            <a:r>
              <a:rPr lang="en-US" dirty="0"/>
              <a:t>Low Variance</a:t>
            </a:r>
          </a:p>
          <a:p>
            <a:pPr lvl="1"/>
            <a:endParaRPr lang="en-US" dirty="0"/>
          </a:p>
          <a:p>
            <a:r>
              <a:rPr lang="en-US" dirty="0"/>
              <a:t>We see that predictions have a lot of error</a:t>
            </a:r>
          </a:p>
          <a:p>
            <a:pPr lvl="1"/>
            <a:r>
              <a:rPr lang="en-US" dirty="0"/>
              <a:t>High Bias</a:t>
            </a:r>
          </a:p>
        </p:txBody>
      </p:sp>
      <p:pic>
        <p:nvPicPr>
          <p:cNvPr id="3074" name="Picture 2" descr="jEwC8czc3KpaSGEEEIIIe7w1C6xEEIIIYQQYj8SkIUQQgghhLiDBGQhhBBCCCHuIAFZCCGEEEKIO0hAFkIIIYQQ4g4SkIUQQgghhLiDBGQhhBBCCCHu8P8AMwGmz1s1uqsAAAAASUVORK5CYII= (712×411)">
            <a:extLst>
              <a:ext uri="{FF2B5EF4-FFF2-40B4-BE49-F238E27FC236}">
                <a16:creationId xmlns:a16="http://schemas.microsoft.com/office/drawing/2014/main" id="{756AF8DC-F73F-4239-9109-95743295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2" y="1844986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42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3</a:t>
            </a:r>
            <a:r>
              <a:rPr lang="en-US" baseline="30000" dirty="0"/>
              <a:t>rd</a:t>
            </a:r>
            <a:r>
              <a:rPr lang="en-US" dirty="0"/>
              <a:t>  Degree Polynomial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4432" cy="4351338"/>
          </a:xfrm>
        </p:spPr>
        <p:txBody>
          <a:bodyPr/>
          <a:lstStyle/>
          <a:p>
            <a:r>
              <a:rPr lang="en-US" dirty="0"/>
              <a:t>We generate data 1,000 times</a:t>
            </a:r>
          </a:p>
          <a:p>
            <a:r>
              <a:rPr lang="en-US" dirty="0"/>
              <a:t>We run OLS with three predictors on the training data</a:t>
            </a:r>
          </a:p>
          <a:p>
            <a:r>
              <a:rPr lang="en-US" dirty="0"/>
              <a:t>We predict with each model</a:t>
            </a:r>
          </a:p>
          <a:p>
            <a:endParaRPr lang="en-US" dirty="0"/>
          </a:p>
        </p:txBody>
      </p:sp>
      <p:pic>
        <p:nvPicPr>
          <p:cNvPr id="2050" name="Picture 2" descr="AAAAAElFTkSuQmCC (712×411)">
            <a:extLst>
              <a:ext uri="{FF2B5EF4-FFF2-40B4-BE49-F238E27FC236}">
                <a16:creationId xmlns:a16="http://schemas.microsoft.com/office/drawing/2014/main" id="{EA9AADB8-41CF-471A-B9FC-C54500A1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15" y="2152333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80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8E-99AB-43E1-8045-35100590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process of finding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 is called “minimizing the objective function”</a:t>
                </a:r>
              </a:p>
              <a:p>
                <a:pPr lvl="1"/>
                <a:r>
                  <a:rPr lang="en-US" dirty="0"/>
                  <a:t>Mean-squared error: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Theoretically solves the miscalibration problem, but leads to over-fitting.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EB8A7-7595-4F65-AB97-BC2479ED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710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3</a:t>
            </a:r>
            <a:r>
              <a:rPr lang="en-US" baseline="30000" dirty="0"/>
              <a:t>rd</a:t>
            </a:r>
            <a:r>
              <a:rPr lang="en-US" dirty="0"/>
              <a:t>  Degree Polynomial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4432" cy="4351338"/>
          </a:xfrm>
        </p:spPr>
        <p:txBody>
          <a:bodyPr/>
          <a:lstStyle/>
          <a:p>
            <a:r>
              <a:rPr lang="en-US" dirty="0"/>
              <a:t>We see that the predictions are all of the place </a:t>
            </a:r>
          </a:p>
          <a:p>
            <a:pPr lvl="1"/>
            <a:r>
              <a:rPr lang="en-US" dirty="0"/>
              <a:t>High Variance</a:t>
            </a:r>
          </a:p>
          <a:p>
            <a:pPr lvl="1"/>
            <a:endParaRPr lang="en-US" dirty="0"/>
          </a:p>
          <a:p>
            <a:r>
              <a:rPr lang="en-US" dirty="0"/>
              <a:t>We see that the average of the predictions have low error</a:t>
            </a:r>
          </a:p>
          <a:p>
            <a:pPr lvl="1"/>
            <a:r>
              <a:rPr lang="en-US" dirty="0"/>
              <a:t>Low Bias</a:t>
            </a:r>
          </a:p>
        </p:txBody>
      </p:sp>
      <p:pic>
        <p:nvPicPr>
          <p:cNvPr id="2050" name="Picture 2" descr="AAAAAElFTkSuQmCC (712×411)">
            <a:extLst>
              <a:ext uri="{FF2B5EF4-FFF2-40B4-BE49-F238E27FC236}">
                <a16:creationId xmlns:a16="http://schemas.microsoft.com/office/drawing/2014/main" id="{EA9AADB8-41CF-471A-B9FC-C54500A1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15" y="2152333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3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Ridge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3969" cy="4351338"/>
          </a:xfrm>
        </p:spPr>
        <p:txBody>
          <a:bodyPr/>
          <a:lstStyle/>
          <a:p>
            <a:r>
              <a:rPr lang="en-US" dirty="0"/>
              <a:t>We generate data 1,000 times</a:t>
            </a:r>
          </a:p>
          <a:p>
            <a:r>
              <a:rPr lang="en-US" dirty="0"/>
              <a:t>We run Ridge Regression  with four predictors on the training data</a:t>
            </a:r>
          </a:p>
          <a:p>
            <a:r>
              <a:rPr lang="en-US" dirty="0"/>
              <a:t>We predict with each model</a:t>
            </a:r>
          </a:p>
          <a:p>
            <a:endParaRPr lang="en-US" dirty="0"/>
          </a:p>
        </p:txBody>
      </p:sp>
      <p:pic>
        <p:nvPicPr>
          <p:cNvPr id="4098" name="Picture 2" descr="8D+HuYpiAMVu0AAAAASUVORK5CYII= (712×411)">
            <a:extLst>
              <a:ext uri="{FF2B5EF4-FFF2-40B4-BE49-F238E27FC236}">
                <a16:creationId xmlns:a16="http://schemas.microsoft.com/office/drawing/2014/main" id="{A8A33AC8-DA92-4060-98DF-51BFC137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69" y="2152332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3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2E62-2C31-4AFE-A8E9-1950E5F6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+ Variance: Ridge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D0D1-2315-4EF2-AD40-83923811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3969" cy="4351338"/>
          </a:xfrm>
        </p:spPr>
        <p:txBody>
          <a:bodyPr/>
          <a:lstStyle/>
          <a:p>
            <a:r>
              <a:rPr lang="en-US" dirty="0"/>
              <a:t>We see that the predictions are pretty consistent</a:t>
            </a:r>
          </a:p>
          <a:p>
            <a:pPr lvl="1"/>
            <a:r>
              <a:rPr lang="en-US" dirty="0"/>
              <a:t>Low Variance</a:t>
            </a:r>
          </a:p>
          <a:p>
            <a:pPr lvl="1"/>
            <a:endParaRPr lang="en-US" dirty="0"/>
          </a:p>
          <a:p>
            <a:r>
              <a:rPr lang="en-US" dirty="0"/>
              <a:t>We see that the average of the predictions have low/medium error</a:t>
            </a:r>
          </a:p>
          <a:p>
            <a:pPr lvl="1"/>
            <a:r>
              <a:rPr lang="en-US" dirty="0"/>
              <a:t>Low/Medium Bias</a:t>
            </a:r>
          </a:p>
        </p:txBody>
      </p:sp>
      <p:pic>
        <p:nvPicPr>
          <p:cNvPr id="4098" name="Picture 2" descr="8D+HuYpiAMVu0AAAAASUVORK5CYII= (712×411)">
            <a:extLst>
              <a:ext uri="{FF2B5EF4-FFF2-40B4-BE49-F238E27FC236}">
                <a16:creationId xmlns:a16="http://schemas.microsoft.com/office/drawing/2014/main" id="{A8A33AC8-DA92-4060-98DF-51BFC137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69" y="2152332"/>
            <a:ext cx="67818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8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22" y="352141"/>
            <a:ext cx="10574956" cy="1351532"/>
          </a:xfrm>
        </p:spPr>
        <p:txBody>
          <a:bodyPr/>
          <a:lstStyle/>
          <a:p>
            <a:r>
              <a:rPr lang="en-US" dirty="0"/>
              <a:t>Bias – Variance Tradeoff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60BB82-D953-4EF1-A0A0-2EA1C922A218}"/>
              </a:ext>
            </a:extLst>
          </p:cNvPr>
          <p:cNvGraphicFramePr>
            <a:graphicFrameLocks noGrp="1"/>
          </p:cNvGraphicFramePr>
          <p:nvPr/>
        </p:nvGraphicFramePr>
        <p:xfrm>
          <a:off x="3379534" y="2065454"/>
          <a:ext cx="6110977" cy="317982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72997">
                  <a:extLst>
                    <a:ext uri="{9D8B030D-6E8A-4147-A177-3AD203B41FA5}">
                      <a16:colId xmlns:a16="http://schemas.microsoft.com/office/drawing/2014/main" val="2504309825"/>
                    </a:ext>
                  </a:extLst>
                </a:gridCol>
                <a:gridCol w="1309495">
                  <a:extLst>
                    <a:ext uri="{9D8B030D-6E8A-4147-A177-3AD203B41FA5}">
                      <a16:colId xmlns:a16="http://schemas.microsoft.com/office/drawing/2014/main" val="3206009053"/>
                    </a:ext>
                  </a:extLst>
                </a:gridCol>
                <a:gridCol w="1309495">
                  <a:extLst>
                    <a:ext uri="{9D8B030D-6E8A-4147-A177-3AD203B41FA5}">
                      <a16:colId xmlns:a16="http://schemas.microsoft.com/office/drawing/2014/main" val="3663798726"/>
                    </a:ext>
                  </a:extLst>
                </a:gridCol>
                <a:gridCol w="1309495">
                  <a:extLst>
                    <a:ext uri="{9D8B030D-6E8A-4147-A177-3AD203B41FA5}">
                      <a16:colId xmlns:a16="http://schemas.microsoft.com/office/drawing/2014/main" val="3566647894"/>
                    </a:ext>
                  </a:extLst>
                </a:gridCol>
                <a:gridCol w="1309495">
                  <a:extLst>
                    <a:ext uri="{9D8B030D-6E8A-4147-A177-3AD203B41FA5}">
                      <a16:colId xmlns:a16="http://schemas.microsoft.com/office/drawing/2014/main" val="1339891638"/>
                    </a:ext>
                  </a:extLst>
                </a:gridCol>
              </a:tblGrid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Degree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Training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Error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626086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97.4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6389589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89.4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5223238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3404623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9920371"/>
                  </a:ext>
                </a:extLst>
              </a:tr>
              <a:tr h="52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024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17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3252072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DD84-092B-4464-8DB3-969E9FE1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Minimize the Objective “Too Much”?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E980-3C6C-443C-80C5-F40C040B3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said that if you get the error down to zero, you are guaranteed calibration --- </a:t>
            </a:r>
            <a:r>
              <a:rPr lang="en-US" dirty="0">
                <a:solidFill>
                  <a:srgbClr val="FF0000"/>
                </a:solidFill>
              </a:rPr>
              <a:t>in sample</a:t>
            </a:r>
          </a:p>
          <a:p>
            <a:endParaRPr lang="en-US" dirty="0"/>
          </a:p>
          <a:p>
            <a:r>
              <a:rPr lang="en-US" dirty="0"/>
              <a:t>But we care about calibration </a:t>
            </a:r>
            <a:r>
              <a:rPr lang="en-US" dirty="0">
                <a:solidFill>
                  <a:schemeClr val="accent6"/>
                </a:solidFill>
              </a:rPr>
              <a:t>out of sample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Could that go wrong?</a:t>
            </a:r>
          </a:p>
        </p:txBody>
      </p:sp>
    </p:spTree>
    <p:extLst>
      <p:ext uri="{BB962C8B-B14F-4D97-AF65-F5344CB8AC3E}">
        <p14:creationId xmlns:p14="http://schemas.microsoft.com/office/powerpoint/2010/main" val="2038470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A7BEA86-901D-4503-9102-234BA580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0"/>
            <a:ext cx="67722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85C6FE-08C6-4A53-9B3E-81F1EFFB56F7}"/>
              </a:ext>
            </a:extLst>
          </p:cNvPr>
          <p:cNvCxnSpPr>
            <a:cxnSpLocks/>
          </p:cNvCxnSpPr>
          <p:nvPr/>
        </p:nvCxnSpPr>
        <p:spPr>
          <a:xfrm flipV="1">
            <a:off x="3438012" y="589936"/>
            <a:ext cx="5830529" cy="51341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353905-4C5B-4147-BA70-F3874CE1F304}"/>
              </a:ext>
            </a:extLst>
          </p:cNvPr>
          <p:cNvCxnSpPr>
            <a:cxnSpLocks/>
          </p:cNvCxnSpPr>
          <p:nvPr/>
        </p:nvCxnSpPr>
        <p:spPr>
          <a:xfrm flipV="1">
            <a:off x="4544141" y="3972233"/>
            <a:ext cx="0" cy="7767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50DFDE-33B2-4C7D-8A27-4C077589A0C7}"/>
              </a:ext>
            </a:extLst>
          </p:cNvPr>
          <p:cNvCxnSpPr>
            <a:cxnSpLocks/>
          </p:cNvCxnSpPr>
          <p:nvPr/>
        </p:nvCxnSpPr>
        <p:spPr>
          <a:xfrm>
            <a:off x="8757444" y="1048215"/>
            <a:ext cx="0" cy="502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7CB149-6CB1-40A6-9B1D-0632DF3A4E19}"/>
              </a:ext>
            </a:extLst>
          </p:cNvPr>
          <p:cNvCxnSpPr>
            <a:cxnSpLocks/>
          </p:cNvCxnSpPr>
          <p:nvPr/>
        </p:nvCxnSpPr>
        <p:spPr>
          <a:xfrm flipV="1">
            <a:off x="3438012" y="2812026"/>
            <a:ext cx="5830529" cy="275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7926C9-3259-4E39-83A2-858AD67D3618}"/>
              </a:ext>
            </a:extLst>
          </p:cNvPr>
          <p:cNvCxnSpPr>
            <a:cxnSpLocks/>
          </p:cNvCxnSpPr>
          <p:nvPr/>
        </p:nvCxnSpPr>
        <p:spPr>
          <a:xfrm flipV="1">
            <a:off x="8757444" y="1550682"/>
            <a:ext cx="0" cy="126134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D9CB2F-2158-4749-9E67-46FEC2BB4567}"/>
              </a:ext>
            </a:extLst>
          </p:cNvPr>
          <p:cNvCxnSpPr>
            <a:cxnSpLocks/>
          </p:cNvCxnSpPr>
          <p:nvPr/>
        </p:nvCxnSpPr>
        <p:spPr>
          <a:xfrm>
            <a:off x="4544141" y="3063608"/>
            <a:ext cx="0" cy="94313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85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C08-F088-44F3-A554-2C9BCDFF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Fit a Line to This Data</a:t>
            </a:r>
          </a:p>
        </p:txBody>
      </p:sp>
      <p:pic>
        <p:nvPicPr>
          <p:cNvPr id="2050" name="Picture 2" descr="By6Y9ht39imXAAAAAElFTkSuQmCC (482×357)">
            <a:extLst>
              <a:ext uri="{FF2B5EF4-FFF2-40B4-BE49-F238E27FC236}">
                <a16:creationId xmlns:a16="http://schemas.microsoft.com/office/drawing/2014/main" id="{DD123E85-49DA-44AE-B8DC-522426C0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58" y="2446542"/>
            <a:ext cx="4591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10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13638</TotalTime>
  <Words>1416</Words>
  <Application>Microsoft Office PowerPoint</Application>
  <PresentationFormat>Widescreen</PresentationFormat>
  <Paragraphs>393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Office Theme</vt:lpstr>
      <vt:lpstr>INST 414: Data Science Techniques  Lecture 7  Overfitting</vt:lpstr>
      <vt:lpstr>Recap</vt:lpstr>
      <vt:lpstr>The Story So Far</vt:lpstr>
      <vt:lpstr>The Story So Far</vt:lpstr>
      <vt:lpstr>The Story So Far</vt:lpstr>
      <vt:lpstr>Overfitting</vt:lpstr>
      <vt:lpstr>Can You Minimize the Objective “Too Much”?</vt:lpstr>
      <vt:lpstr>PowerPoint Presentation</vt:lpstr>
      <vt:lpstr>Let’s Fit a Line to This Data</vt:lpstr>
      <vt:lpstr>Let’s Fit a Line to This Data</vt:lpstr>
      <vt:lpstr>Let’s Fit a Line to This Data</vt:lpstr>
      <vt:lpstr>PowerPoint Presentation</vt:lpstr>
      <vt:lpstr>Add a 1st-Degree Polynomial (a straight line)</vt:lpstr>
      <vt:lpstr>Add a 2nd-Degree Polynomial (a curved line)</vt:lpstr>
      <vt:lpstr>Add a 3rd-Degree Polynomial</vt:lpstr>
      <vt:lpstr>Add a 4th-Degree Polynomial</vt:lpstr>
      <vt:lpstr>Let’s Put Everything onto the Same Chart</vt:lpstr>
      <vt:lpstr>15th Degree Polynomial – Massive Overfitting</vt:lpstr>
      <vt:lpstr>Compute Error on Training Data</vt:lpstr>
      <vt:lpstr>Error = Sum of Squared Errors</vt:lpstr>
      <vt:lpstr>Now Let’s Predict With Each Model</vt:lpstr>
      <vt:lpstr>Compute Test Error and Compare</vt:lpstr>
      <vt:lpstr>Recap</vt:lpstr>
      <vt:lpstr>Preventing Overfitting a.k.a Regularization</vt:lpstr>
      <vt:lpstr>Can We Automate the Selection Process</vt:lpstr>
      <vt:lpstr>Objective Functions with Regularization</vt:lpstr>
      <vt:lpstr>Ridge Regression Objective</vt:lpstr>
      <vt:lpstr>Ridge vs Lasso Regularization</vt:lpstr>
      <vt:lpstr>Finding λ, the penalty strength</vt:lpstr>
      <vt:lpstr>Cross-validation</vt:lpstr>
      <vt:lpstr>K-fold Cross-validation</vt:lpstr>
      <vt:lpstr>K-fold Cross-validation</vt:lpstr>
      <vt:lpstr>K-Fold Cross-Validation </vt:lpstr>
      <vt:lpstr>PowerPoint Presentation</vt:lpstr>
      <vt:lpstr>PowerPoint Presentation</vt:lpstr>
      <vt:lpstr>K-Fold Cross-Validation </vt:lpstr>
      <vt:lpstr>K-fold Cross-validation</vt:lpstr>
      <vt:lpstr>Adding the Ridge Regression Model</vt:lpstr>
      <vt:lpstr>Predicting With Ridge</vt:lpstr>
      <vt:lpstr>Difference Between </vt:lpstr>
      <vt:lpstr>Now Let’s Predict With Ridge</vt:lpstr>
      <vt:lpstr>Bias-Variance Tradeoff</vt:lpstr>
      <vt:lpstr>Three Sources of Error on Unseen Data </vt:lpstr>
      <vt:lpstr>PowerPoint Presentation</vt:lpstr>
      <vt:lpstr>Model Complexity</vt:lpstr>
      <vt:lpstr>Bias-Variance Tradeoff</vt:lpstr>
      <vt:lpstr>Bias + Variance: 1st Degree Polynomial</vt:lpstr>
      <vt:lpstr>Bias + Variance: 1st Degree Polynomial</vt:lpstr>
      <vt:lpstr>Bias + Variance: 3rd  Degree Polynomial</vt:lpstr>
      <vt:lpstr>Bias + Variance: 3rd  Degree Polynomial</vt:lpstr>
      <vt:lpstr>Bias + Variance: Ridge Regression</vt:lpstr>
      <vt:lpstr>Bias + Variance: Ridge Regression</vt:lpstr>
      <vt:lpstr>Bias – Variance Tradeoff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Lecture 3 Working with event data</dc:title>
  <dc:creator>Zubin Jelveh</dc:creator>
  <cp:lastModifiedBy>Zubin Jelveh</cp:lastModifiedBy>
  <cp:revision>131</cp:revision>
  <dcterms:created xsi:type="dcterms:W3CDTF">2021-02-08T17:47:15Z</dcterms:created>
  <dcterms:modified xsi:type="dcterms:W3CDTF">2024-10-24T14:36:40Z</dcterms:modified>
</cp:coreProperties>
</file>