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81" r:id="rId3"/>
    <p:sldId id="722" r:id="rId4"/>
    <p:sldId id="713" r:id="rId5"/>
    <p:sldId id="719" r:id="rId6"/>
    <p:sldId id="725" r:id="rId7"/>
    <p:sldId id="726" r:id="rId8"/>
    <p:sldId id="779" r:id="rId9"/>
    <p:sldId id="728" r:id="rId10"/>
    <p:sldId id="729" r:id="rId11"/>
    <p:sldId id="730" r:id="rId12"/>
    <p:sldId id="731" r:id="rId13"/>
    <p:sldId id="732" r:id="rId14"/>
    <p:sldId id="733" r:id="rId15"/>
    <p:sldId id="734" r:id="rId16"/>
    <p:sldId id="735" r:id="rId17"/>
    <p:sldId id="736" r:id="rId18"/>
    <p:sldId id="737" r:id="rId19"/>
    <p:sldId id="718" r:id="rId20"/>
    <p:sldId id="738" r:id="rId21"/>
    <p:sldId id="739" r:id="rId22"/>
    <p:sldId id="740" r:id="rId23"/>
    <p:sldId id="741" r:id="rId24"/>
    <p:sldId id="742" r:id="rId25"/>
    <p:sldId id="767" r:id="rId26"/>
    <p:sldId id="768" r:id="rId27"/>
    <p:sldId id="750" r:id="rId28"/>
    <p:sldId id="769" r:id="rId29"/>
    <p:sldId id="770" r:id="rId30"/>
    <p:sldId id="780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86" autoAdjust="0"/>
    <p:restoredTop sz="94660"/>
  </p:normalViewPr>
  <p:slideViewPr>
    <p:cSldViewPr snapToGrid="0">
      <p:cViewPr varScale="1">
        <p:scale>
          <a:sx n="74" d="100"/>
          <a:sy n="74" d="100"/>
        </p:scale>
        <p:origin x="2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8A287-384C-5FB5-DA58-50BE11EF8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41A60F-82BB-EB5D-CA45-8D08FC5F25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EBB66-2CF0-7586-3C89-6801CB474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739A2-9E12-6FAB-CA87-872CF0FBA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E01B3-3525-F91D-9B25-DE2555C8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7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E530A-0EB5-F8DF-7A19-48F2FCBA3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78F02-B656-0107-7222-24D824A9B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9D3EE-2EC1-A60B-EA63-6BD3E6671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E66E2-81B5-60DF-8172-D289D57C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2A47E-8548-CB29-167A-EB85094C3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23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7B0988-3E7C-1D8B-10B0-E9173F9427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2A57BE-FD71-2E3C-4162-9DA3AF379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E3C26-16BD-46AE-58F1-268A5FAD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AB6FA-F1C2-D361-376B-397055312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C5620-BB36-ED01-BA87-2C901708C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5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3F545-46CB-1612-853D-C78BFE53F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8E291-2EF0-1B55-292F-D507C7C5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C64C6-AB57-A2BB-4F0E-570624D4E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14709-21E3-5AFA-FFBB-9083BF200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306D2-1A99-96D0-1E57-B79EFE3C3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99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67646-217A-87FE-ADB9-1258FED78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BC665-A199-A882-3739-7C2D50BB8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719DF-4C2C-BD5D-2FF0-30CA96607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7DEEE-894B-5C9B-015A-1C2A5A6CB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7E6EB-D464-895D-7D06-0A5964726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993C5-2296-E1B1-97B7-595E1A358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78374-9E74-9FE6-AE44-26F4692896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6A1971-9D6D-5396-0C34-92BA5BC80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06A000-5CF9-D3AB-5D3F-E56BE505A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79AE05-DFBB-6172-2147-B9E25B153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B0CC0-BB71-2154-59F1-780AB198E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13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5B8D5-4F07-17EA-2C6D-A873926D0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F471FF-F8DB-A721-A9C7-0682846C0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29FDC-5176-AE12-9748-5AAFCCD04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D8B16-28A8-AEAC-FBF0-44BCC9119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C75C31-910C-1FA4-DFB8-D3C7BE98F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248FD5-630A-0AAC-DAFE-991B73FF0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68EB28-6380-4A7E-E27D-8219605B9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C4371D-DB3D-2C48-B78D-7F53F2363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34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70561-9CE5-5E21-6678-E1CDACF64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8642D1-49A1-BA12-F72F-51E9492E8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C08DE1-8D7B-8C97-C045-A80D54B0B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073A1-7FBF-0448-DB59-5FEA434C5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36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7D7D7F-2586-ADBE-1650-769F74F60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7FC92D-BE20-CF26-472B-539D7E2B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35A3A-B385-2D81-8714-64099594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7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6448C-19B7-6AEB-77C5-8883EFAA2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1DD89-1D12-E6B4-781D-71319FAD7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91305C-9EAF-0491-1941-43AA099BC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804E2-BCB2-7C65-09D2-15722522F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FEFED7-FF3B-844D-6858-2A783540E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3B1A3-E45D-F375-6188-A8F4FB6D5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2FEFE-F419-08CC-9741-B57F02784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2F785-CE96-DCA3-37F2-086BB1B37C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DBF00C-590A-9BA5-E0DC-E67DE8EC9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73658-E87F-DFBD-4DF0-2EFCE40DB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169D-8D8D-411B-A12B-61A22539516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6129A6-ACC0-5D04-68CB-796E1F08C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0F041-B34A-5555-2016-ABD3D9AA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CC67-E18C-4576-B6B7-CEB59EE5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6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90090B-E881-3176-62AC-86AF3FB8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20957-417B-56D6-D5B3-02F61C7FD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5B8EB-4A7B-3BEF-F0E1-02BF58897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BC75169D-8D8D-411B-A12B-61A22539516B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F1B31-286F-2503-A99D-5AA2DB8A5D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D2C1C-B65F-65C8-6833-A7F3FCA165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6DAFCC67-E18C-4576-B6B7-CEB59EE58D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4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5.png"/><Relationship Id="rId7" Type="http://schemas.openxmlformats.org/officeDocument/2006/relationships/image" Target="../media/image17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1.png"/><Relationship Id="rId5" Type="http://schemas.openxmlformats.org/officeDocument/2006/relationships/image" Target="../media/image7.png"/><Relationship Id="rId4" Type="http://schemas.openxmlformats.org/officeDocument/2006/relationships/image" Target="../media/image6.svg"/><Relationship Id="rId9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9-_sxSU_WQ" TargetMode="External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 </a:t>
            </a:r>
            <a:br>
              <a:rPr lang="en-US"/>
            </a:br>
            <a:br>
              <a:rPr lang="en-US" sz="4900" dirty="0"/>
            </a:br>
            <a:r>
              <a:rPr lang="en-US" sz="4900" dirty="0"/>
              <a:t>Regression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2525C-8BB8-415C-90D5-1CDE6F980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Objective: Target Vertical distance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C35A93-4094-41CB-8318-413113A45F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4269059" cy="4351338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Idea:</a:t>
                </a:r>
              </a:p>
              <a:p>
                <a:pPr marL="0" indent="0">
                  <a:buNone/>
                </a:pPr>
                <a:r>
                  <a:rPr lang="en-US" dirty="0"/>
                  <a:t>The line of best fit should minimize the average error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Notation: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∑</m:t>
                    </m:r>
                  </m:oMath>
                </a14:m>
                <a:r>
                  <a:rPr lang="en-US" dirty="0"/>
                  <a:t> means sum</a:t>
                </a:r>
              </a:p>
              <a:p>
                <a:pPr lvl="1"/>
                <a:r>
                  <a:rPr lang="en-US" dirty="0"/>
                  <a:t>So if you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equal to list of three numbers: [1, 5, 8]</a:t>
                </a:r>
              </a:p>
              <a:p>
                <a:pPr lvl="1"/>
                <a:r>
                  <a:rPr lang="en-US" dirty="0"/>
                  <a:t>Then,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/>
                  <a:t>= 1 + 5 + 8 = 14</a:t>
                </a:r>
              </a:p>
              <a:p>
                <a:pPr lvl="1"/>
                <a:r>
                  <a:rPr lang="en-US" dirty="0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goes from 1 to 3 and keeps track of which element in the list you’re on. </a:t>
                </a:r>
              </a:p>
              <a:p>
                <a:pPr lvl="1"/>
                <a:r>
                  <a:rPr lang="en-US" dirty="0"/>
                  <a:t>For example,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/>
                  <a:t> means we’re looking at 5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C35A93-4094-41CB-8318-413113A45F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4269059" cy="4351338"/>
              </a:xfrm>
              <a:blipFill>
                <a:blip r:embed="rId2"/>
                <a:stretch>
                  <a:fillRect l="-1571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2E509179-70DE-416F-BA24-D647E661A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725" y="0"/>
            <a:ext cx="6772275" cy="665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2CE9D2-825D-431A-826B-D05B40A850C4}"/>
              </a:ext>
            </a:extLst>
          </p:cNvPr>
          <p:cNvCxnSpPr>
            <a:cxnSpLocks/>
          </p:cNvCxnSpPr>
          <p:nvPr/>
        </p:nvCxnSpPr>
        <p:spPr>
          <a:xfrm flipV="1">
            <a:off x="6130412" y="589936"/>
            <a:ext cx="5830529" cy="513415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2547969-214D-471C-92AA-447B25647503}"/>
              </a:ext>
            </a:extLst>
          </p:cNvPr>
          <p:cNvCxnSpPr>
            <a:cxnSpLocks/>
          </p:cNvCxnSpPr>
          <p:nvPr/>
        </p:nvCxnSpPr>
        <p:spPr>
          <a:xfrm flipV="1">
            <a:off x="7236541" y="3972233"/>
            <a:ext cx="0" cy="77674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113F34-C6F8-46D8-9ED7-643506E51341}"/>
              </a:ext>
            </a:extLst>
          </p:cNvPr>
          <p:cNvCxnSpPr>
            <a:cxnSpLocks/>
          </p:cNvCxnSpPr>
          <p:nvPr/>
        </p:nvCxnSpPr>
        <p:spPr>
          <a:xfrm>
            <a:off x="11449844" y="1048215"/>
            <a:ext cx="0" cy="502467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7399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2525C-8BB8-415C-90D5-1CDE6F980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Objective: Target Vertical distance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Table 17">
                <a:extLst>
                  <a:ext uri="{FF2B5EF4-FFF2-40B4-BE49-F238E27FC236}">
                    <a16:creationId xmlns:a16="http://schemas.microsoft.com/office/drawing/2014/main" id="{9EF4D59B-013B-4101-A632-774C52259B0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838199" y="1825625"/>
              <a:ext cx="3694470" cy="2149904"/>
            </p:xfrm>
            <a:graphic>
              <a:graphicData uri="http://schemas.openxmlformats.org/drawingml/2006/table">
                <a:tbl>
                  <a:tblPr firstRow="1" lastRow="1" bandRow="1">
                    <a:tableStyleId>{93296810-A885-4BE3-A3E7-6D5BEEA58F35}</a:tableStyleId>
                  </a:tblPr>
                  <a:tblGrid>
                    <a:gridCol w="1231490">
                      <a:extLst>
                        <a:ext uri="{9D8B030D-6E8A-4147-A177-3AD203B41FA5}">
                          <a16:colId xmlns:a16="http://schemas.microsoft.com/office/drawing/2014/main" val="945606254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803113587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209550882"/>
                        </a:ext>
                      </a:extLst>
                    </a:gridCol>
                  </a:tblGrid>
                  <a:tr h="53747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42558251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94016225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14.5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30105549"/>
                      </a:ext>
                    </a:extLst>
                  </a:tr>
                  <a:tr h="537476">
                    <a:tc gridSpan="2"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Average Error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0.25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292311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Table 17">
                <a:extLst>
                  <a:ext uri="{FF2B5EF4-FFF2-40B4-BE49-F238E27FC236}">
                    <a16:creationId xmlns:a16="http://schemas.microsoft.com/office/drawing/2014/main" id="{9EF4D59B-013B-4101-A632-774C52259B0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26948261"/>
                  </p:ext>
                </p:extLst>
              </p:nvPr>
            </p:nvGraphicFramePr>
            <p:xfrm>
              <a:off x="838199" y="1825625"/>
              <a:ext cx="3694470" cy="2149904"/>
            </p:xfrm>
            <a:graphic>
              <a:graphicData uri="http://schemas.openxmlformats.org/drawingml/2006/table">
                <a:tbl>
                  <a:tblPr firstRow="1" lastRow="1" bandRow="1">
                    <a:tableStyleId>{93296810-A885-4BE3-A3E7-6D5BEEA58F35}</a:tableStyleId>
                  </a:tblPr>
                  <a:tblGrid>
                    <a:gridCol w="1231490">
                      <a:extLst>
                        <a:ext uri="{9D8B030D-6E8A-4147-A177-3AD203B41FA5}">
                          <a16:colId xmlns:a16="http://schemas.microsoft.com/office/drawing/2014/main" val="945606254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803113587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209550882"/>
                        </a:ext>
                      </a:extLst>
                    </a:gridCol>
                  </a:tblGrid>
                  <a:tr h="5374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95" t="-4494" r="-202475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4494" r="-101478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990" t="-4494" r="-1980" b="-3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2558251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94016225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14.5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30105549"/>
                      </a:ext>
                    </a:extLst>
                  </a:tr>
                  <a:tr h="537476">
                    <a:tc gridSpan="2"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Average Error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0.25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29231107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2E509179-70DE-416F-BA24-D647E661A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725" y="0"/>
            <a:ext cx="6772275" cy="665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2CE9D2-825D-431A-826B-D05B40A850C4}"/>
              </a:ext>
            </a:extLst>
          </p:cNvPr>
          <p:cNvCxnSpPr>
            <a:cxnSpLocks/>
          </p:cNvCxnSpPr>
          <p:nvPr/>
        </p:nvCxnSpPr>
        <p:spPr>
          <a:xfrm flipV="1">
            <a:off x="6130412" y="589936"/>
            <a:ext cx="5830529" cy="513415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2547969-214D-471C-92AA-447B25647503}"/>
              </a:ext>
            </a:extLst>
          </p:cNvPr>
          <p:cNvCxnSpPr>
            <a:cxnSpLocks/>
          </p:cNvCxnSpPr>
          <p:nvPr/>
        </p:nvCxnSpPr>
        <p:spPr>
          <a:xfrm flipV="1">
            <a:off x="7236541" y="3972233"/>
            <a:ext cx="0" cy="77674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113F34-C6F8-46D8-9ED7-643506E51341}"/>
              </a:ext>
            </a:extLst>
          </p:cNvPr>
          <p:cNvCxnSpPr>
            <a:cxnSpLocks/>
          </p:cNvCxnSpPr>
          <p:nvPr/>
        </p:nvCxnSpPr>
        <p:spPr>
          <a:xfrm>
            <a:off x="11449844" y="1048215"/>
            <a:ext cx="0" cy="502467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891F1E-3E2A-4B55-B4C8-729E11F9F544}"/>
              </a:ext>
            </a:extLst>
          </p:cNvPr>
          <p:cNvCxnSpPr>
            <a:cxnSpLocks/>
          </p:cNvCxnSpPr>
          <p:nvPr/>
        </p:nvCxnSpPr>
        <p:spPr>
          <a:xfrm flipV="1">
            <a:off x="6130412" y="2812026"/>
            <a:ext cx="5830529" cy="275304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73285AF-2118-4BDD-B514-ED5C22B7F395}"/>
              </a:ext>
            </a:extLst>
          </p:cNvPr>
          <p:cNvCxnSpPr>
            <a:cxnSpLocks/>
          </p:cNvCxnSpPr>
          <p:nvPr/>
        </p:nvCxnSpPr>
        <p:spPr>
          <a:xfrm flipV="1">
            <a:off x="11449844" y="1550682"/>
            <a:ext cx="0" cy="1261344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D8EBD9D-AC36-4A0C-84CC-F903E3391240}"/>
              </a:ext>
            </a:extLst>
          </p:cNvPr>
          <p:cNvCxnSpPr>
            <a:cxnSpLocks/>
          </p:cNvCxnSpPr>
          <p:nvPr/>
        </p:nvCxnSpPr>
        <p:spPr>
          <a:xfrm>
            <a:off x="7236541" y="3029103"/>
            <a:ext cx="0" cy="943130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8" name="Table 17">
                <a:extLst>
                  <a:ext uri="{FF2B5EF4-FFF2-40B4-BE49-F238E27FC236}">
                    <a16:creationId xmlns:a16="http://schemas.microsoft.com/office/drawing/2014/main" id="{E30674A4-60E0-4B14-87B5-A5FBFB0FBFB0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38199" y="4360607"/>
              <a:ext cx="3694470" cy="2149904"/>
            </p:xfrm>
            <a:graphic>
              <a:graphicData uri="http://schemas.openxmlformats.org/drawingml/2006/table">
                <a:tbl>
                  <a:tblPr firstRow="1" lastRow="1" bandRow="1">
                    <a:tableStyleId>{00A15C55-8517-42AA-B614-E9B94910E393}</a:tableStyleId>
                  </a:tblPr>
                  <a:tblGrid>
                    <a:gridCol w="1231490">
                      <a:extLst>
                        <a:ext uri="{9D8B030D-6E8A-4147-A177-3AD203B41FA5}">
                          <a16:colId xmlns:a16="http://schemas.microsoft.com/office/drawing/2014/main" val="945606254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803113587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209550882"/>
                        </a:ext>
                      </a:extLst>
                    </a:gridCol>
                  </a:tblGrid>
                  <a:tr h="53747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42558251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94016225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10.5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30105549"/>
                      </a:ext>
                    </a:extLst>
                  </a:tr>
                  <a:tr h="537476">
                    <a:tc gridSpan="2"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Average Error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0.25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292311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8" name="Table 17">
                <a:extLst>
                  <a:ext uri="{FF2B5EF4-FFF2-40B4-BE49-F238E27FC236}">
                    <a16:creationId xmlns:a16="http://schemas.microsoft.com/office/drawing/2014/main" id="{E30674A4-60E0-4B14-87B5-A5FBFB0FBFB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798613606"/>
                  </p:ext>
                </p:extLst>
              </p:nvPr>
            </p:nvGraphicFramePr>
            <p:xfrm>
              <a:off x="838199" y="4360607"/>
              <a:ext cx="3694470" cy="2149904"/>
            </p:xfrm>
            <a:graphic>
              <a:graphicData uri="http://schemas.openxmlformats.org/drawingml/2006/table">
                <a:tbl>
                  <a:tblPr firstRow="1" lastRow="1" bandRow="1">
                    <a:tableStyleId>{00A15C55-8517-42AA-B614-E9B94910E393}</a:tableStyleId>
                  </a:tblPr>
                  <a:tblGrid>
                    <a:gridCol w="1231490">
                      <a:extLst>
                        <a:ext uri="{9D8B030D-6E8A-4147-A177-3AD203B41FA5}">
                          <a16:colId xmlns:a16="http://schemas.microsoft.com/office/drawing/2014/main" val="945606254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803113587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209550882"/>
                        </a:ext>
                      </a:extLst>
                    </a:gridCol>
                  </a:tblGrid>
                  <a:tr h="5374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95" t="-4545" r="-202475" b="-3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000" t="-4545" r="-101478" b="-3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990" t="-4545" r="-1980" b="-304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2558251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94016225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10.5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30105549"/>
                      </a:ext>
                    </a:extLst>
                  </a:tr>
                  <a:tr h="537476">
                    <a:tc gridSpan="2"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Average Error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0.25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2923110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635992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2525C-8BB8-415C-90D5-1CDE6F980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Objective: Target Vertical distance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Table 17">
                <a:extLst>
                  <a:ext uri="{FF2B5EF4-FFF2-40B4-BE49-F238E27FC236}">
                    <a16:creationId xmlns:a16="http://schemas.microsoft.com/office/drawing/2014/main" id="{9EF4D59B-013B-4101-A632-774C52259B0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838199" y="1825625"/>
              <a:ext cx="3694470" cy="2149904"/>
            </p:xfrm>
            <a:graphic>
              <a:graphicData uri="http://schemas.openxmlformats.org/drawingml/2006/table">
                <a:tbl>
                  <a:tblPr firstRow="1" lastRow="1" bandRow="1">
                    <a:tableStyleId>{93296810-A885-4BE3-A3E7-6D5BEEA58F35}</a:tableStyleId>
                  </a:tblPr>
                  <a:tblGrid>
                    <a:gridCol w="1231490">
                      <a:extLst>
                        <a:ext uri="{9D8B030D-6E8A-4147-A177-3AD203B41FA5}">
                          <a16:colId xmlns:a16="http://schemas.microsoft.com/office/drawing/2014/main" val="945606254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803113587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209550882"/>
                        </a:ext>
                      </a:extLst>
                    </a:gridCol>
                  </a:tblGrid>
                  <a:tr h="53747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  <m:r>
                                      <a:rPr lang="en-US" b="1" i="0" smtClean="0"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42558251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94016225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14.5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30105549"/>
                      </a:ext>
                    </a:extLst>
                  </a:tr>
                  <a:tr h="537476">
                    <a:tc gridSpan="2"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Average Error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1.75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292311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Table 17">
                <a:extLst>
                  <a:ext uri="{FF2B5EF4-FFF2-40B4-BE49-F238E27FC236}">
                    <a16:creationId xmlns:a16="http://schemas.microsoft.com/office/drawing/2014/main" id="{9EF4D59B-013B-4101-A632-774C52259B0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20493913"/>
                  </p:ext>
                </p:extLst>
              </p:nvPr>
            </p:nvGraphicFramePr>
            <p:xfrm>
              <a:off x="838199" y="1825625"/>
              <a:ext cx="3694470" cy="2149904"/>
            </p:xfrm>
            <a:graphic>
              <a:graphicData uri="http://schemas.openxmlformats.org/drawingml/2006/table">
                <a:tbl>
                  <a:tblPr firstRow="1" lastRow="1" bandRow="1">
                    <a:tableStyleId>{93296810-A885-4BE3-A3E7-6D5BEEA58F35}</a:tableStyleId>
                  </a:tblPr>
                  <a:tblGrid>
                    <a:gridCol w="1231490">
                      <a:extLst>
                        <a:ext uri="{9D8B030D-6E8A-4147-A177-3AD203B41FA5}">
                          <a16:colId xmlns:a16="http://schemas.microsoft.com/office/drawing/2014/main" val="945606254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803113587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209550882"/>
                        </a:ext>
                      </a:extLst>
                    </a:gridCol>
                  </a:tblGrid>
                  <a:tr h="5374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95" t="-4494" r="-202475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4494" r="-101478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990" t="-4494" r="-1980" b="-3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2558251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94016225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14.5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30105549"/>
                      </a:ext>
                    </a:extLst>
                  </a:tr>
                  <a:tr h="537476">
                    <a:tc gridSpan="2"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Average Error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1.75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29231107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2E509179-70DE-416F-BA24-D647E661A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725" y="0"/>
            <a:ext cx="6772275" cy="665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2CE9D2-825D-431A-826B-D05B40A850C4}"/>
              </a:ext>
            </a:extLst>
          </p:cNvPr>
          <p:cNvCxnSpPr>
            <a:cxnSpLocks/>
          </p:cNvCxnSpPr>
          <p:nvPr/>
        </p:nvCxnSpPr>
        <p:spPr>
          <a:xfrm flipV="1">
            <a:off x="6130412" y="589936"/>
            <a:ext cx="5830529" cy="513415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2547969-214D-471C-92AA-447B25647503}"/>
              </a:ext>
            </a:extLst>
          </p:cNvPr>
          <p:cNvCxnSpPr>
            <a:cxnSpLocks/>
          </p:cNvCxnSpPr>
          <p:nvPr/>
        </p:nvCxnSpPr>
        <p:spPr>
          <a:xfrm flipV="1">
            <a:off x="7236541" y="3972233"/>
            <a:ext cx="0" cy="77674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113F34-C6F8-46D8-9ED7-643506E51341}"/>
              </a:ext>
            </a:extLst>
          </p:cNvPr>
          <p:cNvCxnSpPr>
            <a:cxnSpLocks/>
          </p:cNvCxnSpPr>
          <p:nvPr/>
        </p:nvCxnSpPr>
        <p:spPr>
          <a:xfrm>
            <a:off x="11449844" y="1048215"/>
            <a:ext cx="0" cy="502467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891F1E-3E2A-4B55-B4C8-729E11F9F544}"/>
              </a:ext>
            </a:extLst>
          </p:cNvPr>
          <p:cNvCxnSpPr>
            <a:cxnSpLocks/>
          </p:cNvCxnSpPr>
          <p:nvPr/>
        </p:nvCxnSpPr>
        <p:spPr>
          <a:xfrm flipV="1">
            <a:off x="6130412" y="2812026"/>
            <a:ext cx="5830529" cy="275304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73285AF-2118-4BDD-B514-ED5C22B7F395}"/>
              </a:ext>
            </a:extLst>
          </p:cNvPr>
          <p:cNvCxnSpPr>
            <a:cxnSpLocks/>
          </p:cNvCxnSpPr>
          <p:nvPr/>
        </p:nvCxnSpPr>
        <p:spPr>
          <a:xfrm flipV="1">
            <a:off x="11449844" y="1550682"/>
            <a:ext cx="0" cy="1261344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D8EBD9D-AC36-4A0C-84CC-F903E3391240}"/>
              </a:ext>
            </a:extLst>
          </p:cNvPr>
          <p:cNvCxnSpPr>
            <a:cxnSpLocks/>
          </p:cNvCxnSpPr>
          <p:nvPr/>
        </p:nvCxnSpPr>
        <p:spPr>
          <a:xfrm>
            <a:off x="7236541" y="3029103"/>
            <a:ext cx="0" cy="943130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8" name="Table 17">
                <a:extLst>
                  <a:ext uri="{FF2B5EF4-FFF2-40B4-BE49-F238E27FC236}">
                    <a16:creationId xmlns:a16="http://schemas.microsoft.com/office/drawing/2014/main" id="{E30674A4-60E0-4B14-87B5-A5FBFB0FBFB0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38199" y="4360607"/>
              <a:ext cx="3694470" cy="2149904"/>
            </p:xfrm>
            <a:graphic>
              <a:graphicData uri="http://schemas.openxmlformats.org/drawingml/2006/table">
                <a:tbl>
                  <a:tblPr firstRow="1" lastRow="1" bandRow="1">
                    <a:tableStyleId>{00A15C55-8517-42AA-B614-E9B94910E393}</a:tableStyleId>
                  </a:tblPr>
                  <a:tblGrid>
                    <a:gridCol w="1231490">
                      <a:extLst>
                        <a:ext uri="{9D8B030D-6E8A-4147-A177-3AD203B41FA5}">
                          <a16:colId xmlns:a16="http://schemas.microsoft.com/office/drawing/2014/main" val="945606254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803113587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209550882"/>
                        </a:ext>
                      </a:extLst>
                    </a:gridCol>
                  </a:tblGrid>
                  <a:tr h="53747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b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  <m:r>
                                      <a:rPr lang="en-US" b="1" i="0" smtClean="0">
                                        <a:latin typeface="Cambria Math" panose="02040503050406030204" pitchFamily="18" charset="0"/>
                                      </a:rPr>
                                      <m:t>|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42558251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94016225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10.5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30105549"/>
                      </a:ext>
                    </a:extLst>
                  </a:tr>
                  <a:tr h="537476">
                    <a:tc gridSpan="2"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Average Error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2.25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292311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8" name="Table 17">
                <a:extLst>
                  <a:ext uri="{FF2B5EF4-FFF2-40B4-BE49-F238E27FC236}">
                    <a16:creationId xmlns:a16="http://schemas.microsoft.com/office/drawing/2014/main" id="{E30674A4-60E0-4B14-87B5-A5FBFB0FBFB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03738240"/>
                  </p:ext>
                </p:extLst>
              </p:nvPr>
            </p:nvGraphicFramePr>
            <p:xfrm>
              <a:off x="838199" y="4360607"/>
              <a:ext cx="3694470" cy="2149904"/>
            </p:xfrm>
            <a:graphic>
              <a:graphicData uri="http://schemas.openxmlformats.org/drawingml/2006/table">
                <a:tbl>
                  <a:tblPr firstRow="1" lastRow="1" bandRow="1">
                    <a:tableStyleId>{00A15C55-8517-42AA-B614-E9B94910E393}</a:tableStyleId>
                  </a:tblPr>
                  <a:tblGrid>
                    <a:gridCol w="1231490">
                      <a:extLst>
                        <a:ext uri="{9D8B030D-6E8A-4147-A177-3AD203B41FA5}">
                          <a16:colId xmlns:a16="http://schemas.microsoft.com/office/drawing/2014/main" val="945606254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803113587"/>
                        </a:ext>
                      </a:extLst>
                    </a:gridCol>
                    <a:gridCol w="1231490">
                      <a:extLst>
                        <a:ext uri="{9D8B030D-6E8A-4147-A177-3AD203B41FA5}">
                          <a16:colId xmlns:a16="http://schemas.microsoft.com/office/drawing/2014/main" val="2209550882"/>
                        </a:ext>
                      </a:extLst>
                    </a:gridCol>
                  </a:tblGrid>
                  <a:tr h="5374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95" t="-4545" r="-202475" b="-3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000" t="-4545" r="-101478" b="-30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990" t="-4545" r="-1980" b="-304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2558251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94016225"/>
                      </a:ext>
                    </a:extLst>
                  </a:tr>
                  <a:tr h="5374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10.5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30105549"/>
                      </a:ext>
                    </a:extLst>
                  </a:tr>
                  <a:tr h="537476">
                    <a:tc gridSpan="2"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Average Error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2.25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2923110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610029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229A7-3870-4938-A923-E796CFAC3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Objective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986DF9C-EB90-4FA7-98C0-7F42AF9340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Cambria Math" panose="02040503050406030204" pitchFamily="18" charset="0"/>
                  </a:rPr>
                  <a:t>What’s your objective?</a:t>
                </a:r>
              </a:p>
              <a:p>
                <a:r>
                  <a:rPr lang="en-US" dirty="0">
                    <a:latin typeface="Cambria Math" panose="02040503050406030204" pitchFamily="18" charset="0"/>
                  </a:rPr>
                  <a:t>Here’s a reasonable one: “</a:t>
                </a:r>
                <a:r>
                  <a:rPr lang="en-US" b="0" dirty="0">
                    <a:latin typeface="Cambria Math" panose="02040503050406030204" pitchFamily="18" charset="0"/>
                  </a:rPr>
                  <a:t>To be as accurate as possible. To have no error.”</a:t>
                </a:r>
              </a:p>
              <a:p>
                <a:r>
                  <a:rPr lang="en-US" dirty="0">
                    <a:latin typeface="Cambria Math" panose="02040503050406030204" pitchFamily="18" charset="0"/>
                  </a:rPr>
                  <a:t>The error term: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>
                  <a:latin typeface="Cambria Math" panose="02040503050406030204" pitchFamily="18" charset="0"/>
                </a:endParaRPr>
              </a:p>
              <a:p>
                <a:r>
                  <a:rPr lang="en-US" dirty="0">
                    <a:latin typeface="Cambria Math" panose="02040503050406030204" pitchFamily="18" charset="0"/>
                  </a:rPr>
                  <a:t>We want the error not just for one instance, but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b="0" dirty="0">
                  <a:latin typeface="Cambria Math" panose="02040503050406030204" pitchFamily="18" charset="0"/>
                </a:endParaRPr>
              </a:p>
              <a:p>
                <a:r>
                  <a:rPr lang="en-US" dirty="0">
                    <a:latin typeface="Cambria Math" panose="02040503050406030204" pitchFamily="18" charset="0"/>
                  </a:rPr>
                  <a:t>So we add them up: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e>
                    </m:nary>
                  </m:oMath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986DF9C-EB90-4FA7-98C0-7F42AF9340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 r="-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50669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D992A75-3BB1-414D-94DC-F0DE4E8BB36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But How Do We Get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D992A75-3BB1-414D-94DC-F0DE4E8BB3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72098C-1253-455B-A5A5-4C17F9F356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Recall that 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So if we plug this into to the objective, we get Sum of Absolute Errors (SAE):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r>
                  <a:rPr lang="en-US" dirty="0"/>
                  <a:t>, original objective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−(</m:t>
                        </m:r>
                      </m:e>
                    </m:nary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)|, after plugging in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The goal: Find values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that make SAE = 0 </a:t>
                </a:r>
              </a:p>
              <a:p>
                <a:endParaRPr lang="en-US" dirty="0"/>
              </a:p>
              <a:p>
                <a:r>
                  <a:rPr lang="en-US" dirty="0"/>
                  <a:t>Sometimes that’s not possible, so we alternatively want SAE to be </a:t>
                </a:r>
                <a:r>
                  <a:rPr lang="en-US" i="1" dirty="0">
                    <a:solidFill>
                      <a:srgbClr val="FF0000"/>
                    </a:solidFill>
                  </a:rPr>
                  <a:t>as small as possible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72098C-1253-455B-A5A5-4C17F9F356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28" t="-2801" r="-348" b="-8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57162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F090240-C911-4D20-BFEB-9CA5A68E506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But How Do We 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F090240-C911-4D20-BFEB-9CA5A68E50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AAB7C3-405D-45E4-BBD1-465B525505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We “Minimize the Objective!”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>
                  <a:buFontTx/>
                  <a:buChar char="-"/>
                </a:pPr>
                <a:r>
                  <a:rPr lang="en-US" dirty="0"/>
                  <a:t>Least Absolute Deviation: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8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8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  <m:sup/>
                      <m:e>
                        <m:r>
                          <a:rPr lang="en-US" sz="3800" b="1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sz="3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800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sz="3800" b="1" i="1" smtClean="0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sz="3800" b="1" i="1" smtClean="0">
                            <a:latin typeface="Cambria Math" panose="02040503050406030204" pitchFamily="18" charset="0"/>
                          </a:rPr>
                          <m:t>−(</m:t>
                        </m:r>
                      </m:e>
                    </m:nary>
                    <m:sSub>
                      <m:sSubPr>
                        <m:ctrlPr>
                          <a:rPr lang="en-US" sz="38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3800" b="1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800" b="1" i="1" dirty="0">
                                <a:latin typeface="Cambria Math" panose="02040503050406030204" pitchFamily="18" charset="0"/>
                              </a:rPr>
                              <m:t>𝜷</m:t>
                            </m:r>
                          </m:e>
                        </m:acc>
                      </m:e>
                      <m:sub>
                        <m:r>
                          <a:rPr lang="en-US" sz="3800" b="1" i="1" dirty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3800" b="1" i="1" dirty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8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3800" b="1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800" b="1" i="1" dirty="0">
                                <a:latin typeface="Cambria Math" panose="02040503050406030204" pitchFamily="18" charset="0"/>
                              </a:rPr>
                              <m:t>𝜷</m:t>
                            </m:r>
                          </m:e>
                        </m:acc>
                      </m:e>
                      <m:sub>
                        <m:r>
                          <a:rPr lang="en-US" sz="3800" b="1" i="1" dirty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38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800" b="1" i="1" dirty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800" b="1" i="1" dirty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sz="3800" b="1" dirty="0"/>
                  <a:t>)|</a:t>
                </a:r>
              </a:p>
              <a:p>
                <a:pPr marL="0" indent="0" algn="ctr">
                  <a:buNone/>
                </a:pPr>
                <a:endParaRPr lang="en-US" dirty="0"/>
              </a:p>
              <a:p>
                <a:pPr>
                  <a:buFontTx/>
                  <a:buChar char="-"/>
                </a:pPr>
                <a:r>
                  <a:rPr lang="en-US" dirty="0"/>
                  <a:t>Least Squares: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b="1" i="1">
                                                  <a:latin typeface="Cambria Math" panose="02040503050406030204" pitchFamily="18" charset="0"/>
                                                </a:rPr>
                                                <m:t>𝜷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b="1" i="1">
                                              <a:latin typeface="Cambria Math" panose="02040503050406030204" pitchFamily="18" charset="0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b="1" i="1">
                                                  <a:latin typeface="Cambria Math" panose="02040503050406030204" pitchFamily="18" charset="0"/>
                                                </a:rPr>
                                                <m:t>𝜷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b="1" i="1"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1" i="1">
                                              <a:latin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e>
                                        <m:sub>
                                          <m:r>
                                            <a:rPr lang="en-US" b="1" i="1"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b="1" dirty="0"/>
              </a:p>
              <a:p>
                <a:pPr lvl="1">
                  <a:buFontTx/>
                  <a:buChar char="-"/>
                </a:pPr>
                <a:endParaRPr lang="en-US" dirty="0"/>
              </a:p>
              <a:p>
                <a:pPr lvl="1">
                  <a:buFontTx/>
                  <a:buChar char="-"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AAB7C3-405D-45E4-BBD1-465B525505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17324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90240-C911-4D20-BFEB-9CA5A68E5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Minimizing the Objective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AAB7C3-405D-45E4-BBD1-465B525505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Out of scope for this course, but </a:t>
                </a:r>
              </a:p>
              <a:p>
                <a:pPr>
                  <a:buFontTx/>
                  <a:buChar char="-"/>
                </a:pPr>
                <a:r>
                  <a:rPr lang="en-US" dirty="0"/>
                  <a:t>Least Absolute Deviations</a:t>
                </a:r>
              </a:p>
              <a:p>
                <a:pPr lvl="1">
                  <a:buFontTx/>
                  <a:buChar char="-"/>
                </a:pPr>
                <a:r>
                  <a:rPr lang="en-US" dirty="0"/>
                  <a:t>Requires “numerical solution” (i.e. there is no formula for it), requires trying different values and seeing which one gives the lowest objective function value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- Least squares has an “analytic solution” (i.e. formulas) for getting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s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/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</m:d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p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/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den>
                    </m:f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AAB7C3-405D-45E4-BBD1-465B525505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1454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Modeling P(Y|X) Directly</a:t>
            </a:r>
          </a:p>
        </p:txBody>
      </p:sp>
    </p:spTree>
    <p:extLst>
      <p:ext uri="{BB962C8B-B14F-4D97-AF65-F5344CB8AC3E}">
        <p14:creationId xmlns:p14="http://schemas.microsoft.com/office/powerpoint/2010/main" val="34041925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E5B4B-CE6B-4A52-A39D-EBA58E4FA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Conditional Probabilities Directly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A87113-5854-4AAC-B580-F86CCDD023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929063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latin typeface="Cambria Math" panose="02040503050406030204" pitchFamily="18" charset="0"/>
                  </a:rPr>
                  <a:t>New Assumption:</a:t>
                </a:r>
              </a:p>
              <a:p>
                <a:pPr lvl="1"/>
                <a:r>
                  <a:rPr lang="en-US" dirty="0">
                    <a:latin typeface="Cambria Math" panose="02040503050406030204" pitchFamily="18" charset="0"/>
                  </a:rPr>
                  <a:t>Outcomes are result  of a Bernoulli random variable. </a:t>
                </a:r>
              </a:p>
              <a:p>
                <a:pPr lvl="2"/>
                <a:r>
                  <a:rPr lang="en-US" b="0" dirty="0">
                    <a:latin typeface="Cambria Math" panose="02040503050406030204" pitchFamily="18" charset="0"/>
                  </a:rPr>
                  <a:t>Take on value of Y=1 with probability p</a:t>
                </a: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dirty="0">
                    <a:latin typeface="Cambria Math" panose="02040503050406030204" pitchFamily="18" charset="0"/>
                  </a:rPr>
                  <a:t>Each individual will have a separate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>
                  <a:latin typeface="Cambria Math" panose="02040503050406030204" pitchFamily="18" charset="0"/>
                </a:endParaRPr>
              </a:p>
              <a:p>
                <a:endParaRPr lang="en-US" b="0" dirty="0">
                  <a:latin typeface="Cambria Math" panose="02040503050406030204" pitchFamily="18" charset="0"/>
                </a:endParaRPr>
              </a:p>
              <a:p>
                <a:r>
                  <a:rPr lang="en-US" b="0" dirty="0">
                    <a:latin typeface="Cambria Math" panose="02040503050406030204" pitchFamily="18" charset="0"/>
                  </a:rPr>
                  <a:t>We want to estimate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A87113-5854-4AAC-B580-F86CCDD023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929063" cy="4351338"/>
              </a:xfrm>
              <a:blipFill>
                <a:blip r:embed="rId2"/>
                <a:stretch>
                  <a:fillRect l="-1585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Content Placeholder 4" descr="Group with solid fill">
            <a:extLst>
              <a:ext uri="{FF2B5EF4-FFF2-40B4-BE49-F238E27FC236}">
                <a16:creationId xmlns:a16="http://schemas.microsoft.com/office/drawing/2014/main" id="{0E11CB8E-1FCB-4648-AC7C-276185EFDE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02529" y="3220819"/>
            <a:ext cx="2507028" cy="25070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97B127-AEB7-4521-94C7-DF3BF989889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374" t="23329" r="27960" b="23335"/>
          <a:stretch/>
        </p:blipFill>
        <p:spPr>
          <a:xfrm>
            <a:off x="9446586" y="2828682"/>
            <a:ext cx="431428" cy="5392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A9D940-02A5-4948-A7CC-C412C5F5274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374" t="23329" r="27960" b="23335"/>
          <a:stretch/>
        </p:blipFill>
        <p:spPr>
          <a:xfrm>
            <a:off x="8967131" y="2849812"/>
            <a:ext cx="431428" cy="5392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74320F-7B63-4363-ABC7-B9B4611230B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374" t="23329" r="27960" b="23335"/>
          <a:stretch/>
        </p:blipFill>
        <p:spPr>
          <a:xfrm>
            <a:off x="9974068" y="2832602"/>
            <a:ext cx="431428" cy="5392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31C9109-B7D2-48F4-9732-2D20C94D7D3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374" t="23329" r="27960" b="23335"/>
          <a:stretch/>
        </p:blipFill>
        <p:spPr>
          <a:xfrm>
            <a:off x="10501550" y="2828682"/>
            <a:ext cx="431428" cy="5392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6BAD9DE-BFE5-4FE8-8905-311C48211CAE}"/>
                  </a:ext>
                </a:extLst>
              </p:cNvPr>
              <p:cNvSpPr txBox="1"/>
              <p:nvPr/>
            </p:nvSpPr>
            <p:spPr>
              <a:xfrm>
                <a:off x="8821090" y="2306065"/>
                <a:ext cx="7440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𝑝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6BAD9DE-BFE5-4FE8-8905-311C48211C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1090" y="2306065"/>
                <a:ext cx="744057" cy="369332"/>
              </a:xfrm>
              <a:prstGeom prst="rect">
                <a:avLst/>
              </a:prstGeom>
              <a:blipFill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8F19182-DE1B-4BB5-883A-B22842E4D00D}"/>
                  </a:ext>
                </a:extLst>
              </p:cNvPr>
              <p:cNvSpPr txBox="1"/>
              <p:nvPr/>
            </p:nvSpPr>
            <p:spPr>
              <a:xfrm>
                <a:off x="9300545" y="2305251"/>
                <a:ext cx="7440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𝑝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8F19182-DE1B-4BB5-883A-B22842E4D0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0545" y="2305251"/>
                <a:ext cx="744057" cy="369332"/>
              </a:xfrm>
              <a:prstGeom prst="rect">
                <a:avLst/>
              </a:prstGeom>
              <a:blipFill>
                <a:blip r:embed="rId7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3897A12-CB84-428C-94B1-B41287814C94}"/>
                  </a:ext>
                </a:extLst>
              </p:cNvPr>
              <p:cNvSpPr txBox="1"/>
              <p:nvPr/>
            </p:nvSpPr>
            <p:spPr>
              <a:xfrm>
                <a:off x="9878404" y="2301893"/>
                <a:ext cx="7440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𝑝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3897A12-CB84-428C-94B1-B41287814C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8404" y="2301893"/>
                <a:ext cx="744057" cy="369332"/>
              </a:xfrm>
              <a:prstGeom prst="rect">
                <a:avLst/>
              </a:prstGeom>
              <a:blipFill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0848DC7-E524-4BC0-828C-1793CB7E9A55}"/>
                  </a:ext>
                </a:extLst>
              </p:cNvPr>
              <p:cNvSpPr txBox="1"/>
              <p:nvPr/>
            </p:nvSpPr>
            <p:spPr>
              <a:xfrm>
                <a:off x="10398955" y="2301079"/>
                <a:ext cx="7440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𝑝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0848DC7-E524-4BC0-828C-1793CB7E9A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98955" y="2301079"/>
                <a:ext cx="744057" cy="369332"/>
              </a:xfrm>
              <a:prstGeom prst="rect">
                <a:avLst/>
              </a:prstGeom>
              <a:blipFill>
                <a:blip r:embed="rId9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92642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60B5F-73AC-4E7C-80B7-FF7465F0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Outcomes Are “Modeled” as the Outcome of a Coin Toss</a:t>
            </a:r>
          </a:p>
        </p:txBody>
      </p:sp>
      <p:pic>
        <p:nvPicPr>
          <p:cNvPr id="5" name="Content Placeholder 4" descr="Group with solid fill">
            <a:extLst>
              <a:ext uri="{FF2B5EF4-FFF2-40B4-BE49-F238E27FC236}">
                <a16:creationId xmlns:a16="http://schemas.microsoft.com/office/drawing/2014/main" id="{49C7CE8D-CDB5-4B58-B67B-649F8A51EE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05833" y="4466910"/>
            <a:ext cx="2507028" cy="250702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1F7FD0F-AA90-458C-B5B0-8D7BF776413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2449890" y="4074773"/>
            <a:ext cx="431428" cy="5392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DE36F53-7CB2-41CF-A02D-A8A85D154A5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1970435" y="4095903"/>
            <a:ext cx="431428" cy="53928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52605F7-B527-490B-98F9-139BBCB8121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2977372" y="4078693"/>
            <a:ext cx="431428" cy="53928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D6F94A2-9B6F-4AE2-865C-6FB1FEAF1F8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3504854" y="4074773"/>
            <a:ext cx="431428" cy="539285"/>
          </a:xfrm>
          <a:prstGeom prst="rect">
            <a:avLst/>
          </a:prstGeom>
        </p:spPr>
      </p:pic>
      <p:pic>
        <p:nvPicPr>
          <p:cNvPr id="12" name="Content Placeholder 4" descr="Group with solid fill">
            <a:extLst>
              <a:ext uri="{FF2B5EF4-FFF2-40B4-BE49-F238E27FC236}">
                <a16:creationId xmlns:a16="http://schemas.microsoft.com/office/drawing/2014/main" id="{F16373AB-EA49-4B28-8020-F15B63514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78782" y="4488040"/>
            <a:ext cx="2507028" cy="250702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6871897-51B1-4998-916A-4FA874D55A7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8422839" y="4095903"/>
            <a:ext cx="431428" cy="53928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6B7AF98-9DAB-4DC6-98A7-E8B32C83082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7943384" y="4117033"/>
            <a:ext cx="431428" cy="53928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B4CBAE9-166D-4A3F-808B-60960D63408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8950321" y="4099823"/>
            <a:ext cx="431428" cy="539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CDC4D80-DF19-46BB-974B-B4E599AA52E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9477803" y="4095903"/>
            <a:ext cx="431428" cy="539285"/>
          </a:xfrm>
          <a:prstGeom prst="rect">
            <a:avLst/>
          </a:prstGeom>
        </p:spPr>
      </p:pic>
      <p:pic>
        <p:nvPicPr>
          <p:cNvPr id="17" name="Content Placeholder 4" descr="Group with solid fill">
            <a:extLst>
              <a:ext uri="{FF2B5EF4-FFF2-40B4-BE49-F238E27FC236}">
                <a16:creationId xmlns:a16="http://schemas.microsoft.com/office/drawing/2014/main" id="{F2959486-4E3F-4769-AC1A-7D7009AE2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53934" y="4509170"/>
            <a:ext cx="2507028" cy="250702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172F927-6875-42FB-A935-8A25B86FD47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5497991" y="4117033"/>
            <a:ext cx="431428" cy="53928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6D3BAA8-738D-42B2-A85F-8687DE6E424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5018536" y="4138163"/>
            <a:ext cx="431428" cy="53928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8D96FDD-C308-4600-9459-21D867017A3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6025473" y="4120953"/>
            <a:ext cx="431428" cy="53928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9B1F9C1-27BC-4F5B-9296-374382C013A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74" t="23329" r="27960" b="23335"/>
          <a:stretch/>
        </p:blipFill>
        <p:spPr>
          <a:xfrm>
            <a:off x="6552955" y="4117033"/>
            <a:ext cx="431428" cy="5392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91A2BFE-4BC5-46FE-AFA1-D8EDDFF0B929}"/>
                  </a:ext>
                </a:extLst>
              </p:cNvPr>
              <p:cNvSpPr txBox="1"/>
              <p:nvPr/>
            </p:nvSpPr>
            <p:spPr>
              <a:xfrm>
                <a:off x="1333071" y="1764650"/>
                <a:ext cx="10215081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We model each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𝑝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as a conditional probability:</a:t>
                </a: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𝑝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i</m:t>
                          </m:r>
                        </m:sub>
                      </m:sSub>
                      <m: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𝑌</m:t>
                              </m:r>
                            </m:e>
                            <m: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𝑖</m:t>
                              </m:r>
                            </m:sub>
                          </m:sSub>
                        </m:e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sSub>
                            <m:sSub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</m:e>
                            <m: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𝑓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𝛽</m:t>
                              </m:r>
                            </m:e>
                            <m: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0</m:t>
                              </m:r>
                            </m:sub>
                          </m:sSub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  <m:sSub>
                            <m:sSub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𝛽</m:t>
                              </m:r>
                            </m:e>
                            <m: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</m:e>
                            <m:sub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For OLS, </a:t>
                </a:r>
                <a14:m>
                  <m:oMath xmlns:m="http://schemas.openxmlformats.org/officeDocument/2006/math">
                    <m:r>
                      <a:rPr kumimoji="0" lang="en-US" sz="2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</m:t>
                    </m:r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𝑓</m:t>
                    </m:r>
                    <m:d>
                      <m:dPr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0" lang="en-US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𝛽</m:t>
                            </m:r>
                          </m:e>
                          <m:sub>
                            <m:r>
                              <a:rPr kumimoji="0" lang="en-US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0</m:t>
                            </m:r>
                          </m:sub>
                        </m:sSub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sSub>
                          <m:sSubPr>
                            <m:ctrlPr>
                              <a:rPr kumimoji="0" lang="en-US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𝛽</m:t>
                            </m:r>
                          </m:e>
                          <m:sub>
                            <m:r>
                              <a:rPr kumimoji="0" lang="en-US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kumimoji="0" lang="en-US" sz="2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𝑋</m:t>
                            </m:r>
                          </m:e>
                          <m:sub>
                            <m:r>
                              <a:rPr kumimoji="0" lang="en-US" sz="2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91A2BFE-4BC5-46FE-AFA1-D8EDDFF0B9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071" y="1764650"/>
                <a:ext cx="10215081" cy="1569660"/>
              </a:xfrm>
              <a:prstGeom prst="rect">
                <a:avLst/>
              </a:prstGeom>
              <a:blipFill>
                <a:blip r:embed="rId5"/>
                <a:stretch>
                  <a:fillRect l="-955" t="-3101" b="-7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4760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Estimating P(Y|X) directly</a:t>
            </a:r>
          </a:p>
        </p:txBody>
      </p:sp>
    </p:spTree>
    <p:extLst>
      <p:ext uri="{BB962C8B-B14F-4D97-AF65-F5344CB8AC3E}">
        <p14:creationId xmlns:p14="http://schemas.microsoft.com/office/powerpoint/2010/main" val="8097797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C3027-941E-4FF3-8284-BA9FFACC9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What?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03C651A-A1B5-44BC-95B3-74FB21DA77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We are modeling a conditional probability here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:endParaRPr lang="en-US" dirty="0"/>
              </a:p>
              <a:p>
                <a:r>
                  <a:rPr lang="en-US" dirty="0"/>
                  <a:t>So if we have reduced the error to zero, we have achieved calibration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𝑆𝐴𝐸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1,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can see how, unlike Naïve Bayes, it’s in </a:t>
                </a:r>
                <a:r>
                  <a:rPr lang="en-US" i="1" dirty="0"/>
                  <a:t>theory</a:t>
                </a:r>
                <a:r>
                  <a:rPr lang="en-US" dirty="0"/>
                  <a:t> possible to get the “right” answer for a probability estimate by directly modeling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03C651A-A1B5-44BC-95B3-74FB21DA77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13812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6AD9-3208-409B-9052-F4A233CF3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Ordinary Least Squares (OLS)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B89AFB-F455-4C8A-B573-75EEA72FCE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In OLS, we’ll assume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the identify function: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s are referred to as:</a:t>
                </a:r>
              </a:p>
              <a:p>
                <a:pPr lvl="1"/>
                <a:r>
                  <a:rPr lang="en-US" dirty="0"/>
                  <a:t>Weights</a:t>
                </a:r>
              </a:p>
              <a:p>
                <a:pPr lvl="1"/>
                <a:r>
                  <a:rPr lang="en-US" dirty="0"/>
                  <a:t>Coefficients</a:t>
                </a:r>
              </a:p>
              <a:p>
                <a:pPr lvl="1"/>
                <a:r>
                  <a:rPr lang="en-US" dirty="0"/>
                  <a:t>Parameters</a:t>
                </a:r>
              </a:p>
              <a:p>
                <a:endParaRPr lang="en-US" dirty="0"/>
              </a:p>
              <a:p>
                <a:r>
                  <a:rPr lang="en-US" dirty="0"/>
                  <a:t>We need a way to estimate them</a:t>
                </a:r>
              </a:p>
              <a:p>
                <a:r>
                  <a:rPr lang="en-US" dirty="0"/>
                  <a:t>After we estimate, we can produce a prediction 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dirty="0"/>
                  <a:t>):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B89AFB-F455-4C8A-B573-75EEA72FCE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3081" b="-4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20245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95074-C2C7-440C-A328-C534B5DB0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7CE2CD-AB01-4516-8BD8-178B40DF29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are predicting arrest in 2021 based on arrests in 2020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2021,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2020,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In OLS this would be represented as: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2020,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Let’s say we got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=0.25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2020,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7CE2CD-AB01-4516-8BD8-178B40DF29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54741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95074-C2C7-440C-A328-C534B5DB0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7CE2CD-AB01-4516-8BD8-178B40DF29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2021,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=0.25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0.2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2020,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If a person didn’t get arrested in 2020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2021,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2020,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0.25+0.2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=0.2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The model predicts a 25% chance of arrest in 2021 for someone without and arrest in 2020 </a:t>
                </a:r>
              </a:p>
              <a:p>
                <a:r>
                  <a:rPr lang="en-US" dirty="0"/>
                  <a:t>If a person did get arrested in 2020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2021,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2020,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0.25+0.2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=0.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45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The model predicts a 45% chance of arrest in 2021 for someone without and arrest in 2020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7CE2CD-AB01-4516-8BD8-178B40DF29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b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0339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95074-C2C7-440C-A328-C534B5DB0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7CE2CD-AB01-4516-8BD8-178B40DF29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840002" cy="4351338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2021,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=0.25</m:t>
                    </m:r>
                    <m:r>
                      <a:rPr lang="en-US" sz="26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0.2</m:t>
                    </m:r>
                    <m:r>
                      <a:rPr lang="en-US" sz="26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i="1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2020,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600" dirty="0"/>
              </a:p>
              <a:p>
                <a:endParaRPr lang="en-US" sz="26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=0.25</m:t>
                    </m:r>
                  </m:oMath>
                </a14:m>
                <a:r>
                  <a:rPr lang="en-US" sz="2600" dirty="0"/>
                  <a:t>, the intercept, or the predicted re-arrest rate for people with no arrests in 2020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=0.2</m:t>
                    </m:r>
                  </m:oMath>
                </a14:m>
                <a:r>
                  <a:rPr lang="en-US" sz="2600" dirty="0"/>
                  <a:t>, the slope, or the increase in arrest probability in 2021 from having an arrest in 2020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7CE2CD-AB01-4516-8BD8-178B40DF29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840002" cy="4351338"/>
              </a:xfrm>
              <a:blipFill>
                <a:blip r:embed="rId2"/>
                <a:stretch>
                  <a:fillRect r="-2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00" name="Picture 4">
            <a:extLst>
              <a:ext uri="{FF2B5EF4-FFF2-40B4-BE49-F238E27FC236}">
                <a16:creationId xmlns:a16="http://schemas.microsoft.com/office/drawing/2014/main" id="{B1B70B99-723A-410E-97F2-65F591A760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79" y="1248603"/>
            <a:ext cx="5486400" cy="421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0306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EC707-F448-4691-8468-F7D859F1A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Shortcoming of Linear Probability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7689F-1BAD-4A14-A893-77A6668B3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58563" cy="4351338"/>
          </a:xfrm>
        </p:spPr>
        <p:txBody>
          <a:bodyPr/>
          <a:lstStyle/>
          <a:p>
            <a:r>
              <a:rPr lang="en-US" dirty="0"/>
              <a:t>Plot shows relationship b/w state-level population in 2020 versus if there were more than 500 homicides.</a:t>
            </a:r>
          </a:p>
          <a:p>
            <a:endParaRPr lang="en-US" dirty="0"/>
          </a:p>
          <a:p>
            <a:r>
              <a:rPr lang="en-US" dirty="0"/>
              <a:t>What is the P(</a:t>
            </a:r>
            <a:r>
              <a:rPr lang="en-US" dirty="0" err="1"/>
              <a:t>Y|Population</a:t>
            </a:r>
            <a:r>
              <a:rPr lang="en-US" dirty="0"/>
              <a:t>&lt;1million)?</a:t>
            </a:r>
          </a:p>
          <a:p>
            <a:endParaRPr lang="en-US" dirty="0"/>
          </a:p>
          <a:p>
            <a:r>
              <a:rPr lang="en-US" dirty="0"/>
              <a:t>Less than zero 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2F106DD9-AD52-46CC-82AC-FEABD63F9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730" y="2043113"/>
            <a:ext cx="5448300" cy="413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DDD88E77-60E7-4646-AE9F-25124D9E82A4}"/>
              </a:ext>
            </a:extLst>
          </p:cNvPr>
          <p:cNvSpPr/>
          <p:nvPr/>
        </p:nvSpPr>
        <p:spPr>
          <a:xfrm>
            <a:off x="6780362" y="4715838"/>
            <a:ext cx="690113" cy="462337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0085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Logistic Regression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90BA9B-F4BA-476D-F535-5CC417B525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8538" y="0"/>
            <a:ext cx="4321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69628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7238B-3B63-64B1-CDAF-581AAB167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 starting assumption as linear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63866C-97F3-CE3B-93BB-3F060E3648B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Each person is a coin flip, and the chance that their coin ends up heads, depends on their attributes/predictive features</a:t>
                </a:r>
              </a:p>
              <a:p>
                <a:endParaRPr lang="en-US" dirty="0"/>
              </a:p>
              <a:p>
                <a:r>
                  <a:rPr lang="en-US" dirty="0"/>
                  <a:t>Let’s say we N people (a large number)</a:t>
                </a:r>
              </a:p>
              <a:p>
                <a:endParaRPr lang="en-US" dirty="0"/>
              </a:p>
              <a:p>
                <a:r>
                  <a:rPr lang="en-US" dirty="0"/>
                  <a:t>Each one has their own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63866C-97F3-CE3B-93BB-3F060E3648B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91234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50712-3FE0-46EF-9CAE-1B8D17117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ED8E3C-2E4E-4DF6-883D-C014F80DC6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Explicitly model probabilities</a:t>
                </a: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should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look like?</a:t>
                </a:r>
              </a:p>
              <a:p>
                <a:pPr lvl="1"/>
                <a:r>
                  <a:rPr lang="en-US" dirty="0"/>
                  <a:t>For linear regression,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For logistic function: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dirty="0"/>
                  <a:t>, which is the logistic function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4ED8E3C-2E4E-4DF6-883D-C014F80DC6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68578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DADB2-D1D6-49E7-8182-2ADA741E7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 function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A641C60-29F6-461C-9060-6F5B5AE7C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902" y="1485733"/>
            <a:ext cx="7514191" cy="500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C0EC48E-3E93-4F67-B89C-D6E8EBEC4836}"/>
              </a:ext>
            </a:extLst>
          </p:cNvPr>
          <p:cNvCxnSpPr/>
          <p:nvPr/>
        </p:nvCxnSpPr>
        <p:spPr>
          <a:xfrm flipV="1">
            <a:off x="3127485" y="1807535"/>
            <a:ext cx="6539023" cy="39978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867B875-5727-40C0-80C2-AA4B683099BC}"/>
              </a:ext>
            </a:extLst>
          </p:cNvPr>
          <p:cNvSpPr txBox="1"/>
          <p:nvPr/>
        </p:nvSpPr>
        <p:spPr>
          <a:xfrm>
            <a:off x="10154093" y="2777490"/>
            <a:ext cx="1801702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Compare to linear relationship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36A01B2-D477-4CF8-9C85-8B7C35293A0F}"/>
              </a:ext>
            </a:extLst>
          </p:cNvPr>
          <p:cNvCxnSpPr/>
          <p:nvPr/>
        </p:nvCxnSpPr>
        <p:spPr>
          <a:xfrm flipH="1" flipV="1">
            <a:off x="9009450" y="2366010"/>
            <a:ext cx="1144641" cy="868680"/>
          </a:xfrm>
          <a:prstGeom prst="straightConnector1">
            <a:avLst/>
          </a:prstGeom>
          <a:ln w="412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9B27144-18F6-14A4-384B-0E39333DE197}"/>
              </a:ext>
            </a:extLst>
          </p:cNvPr>
          <p:cNvCxnSpPr>
            <a:cxnSpLocks/>
          </p:cNvCxnSpPr>
          <p:nvPr/>
        </p:nvCxnSpPr>
        <p:spPr>
          <a:xfrm>
            <a:off x="2349833" y="5245768"/>
            <a:ext cx="1620588" cy="4090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2E4959F-D9D1-0AB7-D7D3-E05138D95788}"/>
              </a:ext>
            </a:extLst>
          </p:cNvPr>
          <p:cNvSpPr txBox="1"/>
          <p:nvPr/>
        </p:nvSpPr>
        <p:spPr>
          <a:xfrm>
            <a:off x="617425" y="3700820"/>
            <a:ext cx="1538903" cy="2862322"/>
          </a:xfrm>
          <a:prstGeom prst="rect">
            <a:avLst/>
          </a:prstGeom>
          <a:solidFill>
            <a:schemeClr val="bg2">
              <a:lumMod val="75000"/>
              <a:alpha val="24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At extreme values on the X-axis, when we move in the X-direction, the predicted probability has smaller changes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B66DD8-4185-E544-4A31-E6509A4FC0CB}"/>
              </a:ext>
            </a:extLst>
          </p:cNvPr>
          <p:cNvCxnSpPr>
            <a:cxnSpLocks/>
          </p:cNvCxnSpPr>
          <p:nvPr/>
        </p:nvCxnSpPr>
        <p:spPr>
          <a:xfrm flipV="1">
            <a:off x="2349833" y="1892968"/>
            <a:ext cx="6738020" cy="3352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8594DF0-3598-D179-264A-7E07968AB3F6}"/>
              </a:ext>
            </a:extLst>
          </p:cNvPr>
          <p:cNvSpPr txBox="1"/>
          <p:nvPr/>
        </p:nvSpPr>
        <p:spPr>
          <a:xfrm>
            <a:off x="7331047" y="3499859"/>
            <a:ext cx="2335461" cy="1754326"/>
          </a:xfrm>
          <a:prstGeom prst="rect">
            <a:avLst/>
          </a:prstGeom>
          <a:solidFill>
            <a:schemeClr val="bg2">
              <a:lumMod val="75000"/>
              <a:alpha val="24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At intermediate values, when we move in the X-direction, the predicted probability has bigger changes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141BB23-0401-4D67-2D5B-E6336E62066D}"/>
              </a:ext>
            </a:extLst>
          </p:cNvPr>
          <p:cNvCxnSpPr>
            <a:cxnSpLocks/>
          </p:cNvCxnSpPr>
          <p:nvPr/>
        </p:nvCxnSpPr>
        <p:spPr>
          <a:xfrm flipH="1">
            <a:off x="6264613" y="3989304"/>
            <a:ext cx="1010286" cy="3103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48334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8D20B-1CFE-4C34-9C30-242F7900E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Naïve Bayes to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BE0AB7-AC0D-47E8-82C7-7F898C15ED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The conditional independence assumption in Naïve Bayes leads to </a:t>
                </a:r>
                <a:r>
                  <a:rPr lang="en-US" dirty="0" err="1"/>
                  <a:t>miscalibrated</a:t>
                </a:r>
                <a:r>
                  <a:rPr lang="en-US" dirty="0"/>
                  <a:t> probability estimates: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</m: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But it’s needed for computational reasons</a:t>
                </a:r>
              </a:p>
              <a:p>
                <a:endParaRPr lang="en-US" dirty="0"/>
              </a:p>
              <a:p>
                <a:r>
                  <a:rPr lang="en-US" dirty="0"/>
                  <a:t>Modeling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directly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BE0AB7-AC0D-47E8-82C7-7F898C15ED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33652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EB8DE-4F9C-007F-3911-C0DE63394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How Does Logistic Regression Achieve Calibration?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88AB6-497D-D9F4-BAFC-D3034B8FD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We’ll talk about this in class</a:t>
            </a:r>
          </a:p>
        </p:txBody>
      </p:sp>
    </p:spTree>
    <p:extLst>
      <p:ext uri="{BB962C8B-B14F-4D97-AF65-F5344CB8AC3E}">
        <p14:creationId xmlns:p14="http://schemas.microsoft.com/office/powerpoint/2010/main" val="393296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0C242-5BF6-41B4-A9BE-67E334FF4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 for a Line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984054-B318-4F88-8447-4C6A8626755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is the slope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is the intercept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984054-B318-4F88-8447-4C6A8626755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hlinkClick r:id="rId3"/>
            <a:extLst>
              <a:ext uri="{FF2B5EF4-FFF2-40B4-BE49-F238E27FC236}">
                <a16:creationId xmlns:a16="http://schemas.microsoft.com/office/drawing/2014/main" id="{6E130362-D0E4-4B2A-A63E-1D4BA2EBF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083" y="1777633"/>
            <a:ext cx="7708605" cy="4336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00296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0C242-5BF6-41B4-A9BE-67E334FF4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 for a Line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984054-B318-4F88-8447-4C6A8626755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is the slope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is the intercept</a:t>
                </a:r>
              </a:p>
              <a:p>
                <a:endParaRPr lang="en-US" b="0" dirty="0">
                  <a:latin typeface="Cambria Math" panose="02040503050406030204" pitchFamily="18" charset="0"/>
                </a:endParaRPr>
              </a:p>
              <a:p>
                <a:r>
                  <a:rPr lang="en-US" b="0" dirty="0">
                    <a:latin typeface="Cambria Math" panose="02040503050406030204" pitchFamily="18" charset="0"/>
                  </a:rPr>
                  <a:t>Alter in two ways</a:t>
                </a:r>
              </a:p>
              <a:p>
                <a:pPr marL="971550" lvl="1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b="0" dirty="0">
                  <a:latin typeface="Cambria Math" panose="02040503050406030204" pitchFamily="18" charset="0"/>
                </a:endParaRPr>
              </a:p>
              <a:p>
                <a:pPr marL="971550" lvl="1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984054-B318-4F88-8447-4C6A8626755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0796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FB529-3ED4-4549-9D6F-338ADB97E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2493963-E87B-4453-8A2B-3AAC1CD517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Goal:</a:t>
                </a:r>
              </a:p>
              <a:p>
                <a:pPr lvl="1"/>
                <a:r>
                  <a:rPr lang="en-US" dirty="0"/>
                  <a:t>Fit the above </a:t>
                </a:r>
              </a:p>
              <a:p>
                <a:pPr marL="457200" lvl="1" indent="0">
                  <a:buNone/>
                </a:pPr>
                <a:r>
                  <a:rPr lang="en-US" dirty="0"/>
                  <a:t>equation to the data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r>
                  <a:rPr lang="en-US" dirty="0"/>
                  <a:t>What should criteria be?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2493963-E87B-4453-8A2B-3AAC1CD517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52310BA-FE8D-4146-9AED-BAA32279F6F3}"/>
              </a:ext>
            </a:extLst>
          </p:cNvPr>
          <p:cNvSpPr txBox="1"/>
          <p:nvPr/>
        </p:nvSpPr>
        <p:spPr>
          <a:xfrm>
            <a:off x="1503363" y="1466453"/>
            <a:ext cx="1615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Intercept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623B4-CEAE-4FDA-B3F7-E42AC1779171}"/>
              </a:ext>
            </a:extLst>
          </p:cNvPr>
          <p:cNvSpPr txBox="1"/>
          <p:nvPr/>
        </p:nvSpPr>
        <p:spPr>
          <a:xfrm>
            <a:off x="2499043" y="1475105"/>
            <a:ext cx="1615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Slope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C8F82D0-8BC8-AEC3-49BC-C8B527AD21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6015" y="471041"/>
            <a:ext cx="6576307" cy="5475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4475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FB529-3ED4-4549-9D6F-338ADB97E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our objective?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93963-E87B-4453-8A2B-3AAC1CD51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hypothetical lines</a:t>
            </a:r>
          </a:p>
          <a:p>
            <a:endParaRPr lang="en-US" dirty="0"/>
          </a:p>
          <a:p>
            <a:r>
              <a:rPr lang="en-US" dirty="0"/>
              <a:t>Which one fits data best?</a:t>
            </a:r>
          </a:p>
          <a:p>
            <a:endParaRPr lang="en-US" dirty="0"/>
          </a:p>
          <a:p>
            <a:r>
              <a:rPr lang="en-US" dirty="0"/>
              <a:t>What do you like about it?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69337F-53A7-76A8-0E0E-25D06F71D7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055" y="1354961"/>
            <a:ext cx="6576307" cy="5475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2266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94F13CB-066C-DCF2-5EB1-057FA9710F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375" y="1365121"/>
            <a:ext cx="6576307" cy="54755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EFB529-3ED4-4549-9D6F-338ADB97E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our objective?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93963-E87B-4453-8A2B-3AAC1CD51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like about it?</a:t>
            </a:r>
          </a:p>
          <a:p>
            <a:endParaRPr lang="en-US" dirty="0"/>
          </a:p>
          <a:p>
            <a:r>
              <a:rPr lang="en-US" dirty="0"/>
              <a:t>Two potential objectives</a:t>
            </a:r>
          </a:p>
          <a:p>
            <a:pPr lvl="1"/>
            <a:r>
              <a:rPr lang="en-US" dirty="0"/>
              <a:t>The vertical distance</a:t>
            </a:r>
          </a:p>
          <a:p>
            <a:pPr marL="457200" lvl="1" indent="0">
              <a:buNone/>
            </a:pPr>
            <a:r>
              <a:rPr lang="en-US" dirty="0"/>
              <a:t>between the line and the points </a:t>
            </a:r>
          </a:p>
          <a:p>
            <a:pPr marL="457200" lvl="1" indent="0">
              <a:buNone/>
            </a:pPr>
            <a:r>
              <a:rPr lang="en-US" dirty="0"/>
              <a:t>is smallest</a:t>
            </a:r>
          </a:p>
          <a:p>
            <a:pPr lvl="1"/>
            <a:r>
              <a:rPr lang="en-US" dirty="0"/>
              <a:t>The perpendicular distance</a:t>
            </a:r>
          </a:p>
          <a:p>
            <a:pPr marL="457200" lvl="1" indent="0">
              <a:buNone/>
            </a:pPr>
            <a:r>
              <a:rPr lang="en-US" dirty="0"/>
              <a:t>is smallest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BB5D63-F8E5-41A8-ADE2-48E65C4CC71C}"/>
              </a:ext>
            </a:extLst>
          </p:cNvPr>
          <p:cNvCxnSpPr>
            <a:cxnSpLocks/>
          </p:cNvCxnSpPr>
          <p:nvPr/>
        </p:nvCxnSpPr>
        <p:spPr>
          <a:xfrm flipV="1">
            <a:off x="7673421" y="4370825"/>
            <a:ext cx="0" cy="1129996"/>
          </a:xfrm>
          <a:prstGeom prst="straightConnector1">
            <a:avLst/>
          </a:prstGeom>
          <a:ln w="412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F9E1687-45E3-7BBC-3458-4863AF3004D8}"/>
              </a:ext>
            </a:extLst>
          </p:cNvPr>
          <p:cNvCxnSpPr>
            <a:cxnSpLocks/>
          </p:cNvCxnSpPr>
          <p:nvPr/>
        </p:nvCxnSpPr>
        <p:spPr>
          <a:xfrm flipH="1" flipV="1">
            <a:off x="9946519" y="3118500"/>
            <a:ext cx="1020779" cy="1962363"/>
          </a:xfrm>
          <a:prstGeom prst="straightConnector1">
            <a:avLst/>
          </a:prstGeom>
          <a:ln w="41275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5B498EE-3D01-1D34-2E67-00D5DFA08DCA}"/>
              </a:ext>
            </a:extLst>
          </p:cNvPr>
          <p:cNvCxnSpPr>
            <a:cxnSpLocks/>
          </p:cNvCxnSpPr>
          <p:nvPr/>
        </p:nvCxnSpPr>
        <p:spPr>
          <a:xfrm>
            <a:off x="11760823" y="3429000"/>
            <a:ext cx="0" cy="1101903"/>
          </a:xfrm>
          <a:prstGeom prst="straightConnector1">
            <a:avLst/>
          </a:prstGeom>
          <a:ln w="412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647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2525C-8BB8-415C-90D5-1CDE6F980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Objective: Target Vertical distance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C35A93-4094-41CB-8318-413113A45F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4269059" cy="435133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We want to find a line that minimizes the average vertical distance</a:t>
                </a:r>
              </a:p>
              <a:p>
                <a:endParaRPr lang="en-US" dirty="0"/>
              </a:p>
              <a:p>
                <a:r>
                  <a:rPr lang="en-US" dirty="0"/>
                  <a:t>When x=1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b="0" dirty="0"/>
                  <a:t>6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When x=7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=14.5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=13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=−1.5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C35A93-4094-41CB-8318-413113A45F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4269059" cy="4351338"/>
              </a:xfrm>
              <a:blipFill>
                <a:blip r:embed="rId2"/>
                <a:stretch>
                  <a:fillRect l="-2286" t="-3501" b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2E509179-70DE-416F-BA24-D647E661A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725" y="0"/>
            <a:ext cx="6772275" cy="665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2CE9D2-825D-431A-826B-D05B40A850C4}"/>
              </a:ext>
            </a:extLst>
          </p:cNvPr>
          <p:cNvCxnSpPr>
            <a:cxnSpLocks/>
          </p:cNvCxnSpPr>
          <p:nvPr/>
        </p:nvCxnSpPr>
        <p:spPr>
          <a:xfrm flipV="1">
            <a:off x="6130412" y="589936"/>
            <a:ext cx="5830529" cy="513415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2547969-214D-471C-92AA-447B25647503}"/>
              </a:ext>
            </a:extLst>
          </p:cNvPr>
          <p:cNvCxnSpPr>
            <a:cxnSpLocks/>
          </p:cNvCxnSpPr>
          <p:nvPr/>
        </p:nvCxnSpPr>
        <p:spPr>
          <a:xfrm flipV="1">
            <a:off x="7236541" y="3972233"/>
            <a:ext cx="0" cy="77674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113F34-C6F8-46D8-9ED7-643506E51341}"/>
              </a:ext>
            </a:extLst>
          </p:cNvPr>
          <p:cNvCxnSpPr>
            <a:cxnSpLocks/>
          </p:cNvCxnSpPr>
          <p:nvPr/>
        </p:nvCxnSpPr>
        <p:spPr>
          <a:xfrm>
            <a:off x="11449844" y="1048215"/>
            <a:ext cx="0" cy="502467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0633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</TotalTime>
  <Words>1212</Words>
  <Application>Microsoft Office PowerPoint</Application>
  <PresentationFormat>Widescreen</PresentationFormat>
  <Paragraphs>239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Cambria</vt:lpstr>
      <vt:lpstr>Cambria Math</vt:lpstr>
      <vt:lpstr>Office Theme</vt:lpstr>
      <vt:lpstr>INST 414: Data Science Techniques   Regression</vt:lpstr>
      <vt:lpstr>Estimating P(Y|X) directly</vt:lpstr>
      <vt:lpstr>From Naïve Bayes to Regression</vt:lpstr>
      <vt:lpstr>Equation for a Line</vt:lpstr>
      <vt:lpstr>Equation for a Line</vt:lpstr>
      <vt:lpstr>Linear Regression</vt:lpstr>
      <vt:lpstr>What’s our objective?</vt:lpstr>
      <vt:lpstr>What’s our objective?</vt:lpstr>
      <vt:lpstr>Objective: Target Vertical distance</vt:lpstr>
      <vt:lpstr>Objective: Target Vertical distance</vt:lpstr>
      <vt:lpstr>Objective: Target Vertical distance</vt:lpstr>
      <vt:lpstr>Objective: Target Vertical distance</vt:lpstr>
      <vt:lpstr>Recap: Objective Function</vt:lpstr>
      <vt:lpstr>But How Do We Get the y ̂_i?</vt:lpstr>
      <vt:lpstr>But How Do We Get β ̂_0and β ̂_1  ?</vt:lpstr>
      <vt:lpstr>Minimizing the Objective</vt:lpstr>
      <vt:lpstr>Modeling P(Y|X) Directly</vt:lpstr>
      <vt:lpstr>Modeling Conditional Probabilities Directly</vt:lpstr>
      <vt:lpstr>Individual Outcomes Are “Modeled” as the Outcome of a Coin Toss</vt:lpstr>
      <vt:lpstr>So What?</vt:lpstr>
      <vt:lpstr>Ordinary Least Squares (OLS) Regression</vt:lpstr>
      <vt:lpstr>Interpretation</vt:lpstr>
      <vt:lpstr>Interpretation</vt:lpstr>
      <vt:lpstr>Interpretation</vt:lpstr>
      <vt:lpstr>Shortcoming of Linear Probability Model</vt:lpstr>
      <vt:lpstr>Logistic Regression</vt:lpstr>
      <vt:lpstr>Same starting assumption as linear regression</vt:lpstr>
      <vt:lpstr>Linear Regression</vt:lpstr>
      <vt:lpstr>Logistic function</vt:lpstr>
      <vt:lpstr>How Does Logistic Regression Achieve Calibration?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Lecture 5 Regression</dc:title>
  <dc:creator>Zubin Jelveh</dc:creator>
  <cp:lastModifiedBy>Zubin Jelveh</cp:lastModifiedBy>
  <cp:revision>16</cp:revision>
  <dcterms:created xsi:type="dcterms:W3CDTF">2022-09-29T19:27:56Z</dcterms:created>
  <dcterms:modified xsi:type="dcterms:W3CDTF">2026-03-04T22:19:58Z</dcterms:modified>
</cp:coreProperties>
</file>