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12" r:id="rId3"/>
    <p:sldId id="412" r:id="rId4"/>
    <p:sldId id="617" r:id="rId5"/>
    <p:sldId id="619" r:id="rId6"/>
    <p:sldId id="688" r:id="rId7"/>
    <p:sldId id="567" r:id="rId8"/>
    <p:sldId id="568" r:id="rId9"/>
    <p:sldId id="569" r:id="rId10"/>
    <p:sldId id="570" r:id="rId11"/>
    <p:sldId id="572" r:id="rId12"/>
    <p:sldId id="571" r:id="rId13"/>
    <p:sldId id="573" r:id="rId14"/>
    <p:sldId id="576" r:id="rId15"/>
    <p:sldId id="578" r:id="rId16"/>
    <p:sldId id="579" r:id="rId17"/>
    <p:sldId id="581" r:id="rId18"/>
    <p:sldId id="582" r:id="rId19"/>
    <p:sldId id="583" r:id="rId20"/>
    <p:sldId id="584" r:id="rId21"/>
    <p:sldId id="585" r:id="rId22"/>
    <p:sldId id="586" r:id="rId23"/>
    <p:sldId id="588" r:id="rId24"/>
    <p:sldId id="630" r:id="rId25"/>
    <p:sldId id="629" r:id="rId26"/>
    <p:sldId id="587" r:id="rId27"/>
    <p:sldId id="592" r:id="rId28"/>
    <p:sldId id="593" r:id="rId29"/>
    <p:sldId id="594" r:id="rId30"/>
    <p:sldId id="672" r:id="rId31"/>
    <p:sldId id="595" r:id="rId32"/>
    <p:sldId id="600" r:id="rId33"/>
    <p:sldId id="676" r:id="rId34"/>
    <p:sldId id="602" r:id="rId35"/>
    <p:sldId id="598" r:id="rId36"/>
    <p:sldId id="601" r:id="rId37"/>
    <p:sldId id="679" r:id="rId38"/>
    <p:sldId id="678" r:id="rId39"/>
    <p:sldId id="605" r:id="rId40"/>
    <p:sldId id="608" r:id="rId41"/>
    <p:sldId id="609" r:id="rId42"/>
    <p:sldId id="610" r:id="rId43"/>
    <p:sldId id="680" r:id="rId44"/>
    <p:sldId id="611" r:id="rId45"/>
    <p:sldId id="681" r:id="rId46"/>
    <p:sldId id="612" r:id="rId47"/>
    <p:sldId id="682" r:id="rId48"/>
    <p:sldId id="684" r:id="rId49"/>
    <p:sldId id="683" r:id="rId50"/>
    <p:sldId id="686" r:id="rId51"/>
    <p:sldId id="685" r:id="rId52"/>
    <p:sldId id="613" r:id="rId53"/>
    <p:sldId id="61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in Jelveh" initials="ZJ" lastIdx="1" clrIdx="0">
    <p:extLst>
      <p:ext uri="{19B8F6BF-5375-455C-9EA6-DF929625EA0E}">
        <p15:presenceInfo xmlns:p15="http://schemas.microsoft.com/office/powerpoint/2012/main" userId="S::zjelveh@UCHICAGO.EDU::5fa3cae2-013c-4adc-aafe-b14ff7fd1d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7DC1-E79E-489B-80BC-13FA512A15A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191EA-79B1-4676-BF7A-BC2A4D38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3806-BDEB-460C-9DA3-A4AC5BB0B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FA97-70B4-413B-97C0-FFF4B7FB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769B-11BD-47E9-AE8C-24185A56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0DB0-4BD4-40AC-891C-D3C60279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03A9-E94E-4E0E-912C-3AC19114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1F76-09F3-4AB2-B322-E98C0DC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A4C5B-0A15-45F2-B6DD-1E7015218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4E5E-1A83-47FE-93A8-3D036220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3A81-2E66-4751-9339-909677DA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2FE9-0AD9-440F-B397-B2ADB4C9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1683E-AA4E-42C7-92FC-CD6F5E32A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32C1C-831C-4392-9559-14B28298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2127-8753-4098-BFB0-6C16D4A2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35CE-EB2E-48E6-BE78-624D597C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0D1B-157F-4630-A9D8-0C51188E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CD64-0D4E-489F-9476-759D0230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52AA-3114-448D-89A4-AA93F275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F8F7-94F0-45CC-A92E-792E6CD1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1E92-750C-4844-861A-C6A6193C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9B71B-F104-4B50-A704-A69EDCAF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3C1-18B9-4A5F-A641-B1D9BD49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1784C-5273-44F7-9262-1F156E7F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8A79-BC4E-4204-B93A-D6DBF701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3EE1-B841-4676-9577-A0C13FDD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CFB0D-E424-4EE8-BCD5-FB62B2C9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D687-406E-4804-BD85-DF95C490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E60A-6C1B-4C51-9F5A-49D90242E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AB146-169B-445E-B371-A7272BAF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FE962-49B4-44FC-B229-9ABA6B0E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4D0B0-8F5B-494A-BD8A-8D2B77AD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08D26-6FA9-497F-9E23-E985CD08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B772-56EA-4E1D-870E-DC5399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FE92-D7AA-4C4E-890F-41F8870B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5963D-C610-417C-BBBF-50B664A6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EB91A-2ACD-4759-8B22-E9E9D685E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BC8AD-69ED-4F56-9457-81E890E4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AF2C8-5B2E-4F24-9FE0-AA0D8EB7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844D9-913B-4456-A877-F3575FBA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F5455-A102-45EB-84C3-8DE10F88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4791-9577-4C5B-811C-3FBC23D6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D221A-78A2-4827-9539-870F0C2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896ED-EF50-466A-AFF5-9DDE9E48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12E48-9380-43EE-868E-48C13717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0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5BC4D-46F8-4394-9EE2-F364870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55802-7FF1-4E95-9EB8-DD4CF2E3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2E4C-53E3-432B-9FFD-36B2A447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C2CB-5984-4CCA-A811-540FE5C7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AC44-37DA-453A-B252-46CA4C9D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5F699-3D09-404A-BC27-147FB1A5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0583E-4883-463E-A11A-2BD25995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1F581-82B4-4D90-8F8C-D5216BC5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D97C0-9B56-42D4-BD82-4A63B710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5E91-BA62-43C5-9788-81C5A0A6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49752-A552-461E-9B83-1CDB760D9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9023-ED54-417B-A259-627C351D6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6B4E-A620-4AC4-AEB1-9CB9DD3D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28525-F46B-4FD1-8513-3546D6B0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BA1ED-2D72-4AB7-A76E-C5DD436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22C11-2D15-4D11-972D-7C278AD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E26B3-713B-4AF7-91FF-DA984E4A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3D250-5C7E-4548-9DFA-CC7B8C2E4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91112FB-E8D3-4DF0-AA4A-3BFD82DDFA6E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D943-DD20-43E3-BDFE-89CB3167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B1F64-1E5C-4BD6-A38D-EAFFB339F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601CC57-E82D-4F74-8143-BD37EA451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INST 414: Data </a:t>
            </a:r>
            <a:r>
              <a:rPr lang="en-US"/>
              <a:t>Science Techniques</a:t>
            </a:r>
            <a:br>
              <a:rPr lang="en-US" dirty="0"/>
            </a:br>
            <a:br>
              <a:rPr lang="en-US" sz="4900" dirty="0"/>
            </a:br>
            <a:r>
              <a:rPr lang="en-US" sz="4900" dirty="0"/>
              <a:t>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slide: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Naïve Bayes: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935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slide: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Naïve Bayes: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10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slide: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Naïve Bayes: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09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35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22DC4-B706-4F9D-9D41-1940919D2849}"/>
              </a:ext>
            </a:extLst>
          </p:cNvPr>
          <p:cNvCxnSpPr/>
          <p:nvPr/>
        </p:nvCxnSpPr>
        <p:spPr>
          <a:xfrm flipH="1" flipV="1">
            <a:off x="5374257" y="2113860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08454-61AE-42FC-BD66-E52EDD7BADD8}"/>
              </a:ext>
            </a:extLst>
          </p:cNvPr>
          <p:cNvCxnSpPr/>
          <p:nvPr/>
        </p:nvCxnSpPr>
        <p:spPr>
          <a:xfrm flipH="1" flipV="1">
            <a:off x="8269857" y="1835899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0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22DC4-B706-4F9D-9D41-1940919D2849}"/>
              </a:ext>
            </a:extLst>
          </p:cNvPr>
          <p:cNvCxnSpPr/>
          <p:nvPr/>
        </p:nvCxnSpPr>
        <p:spPr>
          <a:xfrm flipH="1" flipV="1">
            <a:off x="5374257" y="2113860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08454-61AE-42FC-BD66-E52EDD7BADD8}"/>
              </a:ext>
            </a:extLst>
          </p:cNvPr>
          <p:cNvCxnSpPr/>
          <p:nvPr/>
        </p:nvCxnSpPr>
        <p:spPr>
          <a:xfrm flipH="1" flipV="1">
            <a:off x="8269857" y="1835899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55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</m:den>
                            </m:f>
                          </m:e>
                        </m:d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22DC4-B706-4F9D-9D41-1940919D2849}"/>
              </a:ext>
            </a:extLst>
          </p:cNvPr>
          <p:cNvCxnSpPr/>
          <p:nvPr/>
        </p:nvCxnSpPr>
        <p:spPr>
          <a:xfrm flipH="1" flipV="1">
            <a:off x="4994118" y="2113860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08454-61AE-42FC-BD66-E52EDD7BADD8}"/>
              </a:ext>
            </a:extLst>
          </p:cNvPr>
          <p:cNvCxnSpPr/>
          <p:nvPr/>
        </p:nvCxnSpPr>
        <p:spPr>
          <a:xfrm flipH="1" flipV="1">
            <a:off x="7735602" y="1846173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FE350A-369E-4A50-A450-05255090DF90}"/>
              </a:ext>
            </a:extLst>
          </p:cNvPr>
          <p:cNvCxnSpPr/>
          <p:nvPr/>
        </p:nvCxnSpPr>
        <p:spPr>
          <a:xfrm flipH="1" flipV="1">
            <a:off x="5403373" y="3460928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FE2A0-58A2-48C0-A95D-CF3C132376DD}"/>
              </a:ext>
            </a:extLst>
          </p:cNvPr>
          <p:cNvCxnSpPr/>
          <p:nvPr/>
        </p:nvCxnSpPr>
        <p:spPr>
          <a:xfrm flipH="1" flipV="1">
            <a:off x="8741744" y="3120166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4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</m:den>
                            </m:f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sz="2600" b="0" dirty="0"/>
              </a:p>
              <a:p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22DC4-B706-4F9D-9D41-1940919D2849}"/>
              </a:ext>
            </a:extLst>
          </p:cNvPr>
          <p:cNvCxnSpPr/>
          <p:nvPr/>
        </p:nvCxnSpPr>
        <p:spPr>
          <a:xfrm flipH="1" flipV="1">
            <a:off x="4994118" y="2113860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08454-61AE-42FC-BD66-E52EDD7BADD8}"/>
              </a:ext>
            </a:extLst>
          </p:cNvPr>
          <p:cNvCxnSpPr/>
          <p:nvPr/>
        </p:nvCxnSpPr>
        <p:spPr>
          <a:xfrm flipH="1" flipV="1">
            <a:off x="7735602" y="1846173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FE350A-369E-4A50-A450-05255090DF90}"/>
              </a:ext>
            </a:extLst>
          </p:cNvPr>
          <p:cNvCxnSpPr/>
          <p:nvPr/>
        </p:nvCxnSpPr>
        <p:spPr>
          <a:xfrm flipH="1" flipV="1">
            <a:off x="5403373" y="3460928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FE2A0-58A2-48C0-A95D-CF3C132376DD}"/>
              </a:ext>
            </a:extLst>
          </p:cNvPr>
          <p:cNvCxnSpPr/>
          <p:nvPr/>
        </p:nvCxnSpPr>
        <p:spPr>
          <a:xfrm flipH="1" flipV="1">
            <a:off x="8741744" y="3120166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0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den>
                            </m:f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</m:den>
                            </m:f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𝑟𝑜𝑤𝑠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600" b="0" dirty="0"/>
              </a:p>
              <a:p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22DC4-B706-4F9D-9D41-1940919D2849}"/>
              </a:ext>
            </a:extLst>
          </p:cNvPr>
          <p:cNvCxnSpPr/>
          <p:nvPr/>
        </p:nvCxnSpPr>
        <p:spPr>
          <a:xfrm flipH="1" flipV="1">
            <a:off x="4994118" y="2113860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08454-61AE-42FC-BD66-E52EDD7BADD8}"/>
              </a:ext>
            </a:extLst>
          </p:cNvPr>
          <p:cNvCxnSpPr/>
          <p:nvPr/>
        </p:nvCxnSpPr>
        <p:spPr>
          <a:xfrm flipH="1" flipV="1">
            <a:off x="7735602" y="1846173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FE350A-369E-4A50-A450-05255090DF90}"/>
              </a:ext>
            </a:extLst>
          </p:cNvPr>
          <p:cNvCxnSpPr/>
          <p:nvPr/>
        </p:nvCxnSpPr>
        <p:spPr>
          <a:xfrm flipH="1" flipV="1">
            <a:off x="5403373" y="3460928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FE2A0-58A2-48C0-A95D-CF3C132376DD}"/>
              </a:ext>
            </a:extLst>
          </p:cNvPr>
          <p:cNvCxnSpPr/>
          <p:nvPr/>
        </p:nvCxnSpPr>
        <p:spPr>
          <a:xfrm flipH="1" flipV="1">
            <a:off x="8741744" y="3120166"/>
            <a:ext cx="2320505" cy="13802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4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62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 of Naïve Bayes</a:t>
            </a:r>
          </a:p>
        </p:txBody>
      </p:sp>
    </p:spTree>
    <p:extLst>
      <p:ext uri="{BB962C8B-B14F-4D97-AF65-F5344CB8AC3E}">
        <p14:creationId xmlns:p14="http://schemas.microsoft.com/office/powerpoint/2010/main" val="387999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0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64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What we want: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=1|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=1|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b="0" dirty="0"/>
              </a:p>
              <a:p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What we want: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What 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b="0" dirty="0"/>
              </a:p>
              <a:p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859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610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are two predictors?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b="0" dirty="0"/>
              </a:p>
              <a:p>
                <a:endParaRPr lang="en-US" sz="2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  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What we want:</a:t>
                </a:r>
                <a:r>
                  <a:rPr lang="en-US" sz="2600" b="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den>
                    </m:f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What 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=1|</m:t>
                        </m:r>
                      </m:den>
                    </m:f>
                  </m:oMath>
                </a14:m>
                <a:r>
                  <a:rPr lang="en-US" sz="2600" dirty="0"/>
                  <a:t>  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Miscalibrated</a:t>
                </a:r>
              </a:p>
              <a:p>
                <a:endParaRPr lang="en-US" sz="2600" b="0" dirty="0"/>
              </a:p>
              <a:p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859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32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AA28-5B96-4D9F-A314-56EA6CDE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miscalibration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801956-5429-4D5A-BDD8-BAF4FB139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36419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&gt;50=1,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𝑆𝑝𝑜𝑟𝑡𝑠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True value: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r>
                  <a:rPr lang="en-US" sz="1600" dirty="0"/>
                  <a:t>Naïve bayes estimate: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𝐴𝑣𝑒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.&gt;50=1</m:t>
                            </m:r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𝐺𝑟𝑎𝑑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.=1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𝑆𝑝𝑜𝑟𝑡𝑠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𝐺𝑟𝑎𝑑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𝐺𝑟𝑎𝑑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.=1)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𝐴𝑣𝑒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.&gt;50=1,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𝑆𝑝𝑜𝑟𝑡𝑠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&gt;50=1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𝑆𝑝𝑜𝑟𝑡𝑠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1400" b="0" dirty="0"/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&gt;50=1,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𝑆𝑝𝑜𝑟𝑡𝑠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1200" dirty="0"/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0.6 ∗0.6 ∗0.5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0.3 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200" dirty="0"/>
                  <a:t> !=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2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801956-5429-4D5A-BDD8-BAF4FB139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364192" cy="4351338"/>
              </a:xfrm>
              <a:prstGeom prst="rect">
                <a:avLst/>
              </a:prstGeom>
              <a:blipFill>
                <a:blip r:embed="rId2"/>
                <a:stretch>
                  <a:fillRect l="-455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A37214F-72A4-419A-A237-560EA0304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824894"/>
              </p:ext>
            </p:extLst>
          </p:nvPr>
        </p:nvGraphicFramePr>
        <p:xfrm>
          <a:off x="6781800" y="1975449"/>
          <a:ext cx="4251384" cy="4074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17128">
                  <a:extLst>
                    <a:ext uri="{9D8B030D-6E8A-4147-A177-3AD203B41FA5}">
                      <a16:colId xmlns:a16="http://schemas.microsoft.com/office/drawing/2014/main" val="3462543023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2397246669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3969814798"/>
                    </a:ext>
                  </a:extLst>
                </a:gridCol>
              </a:tblGrid>
              <a:tr h="3504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&gt;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9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0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2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3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5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41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3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24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1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873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Two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10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16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Two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Want to estimate: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2"/>
                <a:stretch>
                  <a:fillRect l="-10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8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37727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Two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Want to estimate: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How many combinations could we possibly see?</a:t>
                </a:r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37727" cy="4351338"/>
              </a:xfrm>
              <a:blipFill>
                <a:blip r:embed="rId2"/>
                <a:stretch>
                  <a:fillRect l="-2257" t="-2241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9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6826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Two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Want to estimate: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How many unique ways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b="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600" b="0" dirty="0"/>
                  <a:t> appear together?</a:t>
                </a:r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826" y="1825625"/>
                <a:ext cx="5867400" cy="4351338"/>
              </a:xfrm>
              <a:blipFill>
                <a:blip r:embed="rId2"/>
                <a:stretch>
                  <a:fillRect l="-176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584526"/>
                  </p:ext>
                </p:extLst>
              </p:nvPr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584526"/>
                  </p:ext>
                </p:extLst>
              </p:nvPr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4293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340A-2414-486B-A6ED-B55A20F1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Prediction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Naïve Bayes:</a:t>
                </a:r>
              </a:p>
              <a:p>
                <a:pPr lvl="1"/>
                <a:r>
                  <a:rPr lang="en-US" dirty="0"/>
                  <a:t>Conditional Probability + Bayes Rule + Independence Assumption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Want to predict whether an instance </a:t>
                </a:r>
                <a:r>
                  <a:rPr lang="en-US" dirty="0"/>
                  <a:t>should be classified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4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Two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Want to estimate: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Since all three variables take on 2 values, there are 8 possibilities</a:t>
                </a:r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76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584526"/>
                  </p:ext>
                </p:extLst>
              </p:nvPr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606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34274"/>
                  </p:ext>
                </p:extLst>
              </p:nvPr>
            </p:nvGraphicFramePr>
            <p:xfrm>
              <a:off x="7972516" y="1810154"/>
              <a:ext cx="3474084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8028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158028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158028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34274"/>
                  </p:ext>
                </p:extLst>
              </p:nvPr>
            </p:nvGraphicFramePr>
            <p:xfrm>
              <a:off x="7972516" y="1810154"/>
              <a:ext cx="3474084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8028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158028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158028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250" r="-20263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57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053" t="-1250" r="-2105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88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endParaRPr lang="en-US" sz="260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How many combinations to check?</a:t>
                </a:r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184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dirty="0"/>
                  <a:t>How many combinations to check?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879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endParaRPr lang="en-US" sz="260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How many combinations to check? 8</a:t>
                </a:r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293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First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006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dirty="0"/>
                  <a:t>How many combinations?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535211"/>
                  </p:ext>
                </p:extLst>
              </p:nvPr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2">
                                <a:lumMod val="9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535211"/>
                  </p:ext>
                </p:extLst>
              </p:nvPr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834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First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How many combinations? 4</a:t>
                </a:r>
                <a:endParaRPr lang="en-US" sz="2600" b="0" dirty="0"/>
              </a:p>
              <a:p>
                <a:pPr marL="0" indent="0">
                  <a:buNone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7735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First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How many combinations? 4</a:t>
                </a:r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b="0" dirty="0"/>
                  <a:t>- Second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3875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340A-2414-486B-A6ED-B55A20F1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</a:t>
            </a:r>
            <a:r>
              <a:rPr lang="en-US" b="1" dirty="0">
                <a:solidFill>
                  <a:srgbClr val="FF0000"/>
                </a:solidFill>
              </a:rPr>
              <a:t>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use Bayes rule: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Compare: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963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Make the CI Assumption?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Compute: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First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dirty="0"/>
                  <a:t>How many combinations? 4</a:t>
                </a: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Second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Also 4 combinations</a:t>
                </a:r>
              </a:p>
              <a:p>
                <a:pPr>
                  <a:buFontTx/>
                  <a:buChar char="-"/>
                </a:pPr>
                <a:r>
                  <a:rPr lang="en-US" sz="2600" dirty="0"/>
                  <a:t>Total = 8</a:t>
                </a: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9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34036" y="1810154"/>
              <a:ext cx="3768435" cy="4366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6145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1256145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</a:tblGrid>
                  <a:tr h="4852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5" t="-1250" r="-202427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50" r="-10144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71" t="-1250" r="-1942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4852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523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Three binary predictors: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600" b="0" dirty="0"/>
                  <a:t>Want to estimate: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67400" cy="4351338"/>
              </a:xfrm>
              <a:blipFill>
                <a:blip r:embed="rId2"/>
                <a:stretch>
                  <a:fillRect l="-19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880128"/>
                  </p:ext>
                </p:extLst>
              </p:nvPr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880128"/>
                  </p:ext>
                </p:extLst>
              </p:nvPr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353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  <a:blipFill>
                <a:blip r:embed="rId2"/>
                <a:stretch>
                  <a:fillRect l="-171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8194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How many combinations?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  <a:blipFill>
                <a:blip r:embed="rId2"/>
                <a:stretch>
                  <a:fillRect l="-76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917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400" b="0" dirty="0"/>
                  <a:t>Total combinations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  <a:blipFill>
                <a:blip r:embed="rId2"/>
                <a:stretch>
                  <a:fillRect l="-171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363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How many combinations?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403109" cy="4351338"/>
              </a:xfrm>
              <a:blipFill>
                <a:blip r:embed="rId2"/>
                <a:stretch>
                  <a:fillRect l="-951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7934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Predictors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7511474" cy="4351338"/>
              </a:xfrm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2600" b="0" dirty="0"/>
                  <a:t>Compare: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vs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600" b="0" dirty="0"/>
              </a:p>
              <a:p>
                <a:pPr>
                  <a:buFontTx/>
                  <a:buChar char="-"/>
                </a:pPr>
                <a:endParaRPr lang="en-US" sz="2600" b="0" dirty="0"/>
              </a:p>
              <a:p>
                <a:pPr>
                  <a:buFontTx/>
                  <a:buChar char="-"/>
                </a:pPr>
                <a:r>
                  <a:rPr lang="en-US" sz="2400" b="0" dirty="0"/>
                  <a:t>Total combinations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b="0" dirty="0"/>
              </a:p>
              <a:p>
                <a:pPr>
                  <a:buFontTx/>
                  <a:buChar char="-"/>
                </a:pPr>
                <a:endParaRPr lang="en-US" sz="2400" b="0" dirty="0"/>
              </a:p>
              <a:p>
                <a:pPr>
                  <a:buFontTx/>
                  <a:buChar char="-"/>
                </a:pPr>
                <a:r>
                  <a:rPr lang="en-US" sz="2400" dirty="0"/>
                  <a:t>Total combinations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7511474" cy="4351338"/>
              </a:xfrm>
              <a:blipFill>
                <a:blip r:embed="rId2"/>
                <a:stretch>
                  <a:fillRect l="-146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506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506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1213E4-BC5B-464B-8ABF-08B13DD1C3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12364" y="274955"/>
              <a:ext cx="3768436" cy="621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2109">
                      <a:extLst>
                        <a:ext uri="{9D8B030D-6E8A-4147-A177-3AD203B41FA5}">
                          <a16:colId xmlns:a16="http://schemas.microsoft.com/office/drawing/2014/main" val="556467724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2415607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893711655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7741698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667" r="-3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667" r="-201935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48" t="-1667" r="-103247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67" r="-2581" b="-1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0796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7896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954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48231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91119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132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3030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2934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7240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082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4680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0036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1909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39164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83980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8478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55511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91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634D-881C-4BAE-BC03-8811EB3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(When everything is binary valued --- can be either 0 or 1) </a:t>
                </a:r>
              </a:p>
              <a:p>
                <a:r>
                  <a:rPr lang="en-US" dirty="0"/>
                  <a:t>If we don’t assume conditional independence, then</a:t>
                </a:r>
              </a:p>
              <a:p>
                <a:pPr lvl="1"/>
                <a:r>
                  <a:rPr lang="en-US" dirty="0"/>
                  <a:t>Number of combinations as a function of the number of predictors + outcome: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𝑝𝑟𝑒𝑑𝑖𝑐𝑡𝑜𝑟𝑠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1371600" lvl="3" indent="0">
                  <a:buNone/>
                </a:pPr>
                <a:endParaRPr lang="en-US" b="0" dirty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58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634D-881C-4BAE-BC03-8811EB3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(When everything is binary valued --- can be either 0 or 1) </a:t>
                </a:r>
              </a:p>
              <a:p>
                <a:r>
                  <a:rPr lang="en-US" dirty="0"/>
                  <a:t>If we don’t assume conditional independence, then</a:t>
                </a:r>
              </a:p>
              <a:p>
                <a:pPr lvl="1"/>
                <a:r>
                  <a:rPr lang="en-US" dirty="0"/>
                  <a:t>Number of combinations as a function of the number of predictors + outcome: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𝑝𝑟𝑒𝑑𝑖𝑐𝑡𝑜𝑟𝑠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=2∗2∗2=8</m:t>
                    </m:r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=2∗2∗2∗2=16</m:t>
                    </m:r>
                  </m:oMath>
                </a14:m>
                <a:endParaRPr lang="en-US" b="0" dirty="0"/>
              </a:p>
              <a:p>
                <a:pPr lvl="3"/>
                <a:endParaRPr lang="en-US" b="0" dirty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254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634D-881C-4BAE-BC03-8811EB3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(When everything is binary valued --- can be either 0 or 1) </a:t>
                </a:r>
                <a:endParaRPr lang="en-US" b="0" dirty="0"/>
              </a:p>
              <a:p>
                <a:r>
                  <a:rPr lang="en-US" dirty="0"/>
                  <a:t>If we assume conditional independence, then</a:t>
                </a:r>
              </a:p>
              <a:p>
                <a:pPr lvl="1"/>
                <a:r>
                  <a:rPr lang="en-US" dirty="0"/>
                  <a:t>Number of combinations as a function of the number of predictors + outcome: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 ∗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𝑝𝑟𝑒𝑑𝑖𝑐𝑡𝑜𝑟𝑠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endParaRPr lang="en-US" b="0" dirty="0"/>
              </a:p>
              <a:p>
                <a:r>
                  <a:rPr lang="en-US" dirty="0"/>
                  <a:t>Where is the 4 coming from?</a:t>
                </a:r>
              </a:p>
              <a:p>
                <a:pPr lvl="1"/>
                <a:r>
                  <a:rPr lang="en-US" b="0" dirty="0"/>
                  <a:t>Conditional independence leaves you with two binary variables (each predictor and the outcome)</a:t>
                </a:r>
              </a:p>
              <a:p>
                <a:pPr lvl="1"/>
                <a:r>
                  <a:rPr lang="en-US" dirty="0"/>
                  <a:t>Two variables that both take 0 or 1 can form </a:t>
                </a:r>
                <a:r>
                  <a:rPr lang="en-US" b="1" dirty="0"/>
                  <a:t>4 combinations (00, 01, 10, 11)</a:t>
                </a:r>
              </a:p>
              <a:p>
                <a:pPr lvl="1"/>
                <a:endParaRPr lang="en-US" b="0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7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340A-2414-486B-A6ED-B55A20F1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Naïve </a:t>
            </a:r>
            <a:r>
              <a:rPr lang="en-US" dirty="0"/>
              <a:t>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say we have two predictors, so two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Conditional Independence Assumption: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Today: Pros and cons of this assumption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A203FF-6A7F-4061-B7F9-0D894F0E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6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634D-881C-4BAE-BC03-8811EB3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(When everything is binary valued --- can be either 0 or 1) </a:t>
                </a:r>
                <a:endParaRPr lang="en-US" b="0" dirty="0"/>
              </a:p>
              <a:p>
                <a:r>
                  <a:rPr lang="en-US" dirty="0"/>
                  <a:t>If we assume conditional independence, then</a:t>
                </a:r>
              </a:p>
              <a:p>
                <a:pPr lvl="1"/>
                <a:r>
                  <a:rPr lang="en-US" dirty="0"/>
                  <a:t>Number of combinations as a function of the number of predictors + outcome: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 ∗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𝑝𝑟𝑒𝑑𝑖𝑐𝑡𝑜𝑟𝑠</m:t>
                        </m:r>
                      </m:e>
                    </m:d>
                  </m:oMath>
                </a14:m>
                <a:endParaRPr lang="en-US" b="0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83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634D-881C-4BAE-BC03-8811EB32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(When everything is binary valued --- can be either 0 or 1) </a:t>
                </a:r>
                <a:endParaRPr lang="en-US" b="0" dirty="0"/>
              </a:p>
              <a:p>
                <a:r>
                  <a:rPr lang="en-US" dirty="0"/>
                  <a:t>If we assume conditional independence, then</a:t>
                </a:r>
              </a:p>
              <a:p>
                <a:pPr lvl="1"/>
                <a:r>
                  <a:rPr lang="en-US" dirty="0"/>
                  <a:t>Number of combinations as a function of the number of predictors + outcome: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𝑝𝑟𝑒𝑑𝑖𝑐𝑡𝑜𝑟𝑠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∗3=12</m:t>
                    </m:r>
                  </m:oMath>
                </a14:m>
                <a:endParaRPr lang="en-US" b="0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F8F5B-0A41-458A-86BB-FA1E37149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463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Binary Predictors, Binary Outcome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69074" cy="4351338"/>
              </a:xfrm>
            </p:spPr>
            <p:txBody>
              <a:bodyPr/>
              <a:lstStyle/>
              <a:p>
                <a:r>
                  <a:rPr lang="en-US" sz="2400" b="0" dirty="0"/>
                  <a:t>Let N be the number of binary (0/1) predictors. </a:t>
                </a:r>
              </a:p>
              <a:p>
                <a:endParaRPr lang="en-US" sz="2400" dirty="0"/>
              </a:p>
              <a:p>
                <a:r>
                  <a:rPr lang="en-US" sz="2400" b="0" dirty="0"/>
                  <a:t>Without the conditional independence assumption:</a:t>
                </a:r>
              </a:p>
              <a:p>
                <a:pPr lvl="1"/>
                <a:r>
                  <a:rPr lang="en-US" sz="2000" b="0" dirty="0"/>
                  <a:t>Number of combinations: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000" b="0" dirty="0"/>
                  <a:t>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b="0" dirty="0"/>
                  <a:t>With conditional independence assumption:</a:t>
                </a:r>
              </a:p>
              <a:p>
                <a:pPr lvl="1"/>
                <a:r>
                  <a:rPr lang="en-US" sz="2000" dirty="0"/>
                  <a:t>Number of combinations: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  <a:endParaRPr lang="en-US" sz="20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69074" cy="4351338"/>
              </a:xfrm>
              <a:blipFill>
                <a:blip r:embed="rId2"/>
                <a:stretch>
                  <a:fillRect l="-70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9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Binary Predictors, Binary Outcome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69074" cy="4351338"/>
              </a:xfrm>
            </p:spPr>
            <p:txBody>
              <a:bodyPr/>
              <a:lstStyle/>
              <a:p>
                <a:r>
                  <a:rPr lang="en-US" sz="2400" b="0" dirty="0"/>
                  <a:t>Without the conditional independence assumption (CIA): </a:t>
                </a:r>
              </a:p>
              <a:p>
                <a:pPr lvl="1"/>
                <a:r>
                  <a:rPr lang="en-US" sz="2000" b="0" dirty="0"/>
                  <a:t>Number of combinations: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000" b="0" dirty="0"/>
                  <a:t>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b="0" dirty="0"/>
                  <a:t>With conditional independence assumption:</a:t>
                </a:r>
              </a:p>
              <a:p>
                <a:pPr lvl="1"/>
                <a:r>
                  <a:rPr lang="en-US" sz="2000" dirty="0"/>
                  <a:t>Number of combinations: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b="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400" b="0" dirty="0"/>
              </a:p>
              <a:p>
                <a:pPr lvl="1"/>
                <a:r>
                  <a:rPr lang="en-US" sz="2000" dirty="0"/>
                  <a:t>W/O CIA: 10 Quintillion: 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10,000,000,000,000,000,000,000,000,000,000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000" b="0" dirty="0"/>
                  <a:t>W/ CIA: 			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endParaRPr lang="en-US" sz="20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69074" cy="4351338"/>
              </a:xfrm>
              <a:blipFill>
                <a:blip r:embed="rId2"/>
                <a:stretch>
                  <a:fillRect l="-70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27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12192000" cy="48869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Limitation of Naïve Bayes</a:t>
            </a:r>
          </a:p>
        </p:txBody>
      </p:sp>
    </p:spTree>
    <p:extLst>
      <p:ext uri="{BB962C8B-B14F-4D97-AF65-F5344CB8AC3E}">
        <p14:creationId xmlns:p14="http://schemas.microsoft.com/office/powerpoint/2010/main" val="2717694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AA28-5B96-4D9F-A314-56EA6CDE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6EFD1F-559F-40A7-856E-C55ADEA10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146747"/>
              </p:ext>
            </p:extLst>
          </p:nvPr>
        </p:nvGraphicFramePr>
        <p:xfrm>
          <a:off x="6781800" y="1975449"/>
          <a:ext cx="4251384" cy="4074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17128">
                  <a:extLst>
                    <a:ext uri="{9D8B030D-6E8A-4147-A177-3AD203B41FA5}">
                      <a16:colId xmlns:a16="http://schemas.microsoft.com/office/drawing/2014/main" val="3462543023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2397246669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3969814798"/>
                    </a:ext>
                  </a:extLst>
                </a:gridCol>
              </a:tblGrid>
              <a:tr h="3504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&gt;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9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0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2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3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5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1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4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1657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801956-5429-4D5A-BDD8-BAF4FB139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36419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Each row in the table on the right shows whether a student graduated or not and whether their average grade was above 50. 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How do we calculate: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&gt;50=1)</m:t>
                    </m:r>
                  </m:oMath>
                </a14:m>
                <a:endParaRPr lang="en-US" sz="2000" b="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Number of rows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sz="2400" dirty="0"/>
                  <a:t> is 5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Number of rows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Graduated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sz="2400" dirty="0"/>
                  <a:t> is 3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𝐺𝑟𝑎𝑑𝑢𝑎𝑡𝑒𝑑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&gt;50=1)=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801956-5429-4D5A-BDD8-BAF4FB139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364192" cy="4351338"/>
              </a:xfrm>
              <a:prstGeom prst="rect">
                <a:avLst/>
              </a:prstGeom>
              <a:blipFill>
                <a:blip r:embed="rId2"/>
                <a:stretch>
                  <a:fillRect l="-1479" t="-3081" r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87BB255-B4D2-4D53-AD6B-B2C6D40076CA}"/>
              </a:ext>
            </a:extLst>
          </p:cNvPr>
          <p:cNvSpPr/>
          <p:nvPr/>
        </p:nvSpPr>
        <p:spPr>
          <a:xfrm>
            <a:off x="9765102" y="1621766"/>
            <a:ext cx="2147977" cy="479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6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Last slide: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𝐺𝑟𝑎𝑑𝑢𝑎𝑡𝑒𝑑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&gt;50=1)=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𝐺𝑟𝑎𝑑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𝐴𝑣𝑒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𝐴𝑣𝑒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b="0" dirty="0"/>
              </a:p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𝐺𝑟𝑎𝑑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b="0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𝐺𝑟𝑎𝑑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𝐴𝑣𝑒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𝐴𝑣𝑒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8109-E389-497D-B4F8-DF143F5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Naïve Bayes Estimate P(Y=1|X)?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slide: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Naïve Bayes: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8B086-98DB-4CC7-BDB5-DAE7AF497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118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2546</Words>
  <Application>Microsoft Office PowerPoint</Application>
  <PresentationFormat>Widescreen</PresentationFormat>
  <Paragraphs>1137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Office Theme</vt:lpstr>
      <vt:lpstr>  INST 414: Data Science Techniques  Calibration</vt:lpstr>
      <vt:lpstr>Recap of Naïve Bayes</vt:lpstr>
      <vt:lpstr>Our First Prediction Algorithm</vt:lpstr>
      <vt:lpstr>Naïve Bayes</vt:lpstr>
      <vt:lpstr>Naïve Bayes</vt:lpstr>
      <vt:lpstr>The Limitation of Naïve Bayes</vt:lpstr>
      <vt:lpstr>Our Data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How Does Naïve Bayes Estimate P(Y=1|X)?</vt:lpstr>
      <vt:lpstr>What if there are two predictors?</vt:lpstr>
      <vt:lpstr>What if there are two predictors?</vt:lpstr>
      <vt:lpstr>What if there are two predictors?</vt:lpstr>
      <vt:lpstr>What if there are two predictors?</vt:lpstr>
      <vt:lpstr>What if there are two predictors?</vt:lpstr>
      <vt:lpstr>What if there are two predictors?</vt:lpstr>
      <vt:lpstr>An example of miscalibration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So Why Make the CI Assumption?</vt:lpstr>
      <vt:lpstr>Three Predictors</vt:lpstr>
      <vt:lpstr>Three Predictors</vt:lpstr>
      <vt:lpstr>Three Predictors</vt:lpstr>
      <vt:lpstr>Three Predictors</vt:lpstr>
      <vt:lpstr>Three Predictors</vt:lpstr>
      <vt:lpstr>Three Predictors</vt:lpstr>
      <vt:lpstr>Formula For This</vt:lpstr>
      <vt:lpstr>Formula For This</vt:lpstr>
      <vt:lpstr>Formula For This</vt:lpstr>
      <vt:lpstr>Formula For This</vt:lpstr>
      <vt:lpstr>Formula For This</vt:lpstr>
      <vt:lpstr>N Binary Predictors, Binary Outcome</vt:lpstr>
      <vt:lpstr>N Binary Predictors, Binary 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Lecture 3 Working with event data</dc:title>
  <dc:creator>Zubin Jelveh</dc:creator>
  <cp:lastModifiedBy>Zubin Jelveh</cp:lastModifiedBy>
  <cp:revision>132</cp:revision>
  <dcterms:created xsi:type="dcterms:W3CDTF">2021-02-08T17:47:15Z</dcterms:created>
  <dcterms:modified xsi:type="dcterms:W3CDTF">2026-03-03T21:18:46Z</dcterms:modified>
</cp:coreProperties>
</file>