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381" r:id="rId3"/>
    <p:sldId id="722" r:id="rId4"/>
    <p:sldId id="723" r:id="rId5"/>
    <p:sldId id="716" r:id="rId6"/>
    <p:sldId id="721" r:id="rId7"/>
    <p:sldId id="724" r:id="rId8"/>
    <p:sldId id="713" r:id="rId9"/>
    <p:sldId id="719" r:id="rId10"/>
    <p:sldId id="720" r:id="rId11"/>
    <p:sldId id="725" r:id="rId12"/>
    <p:sldId id="726" r:id="rId13"/>
    <p:sldId id="779" r:id="rId14"/>
    <p:sldId id="727" r:id="rId15"/>
    <p:sldId id="728" r:id="rId16"/>
    <p:sldId id="729" r:id="rId17"/>
    <p:sldId id="730" r:id="rId18"/>
    <p:sldId id="731" r:id="rId19"/>
    <p:sldId id="732" r:id="rId20"/>
    <p:sldId id="733" r:id="rId21"/>
    <p:sldId id="734" r:id="rId22"/>
    <p:sldId id="735" r:id="rId23"/>
    <p:sldId id="736" r:id="rId24"/>
    <p:sldId id="737" r:id="rId25"/>
    <p:sldId id="718" r:id="rId26"/>
    <p:sldId id="738" r:id="rId27"/>
    <p:sldId id="739" r:id="rId28"/>
    <p:sldId id="740" r:id="rId29"/>
    <p:sldId id="741" r:id="rId30"/>
    <p:sldId id="742" r:id="rId31"/>
    <p:sldId id="744" r:id="rId32"/>
    <p:sldId id="745" r:id="rId33"/>
    <p:sldId id="746" r:id="rId34"/>
    <p:sldId id="747" r:id="rId35"/>
    <p:sldId id="765" r:id="rId36"/>
    <p:sldId id="766" r:id="rId37"/>
    <p:sldId id="767" r:id="rId38"/>
    <p:sldId id="768" r:id="rId39"/>
    <p:sldId id="750" r:id="rId40"/>
    <p:sldId id="769" r:id="rId41"/>
    <p:sldId id="770" r:id="rId42"/>
    <p:sldId id="754" r:id="rId43"/>
    <p:sldId id="778" r:id="rId44"/>
    <p:sldId id="756" r:id="rId45"/>
    <p:sldId id="757" r:id="rId46"/>
    <p:sldId id="771" r:id="rId47"/>
    <p:sldId id="759" r:id="rId48"/>
    <p:sldId id="760" r:id="rId4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62" d="100"/>
          <a:sy n="62" d="100"/>
        </p:scale>
        <p:origin x="72" y="3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presProps" Target="pres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viewProps" Target="view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C8A287-384C-5FB5-DA58-50BE11EF88D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441A60F-82BB-EB5D-CA45-8D08FC5F252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EBEBB66-2CF0-7586-3C89-6801CB4748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75169D-8D8D-411B-A12B-61A22539516B}" type="datetimeFigureOut">
              <a:rPr lang="en-US" smtClean="0"/>
              <a:t>10/10/2024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84739A2-9E12-6FAB-CA87-872CF0FBA3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ECE01B3-3525-F91D-9B25-DE2555C8D0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AFCC67-E18C-4576-B6B7-CEB59EE58D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96784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AE530A-0EB5-F8DF-7A19-48F2FCBA32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CC78F02-B656-0107-7222-24D824A9B1D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AC9D3EE-2EC1-A60B-EA63-6BD3E6671E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75169D-8D8D-411B-A12B-61A22539516B}" type="datetimeFigureOut">
              <a:rPr lang="en-US" smtClean="0"/>
              <a:t>10/10/2024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E1E66E2-81B5-60DF-8172-D289D57C42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EE2A47E-8548-CB29-167A-EB85094C3B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AFCC67-E18C-4576-B6B7-CEB59EE58D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96237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887B0988-3E7C-1D8B-10B0-E9173F9427E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82A57BE-FD71-2E3C-4162-9DA3AF379B1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C4E3C26-16BD-46AE-58F1-268A5FADEC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75169D-8D8D-411B-A12B-61A22539516B}" type="datetimeFigureOut">
              <a:rPr lang="en-US" smtClean="0"/>
              <a:t>10/10/2024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54AB6FA-F1C2-D361-376B-3970553125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53C5620-BB36-ED01-BA87-2C901708C8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AFCC67-E18C-4576-B6B7-CEB59EE58D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48532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93F545-46CB-1612-853D-C78BFE53F7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C48E291-2EF0-1B55-292F-D507C7C5B6C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23C64C6-AB57-A2BB-4F0E-570624D4E8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75169D-8D8D-411B-A12B-61A22539516B}" type="datetimeFigureOut">
              <a:rPr lang="en-US" smtClean="0"/>
              <a:t>10/10/2024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3414709-21E3-5AFA-FFBB-9083BF200C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D8306D2-1A99-96D0-1E57-B79EFE3C35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AFCC67-E18C-4576-B6B7-CEB59EE58D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89948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E67646-217A-87FE-ADB9-1258FED784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D9BC665-A199-A882-3739-7C2D50BB8EE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99719DF-4C2C-BD5D-2FF0-30CA96607A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75169D-8D8D-411B-A12B-61A22539516B}" type="datetimeFigureOut">
              <a:rPr lang="en-US" smtClean="0"/>
              <a:t>10/10/2024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137DEEE-894B-5C9B-015A-1C2A5A6CB3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867E6EB-D464-895D-7D06-0A5964726B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AFCC67-E18C-4576-B6B7-CEB59EE58D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3905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E993C5-2296-E1B1-97B7-595E1A3586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0578374-9E74-9FE6-AE44-26F4692896F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86A1971-9D6D-5396-0C34-92BA5BC80CE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106A000-5CF9-D3AB-5D3F-E56BE505A1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75169D-8D8D-411B-A12B-61A22539516B}" type="datetimeFigureOut">
              <a:rPr lang="en-US" smtClean="0"/>
              <a:t>10/10/2024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779AE05-DFBB-6172-2147-B9E25B1536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68B0CC0-BB71-2154-59F1-780AB198E5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AFCC67-E18C-4576-B6B7-CEB59EE58D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12138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65B8D5-4F07-17EA-2C6D-A873926D06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DF471FF-F8DB-A721-A9C7-0682846C0FA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C529FDC-5176-AE12-9748-5AAFCCD0455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E1D8B16-28A8-AEAC-FBF0-44BCC9119F4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4C75C31-910C-1FA4-DFB8-D3C7BE98F11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5248FD5-630A-0AAC-DAFE-991B73FF06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75169D-8D8D-411B-A12B-61A22539516B}" type="datetimeFigureOut">
              <a:rPr lang="en-US" smtClean="0"/>
              <a:t>10/10/2024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C68EB28-6380-4A7E-E27D-8219605B90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5C4371D-DB3D-2C48-B78D-7F53F2363F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AFCC67-E18C-4576-B6B7-CEB59EE58D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39349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170561-9CE5-5E21-6678-E1CDACF64D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78642D1-49A1-BA12-F72F-51E9492E8E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75169D-8D8D-411B-A12B-61A22539516B}" type="datetimeFigureOut">
              <a:rPr lang="en-US" smtClean="0"/>
              <a:t>10/10/2024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5C08DE1-8D7B-8C97-C045-A80D54B0BF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FB073A1-7FBF-0448-DB59-5FEA434C5D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AFCC67-E18C-4576-B6B7-CEB59EE58D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28366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E7D7D7F-2586-ADBE-1650-769F74F609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75169D-8D8D-411B-A12B-61A22539516B}" type="datetimeFigureOut">
              <a:rPr lang="en-US" smtClean="0"/>
              <a:t>10/10/2024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D7FC92D-BE20-CF26-472B-539D7E2BBA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4935A3A-B385-2D81-8714-64099594C5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AFCC67-E18C-4576-B6B7-CEB59EE58D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30749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66448C-19B7-6AEB-77C5-8883EFAA29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2C1DD89-1D12-E6B4-781D-71319FAD7B3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A91305C-9EAF-0491-1941-43AA099BC4A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F4804E2-BCB2-7C65-09D2-15722522F5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75169D-8D8D-411B-A12B-61A22539516B}" type="datetimeFigureOut">
              <a:rPr lang="en-US" smtClean="0"/>
              <a:t>10/10/2024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CFEFED7-FF3B-844D-6858-2A783540EE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A73B1A3-E45D-F375-6188-A8F4FB6D58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AFCC67-E18C-4576-B6B7-CEB59EE58D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01814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82FEFE-F419-08CC-9741-B57F02784C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9D2F785-CE96-DCA3-37F2-086BB1B37C1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5DBF00C-590A-9BA5-E0DC-E67DE8EC90B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4373658-E87F-DFBD-4DF0-2EFCE40DB8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75169D-8D8D-411B-A12B-61A22539516B}" type="datetimeFigureOut">
              <a:rPr lang="en-US" smtClean="0"/>
              <a:t>10/10/2024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76129A6-ACC0-5D04-68CB-796E1F08C0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750F041-B34A-5555-2016-ABD3D9AA8F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AFCC67-E18C-4576-B6B7-CEB59EE58D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59634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590090B-E881-3176-62AC-86AF3FB83C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F920957-417B-56D6-D5B3-02F61C7FD5F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865B8EB-4A7B-3BEF-F0E1-02BF58897A8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defRPr>
            </a:lvl1pPr>
          </a:lstStyle>
          <a:p>
            <a:fld id="{BC75169D-8D8D-411B-A12B-61A22539516B}" type="datetimeFigureOut">
              <a:rPr lang="en-US" smtClean="0"/>
              <a:pPr/>
              <a:t>10/10/2024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2EF1B31-286F-2503-A99D-5AA2DB8A5D8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05D2C1C-B65F-65C8-6833-A7F3FCA165A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defRPr>
            </a:lvl1pPr>
          </a:lstStyle>
          <a:p>
            <a:fld id="{6DAFCC67-E18C-4576-B6B7-CEB59EE58D6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1924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Cambria" panose="02040503050406030204" pitchFamily="18" charset="0"/>
          <a:ea typeface="Cambria" panose="02040503050406030204" pitchFamily="18" charset="0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Cambria" panose="02040503050406030204" pitchFamily="18" charset="0"/>
          <a:ea typeface="Cambria" panose="02040503050406030204" pitchFamily="18" charset="0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Cambria" panose="02040503050406030204" pitchFamily="18" charset="0"/>
          <a:ea typeface="Cambria" panose="02040503050406030204" pitchFamily="18" charset="0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Cambria" panose="02040503050406030204" pitchFamily="18" charset="0"/>
          <a:ea typeface="Cambria" panose="02040503050406030204" pitchFamily="18" charset="0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Cambria" panose="02040503050406030204" pitchFamily="18" charset="0"/>
          <a:ea typeface="Cambria" panose="02040503050406030204" pitchFamily="18" charset="0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Cambria" panose="02040503050406030204" pitchFamily="18" charset="0"/>
          <a:ea typeface="Cambria" panose="02040503050406030204" pitchFamily="18" charset="0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9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7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80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9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0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0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141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0.png"/><Relationship Id="rId2" Type="http://schemas.openxmlformats.org/officeDocument/2006/relationships/image" Target="../media/image160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0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4.png"/><Relationship Id="rId7" Type="http://schemas.openxmlformats.org/officeDocument/2006/relationships/image" Target="../media/image17.png"/><Relationship Id="rId2" Type="http://schemas.openxmlformats.org/officeDocument/2006/relationships/image" Target="../media/image12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1.png"/><Relationship Id="rId5" Type="http://schemas.openxmlformats.org/officeDocument/2006/relationships/image" Target="../media/image6.png"/><Relationship Id="rId4" Type="http://schemas.openxmlformats.org/officeDocument/2006/relationships/image" Target="../media/image5.svg"/><Relationship Id="rId9" Type="http://schemas.openxmlformats.org/officeDocument/2006/relationships/image" Target="../media/image19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1.png"/><Relationship Id="rId4" Type="http://schemas.openxmlformats.org/officeDocument/2006/relationships/image" Target="../media/image6.pn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1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hyperlink" Target="https://gdmarmerola.github.io/probability-calibration/" TargetMode="Externa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250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3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0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2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hyperlink" Target="https://en.wikipedia.org/wiki/Iteratively_reweighted_least_squares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m9-_sxSU_WQ" TargetMode="External"/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546C8B-9AB5-4B36-A44B-C6B45DD2D01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2756288"/>
            <a:ext cx="9144000" cy="2387600"/>
          </a:xfrm>
        </p:spPr>
        <p:txBody>
          <a:bodyPr>
            <a:normAutofit fontScale="90000"/>
          </a:bodyPr>
          <a:lstStyle/>
          <a:p>
            <a:r>
              <a:rPr lang="en-US" dirty="0"/>
              <a:t>INST 414: Data </a:t>
            </a:r>
            <a:r>
              <a:rPr lang="en-US"/>
              <a:t>Science Techniques </a:t>
            </a:r>
            <a:br>
              <a:rPr lang="en-US"/>
            </a:br>
            <a:r>
              <a:rPr lang="en-US"/>
              <a:t> </a:t>
            </a:r>
            <a:br>
              <a:rPr lang="en-US" dirty="0"/>
            </a:br>
            <a:r>
              <a:rPr lang="en-US" sz="4900" dirty="0"/>
              <a:t>Lecture 6</a:t>
            </a:r>
            <a:br>
              <a:rPr lang="en-US" sz="4900" dirty="0"/>
            </a:br>
            <a:r>
              <a:rPr lang="en-US" sz="4900" dirty="0"/>
              <a:t>Regression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223730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A38B1D-4390-44C0-AF54-79228BA96E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Can We Do With a Line?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EC415C1-7B2D-47D3-9E28-B2CE243593A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We can model relationships between two (or more) variables</a:t>
            </a:r>
          </a:p>
          <a:p>
            <a:endParaRPr lang="en-US" dirty="0"/>
          </a:p>
          <a:p>
            <a:r>
              <a:rPr lang="en-US" dirty="0"/>
              <a:t>Keep in mind the maxim:</a:t>
            </a:r>
          </a:p>
          <a:p>
            <a:pPr lvl="1"/>
            <a:r>
              <a:rPr lang="en-US" dirty="0"/>
              <a:t>“All models are wrong, but some are useful”</a:t>
            </a:r>
          </a:p>
          <a:p>
            <a:pPr lvl="1"/>
            <a:endParaRPr lang="en-US" dirty="0"/>
          </a:p>
          <a:p>
            <a:r>
              <a:rPr lang="en-US" dirty="0"/>
              <a:t>Linear regression is a great illustration</a:t>
            </a:r>
          </a:p>
        </p:txBody>
      </p:sp>
    </p:spTree>
    <p:extLst>
      <p:ext uri="{BB962C8B-B14F-4D97-AF65-F5344CB8AC3E}">
        <p14:creationId xmlns:p14="http://schemas.microsoft.com/office/powerpoint/2010/main" val="6562066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EFB529-3ED4-4549-9D6F-338ADB97E8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Linear Regression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02493963-E87B-4453-8A2B-3AAC1CD517FA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𝑌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𝛽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𝛽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 </m:t>
                        </m:r>
                      </m:sub>
                    </m:sSub>
                  </m:oMath>
                </a14:m>
                <a:endParaRPr lang="en-US" dirty="0"/>
              </a:p>
              <a:p>
                <a:endParaRPr lang="en-US" dirty="0"/>
              </a:p>
              <a:p>
                <a:r>
                  <a:rPr lang="en-US" dirty="0"/>
                  <a:t>Goal:</a:t>
                </a:r>
              </a:p>
              <a:p>
                <a:pPr lvl="1"/>
                <a:r>
                  <a:rPr lang="en-US" dirty="0"/>
                  <a:t>Fit the above </a:t>
                </a:r>
              </a:p>
              <a:p>
                <a:pPr marL="457200" lvl="1" indent="0">
                  <a:buNone/>
                </a:pPr>
                <a:r>
                  <a:rPr lang="en-US" dirty="0"/>
                  <a:t>equation to the data</a:t>
                </a:r>
              </a:p>
              <a:p>
                <a:pPr marL="457200" lvl="1" indent="0">
                  <a:buNone/>
                </a:pPr>
                <a:endParaRPr lang="en-US" dirty="0"/>
              </a:p>
              <a:p>
                <a:r>
                  <a:rPr lang="en-US" dirty="0"/>
                  <a:t>What should criteria be?</a:t>
                </a: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02493963-E87B-4453-8A2B-3AAC1CD517FA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4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Box 3">
            <a:extLst>
              <a:ext uri="{FF2B5EF4-FFF2-40B4-BE49-F238E27FC236}">
                <a16:creationId xmlns:a16="http://schemas.microsoft.com/office/drawing/2014/main" id="{B52310BA-FE8D-4146-9AED-BAA32279F6F3}"/>
              </a:ext>
            </a:extLst>
          </p:cNvPr>
          <p:cNvSpPr txBox="1"/>
          <p:nvPr/>
        </p:nvSpPr>
        <p:spPr>
          <a:xfrm>
            <a:off x="1503363" y="1466453"/>
            <a:ext cx="16154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Intercept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50623B4-CEAE-4FDA-B3F7-E42AC1779171}"/>
              </a:ext>
            </a:extLst>
          </p:cNvPr>
          <p:cNvSpPr txBox="1"/>
          <p:nvPr/>
        </p:nvSpPr>
        <p:spPr>
          <a:xfrm>
            <a:off x="2499043" y="1475105"/>
            <a:ext cx="16154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Slope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CC8F82D0-8BC8-AEC3-49BC-C8B527AD210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26015" y="471041"/>
            <a:ext cx="6576307" cy="54755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644750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EFB529-3ED4-4549-9D6F-338ADB97E8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What’s our objective?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2493963-E87B-4453-8A2B-3AAC1CD517F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Three hypothetical lines</a:t>
            </a:r>
          </a:p>
          <a:p>
            <a:endParaRPr lang="en-US" dirty="0"/>
          </a:p>
          <a:p>
            <a:r>
              <a:rPr lang="en-US" dirty="0"/>
              <a:t>Which one fits data best?</a:t>
            </a:r>
          </a:p>
          <a:p>
            <a:endParaRPr lang="en-US" dirty="0"/>
          </a:p>
          <a:p>
            <a:r>
              <a:rPr lang="en-US" dirty="0"/>
              <a:t>What do you like about it?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669337F-53A7-76A8-0E0E-25D06F71D7A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19055" y="1354961"/>
            <a:ext cx="6576307" cy="54755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422660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A94F13CB-066C-DCF2-5EB1-057FA9710F3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39375" y="1365121"/>
            <a:ext cx="6576307" cy="5475552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10EFB529-3ED4-4549-9D6F-338ADB97E8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What’s our objective?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2493963-E87B-4453-8A2B-3AAC1CD517F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What do you like about it?</a:t>
            </a:r>
          </a:p>
          <a:p>
            <a:endParaRPr lang="en-US" dirty="0"/>
          </a:p>
          <a:p>
            <a:r>
              <a:rPr lang="en-US" dirty="0"/>
              <a:t>Two potential objectives</a:t>
            </a:r>
          </a:p>
          <a:p>
            <a:pPr lvl="1"/>
            <a:r>
              <a:rPr lang="en-US" dirty="0"/>
              <a:t>The vertical distance</a:t>
            </a:r>
          </a:p>
          <a:p>
            <a:pPr marL="457200" lvl="1" indent="0">
              <a:buNone/>
            </a:pPr>
            <a:r>
              <a:rPr lang="en-US" dirty="0"/>
              <a:t>between the line and the points </a:t>
            </a:r>
          </a:p>
          <a:p>
            <a:pPr marL="457200" lvl="1" indent="0">
              <a:buNone/>
            </a:pPr>
            <a:r>
              <a:rPr lang="en-US" dirty="0"/>
              <a:t>is smallest</a:t>
            </a:r>
          </a:p>
          <a:p>
            <a:pPr lvl="1"/>
            <a:r>
              <a:rPr lang="en-US" dirty="0"/>
              <a:t>The perpendicular distance</a:t>
            </a:r>
          </a:p>
          <a:p>
            <a:pPr marL="457200" lvl="1" indent="0">
              <a:buNone/>
            </a:pPr>
            <a:r>
              <a:rPr lang="en-US" dirty="0"/>
              <a:t>is smallest</a:t>
            </a:r>
          </a:p>
        </p:txBody>
      </p: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1ABB5D63-F8E5-41A8-ADE2-48E65C4CC71C}"/>
              </a:ext>
            </a:extLst>
          </p:cNvPr>
          <p:cNvCxnSpPr>
            <a:cxnSpLocks/>
          </p:cNvCxnSpPr>
          <p:nvPr/>
        </p:nvCxnSpPr>
        <p:spPr>
          <a:xfrm flipV="1">
            <a:off x="7673421" y="4370825"/>
            <a:ext cx="0" cy="1129996"/>
          </a:xfrm>
          <a:prstGeom prst="straightConnector1">
            <a:avLst/>
          </a:prstGeom>
          <a:ln w="41275">
            <a:solidFill>
              <a:schemeClr val="accent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4F9E1687-45E3-7BBC-3458-4863AF3004D8}"/>
              </a:ext>
            </a:extLst>
          </p:cNvPr>
          <p:cNvCxnSpPr>
            <a:cxnSpLocks/>
          </p:cNvCxnSpPr>
          <p:nvPr/>
        </p:nvCxnSpPr>
        <p:spPr>
          <a:xfrm flipH="1" flipV="1">
            <a:off x="9946519" y="3118500"/>
            <a:ext cx="1020779" cy="1962363"/>
          </a:xfrm>
          <a:prstGeom prst="straightConnector1">
            <a:avLst/>
          </a:prstGeom>
          <a:ln w="41275">
            <a:solidFill>
              <a:schemeClr val="accent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B5B498EE-3D01-1D34-2E67-00D5DFA08DCA}"/>
              </a:ext>
            </a:extLst>
          </p:cNvPr>
          <p:cNvCxnSpPr>
            <a:cxnSpLocks/>
          </p:cNvCxnSpPr>
          <p:nvPr/>
        </p:nvCxnSpPr>
        <p:spPr>
          <a:xfrm>
            <a:off x="11760823" y="3429000"/>
            <a:ext cx="0" cy="1101903"/>
          </a:xfrm>
          <a:prstGeom prst="straightConnector1">
            <a:avLst/>
          </a:prstGeom>
          <a:ln w="41275">
            <a:solidFill>
              <a:schemeClr val="accent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626473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A94F13CB-066C-DCF2-5EB1-057FA9710F3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39375" y="1365121"/>
            <a:ext cx="6576307" cy="5475552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10EFB529-3ED4-4549-9D6F-338ADB97E8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What’s our objective?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2493963-E87B-4453-8A2B-3AAC1CD517F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What do you like about it?</a:t>
            </a:r>
          </a:p>
          <a:p>
            <a:endParaRPr lang="en-US" dirty="0"/>
          </a:p>
          <a:p>
            <a:r>
              <a:rPr lang="en-US" dirty="0"/>
              <a:t>Two potential objectives</a:t>
            </a:r>
          </a:p>
          <a:p>
            <a:pPr lvl="1"/>
            <a:r>
              <a:rPr lang="en-US" dirty="0"/>
              <a:t>The vertical distance</a:t>
            </a:r>
          </a:p>
          <a:p>
            <a:pPr marL="457200" lvl="1" indent="0">
              <a:buNone/>
            </a:pPr>
            <a:r>
              <a:rPr lang="en-US" dirty="0"/>
              <a:t>between the line and the points </a:t>
            </a:r>
          </a:p>
          <a:p>
            <a:pPr marL="457200" lvl="1" indent="0">
              <a:buNone/>
            </a:pPr>
            <a:r>
              <a:rPr lang="en-US" dirty="0"/>
              <a:t>is smallest</a:t>
            </a:r>
          </a:p>
          <a:p>
            <a:pPr lvl="1"/>
            <a:r>
              <a:rPr lang="en-US" dirty="0"/>
              <a:t>The perpendicular distance</a:t>
            </a:r>
          </a:p>
          <a:p>
            <a:pPr marL="457200" lvl="1" indent="0">
              <a:buNone/>
            </a:pPr>
            <a:r>
              <a:rPr lang="en-US" dirty="0"/>
              <a:t>is smallest</a:t>
            </a:r>
          </a:p>
        </p:txBody>
      </p: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1ABB5D63-F8E5-41A8-ADE2-48E65C4CC71C}"/>
              </a:ext>
            </a:extLst>
          </p:cNvPr>
          <p:cNvCxnSpPr>
            <a:cxnSpLocks/>
          </p:cNvCxnSpPr>
          <p:nvPr/>
        </p:nvCxnSpPr>
        <p:spPr>
          <a:xfrm flipV="1">
            <a:off x="7673421" y="4370825"/>
            <a:ext cx="0" cy="1129996"/>
          </a:xfrm>
          <a:prstGeom prst="straightConnector1">
            <a:avLst/>
          </a:prstGeom>
          <a:ln w="28575"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7DB8AA4B-9576-4461-8006-6E6B954B1AD8}"/>
              </a:ext>
            </a:extLst>
          </p:cNvPr>
          <p:cNvCxnSpPr>
            <a:cxnSpLocks/>
          </p:cNvCxnSpPr>
          <p:nvPr/>
        </p:nvCxnSpPr>
        <p:spPr>
          <a:xfrm flipH="1" flipV="1">
            <a:off x="9222080" y="3616504"/>
            <a:ext cx="424612" cy="2137024"/>
          </a:xfrm>
          <a:prstGeom prst="straightConnector1">
            <a:avLst/>
          </a:prstGeom>
          <a:ln w="44450">
            <a:solidFill>
              <a:srgbClr val="FF0000">
                <a:alpha val="62000"/>
              </a:srgbClr>
            </a:solidFill>
            <a:prstDash val="sysDash"/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4F9E1687-45E3-7BBC-3458-4863AF3004D8}"/>
              </a:ext>
            </a:extLst>
          </p:cNvPr>
          <p:cNvCxnSpPr>
            <a:cxnSpLocks/>
          </p:cNvCxnSpPr>
          <p:nvPr/>
        </p:nvCxnSpPr>
        <p:spPr>
          <a:xfrm flipH="1" flipV="1">
            <a:off x="9946519" y="3118500"/>
            <a:ext cx="1020779" cy="1962363"/>
          </a:xfrm>
          <a:prstGeom prst="straightConnector1">
            <a:avLst/>
          </a:prstGeom>
          <a:ln w="41275">
            <a:solidFill>
              <a:schemeClr val="accent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8227057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22525C-8BB8-415C-90D5-1CDE6F980A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Objective: Target Vertical distance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AC35A93-4094-41CB-8318-413113A45F2C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1825625"/>
                <a:ext cx="4269059" cy="4351338"/>
              </a:xfrm>
            </p:spPr>
            <p:txBody>
              <a:bodyPr>
                <a:normAutofit fontScale="92500" lnSpcReduction="20000"/>
              </a:bodyPr>
              <a:lstStyle/>
              <a:p>
                <a:r>
                  <a:rPr lang="en-US" dirty="0"/>
                  <a:t>We want to find a line that minimizes the average vertical distance</a:t>
                </a:r>
              </a:p>
              <a:p>
                <a:endParaRPr lang="en-US" dirty="0"/>
              </a:p>
              <a:p>
                <a:r>
                  <a:rPr lang="en-US" dirty="0"/>
                  <a:t>When x=1</a:t>
                </a:r>
              </a:p>
              <a:p>
                <a:pPr lvl="1"/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</m:acc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b="0" dirty="0"/>
                  <a:t>6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=8</m:t>
                    </m:r>
                  </m:oMath>
                </a14:m>
                <a:endParaRPr lang="en-US" dirty="0"/>
              </a:p>
              <a:p>
                <a:pPr lvl="1"/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−</m:t>
                    </m:r>
                    <m:acc>
                      <m:accPr>
                        <m:chr m:val="̂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</m:acc>
                    <m:r>
                      <a:rPr lang="en-US" b="0" i="1" smtClean="0">
                        <a:latin typeface="Cambria Math" panose="02040503050406030204" pitchFamily="18" charset="0"/>
                      </a:rPr>
                      <m:t>=2</m:t>
                    </m:r>
                  </m:oMath>
                </a14:m>
                <a:endParaRPr lang="en-US" dirty="0"/>
              </a:p>
              <a:p>
                <a:r>
                  <a:rPr lang="en-US" dirty="0"/>
                  <a:t>When x=7</a:t>
                </a:r>
              </a:p>
              <a:p>
                <a:pPr lvl="1"/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</m:acc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=14.5</m:t>
                    </m:r>
                  </m:oMath>
                </a14:m>
                <a:endParaRPr lang="en-US" b="0" dirty="0"/>
              </a:p>
              <a:p>
                <a:pPr lvl="1"/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=13</m:t>
                    </m:r>
                  </m:oMath>
                </a14:m>
                <a:endParaRPr lang="en-US" b="0" dirty="0"/>
              </a:p>
              <a:p>
                <a:pPr lvl="1"/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−</m:t>
                    </m:r>
                    <m:acc>
                      <m:accPr>
                        <m:chr m:val="̂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</m:acc>
                    <m:r>
                      <a:rPr lang="en-US" b="0" i="1" smtClean="0">
                        <a:latin typeface="Cambria Math" panose="02040503050406030204" pitchFamily="18" charset="0"/>
                      </a:rPr>
                      <m:t>=−1.5</m:t>
                    </m:r>
                  </m:oMath>
                </a14:m>
                <a:endParaRPr lang="en-US" dirty="0"/>
              </a:p>
              <a:p>
                <a:pPr lvl="1"/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AC35A93-4094-41CB-8318-413113A45F2C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825625"/>
                <a:ext cx="4269059" cy="4351338"/>
              </a:xfrm>
              <a:blipFill>
                <a:blip r:embed="rId2"/>
                <a:stretch>
                  <a:fillRect l="-2286" t="-3501" b="-28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2">
            <a:extLst>
              <a:ext uri="{FF2B5EF4-FFF2-40B4-BE49-F238E27FC236}">
                <a16:creationId xmlns:a16="http://schemas.microsoft.com/office/drawing/2014/main" id="{2E509179-70DE-416F-BA24-D647E661AAA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9725" y="0"/>
            <a:ext cx="6772275" cy="6657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852CE9D2-825D-431A-826B-D05B40A850C4}"/>
              </a:ext>
            </a:extLst>
          </p:cNvPr>
          <p:cNvCxnSpPr>
            <a:cxnSpLocks/>
          </p:cNvCxnSpPr>
          <p:nvPr/>
        </p:nvCxnSpPr>
        <p:spPr>
          <a:xfrm flipV="1">
            <a:off x="6130412" y="589936"/>
            <a:ext cx="5830529" cy="5134158"/>
          </a:xfrm>
          <a:prstGeom prst="line">
            <a:avLst/>
          </a:prstGeom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12547969-214D-471C-92AA-447B25647503}"/>
              </a:ext>
            </a:extLst>
          </p:cNvPr>
          <p:cNvCxnSpPr>
            <a:cxnSpLocks/>
          </p:cNvCxnSpPr>
          <p:nvPr/>
        </p:nvCxnSpPr>
        <p:spPr>
          <a:xfrm flipV="1">
            <a:off x="7236541" y="3972233"/>
            <a:ext cx="0" cy="776748"/>
          </a:xfrm>
          <a:prstGeom prst="straightConnector1">
            <a:avLst/>
          </a:prstGeom>
          <a:ln w="28575"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77113F34-C6F8-46D8-9ED7-643506E51341}"/>
              </a:ext>
            </a:extLst>
          </p:cNvPr>
          <p:cNvCxnSpPr>
            <a:cxnSpLocks/>
          </p:cNvCxnSpPr>
          <p:nvPr/>
        </p:nvCxnSpPr>
        <p:spPr>
          <a:xfrm>
            <a:off x="11449844" y="1048215"/>
            <a:ext cx="0" cy="502467"/>
          </a:xfrm>
          <a:prstGeom prst="straightConnector1">
            <a:avLst/>
          </a:prstGeom>
          <a:ln w="28575"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206335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22525C-8BB8-415C-90D5-1CDE6F980A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Objective: Target Vertical distance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AC35A93-4094-41CB-8318-413113A45F2C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1825625"/>
                <a:ext cx="4269059" cy="4351338"/>
              </a:xfrm>
            </p:spPr>
            <p:txBody>
              <a:bodyPr/>
              <a:lstStyle/>
              <a:p>
                <a:pPr marL="0" indent="0">
                  <a:buNone/>
                </a:pPr>
                <a:r>
                  <a:rPr lang="en-US" dirty="0"/>
                  <a:t>Idea:</a:t>
                </a:r>
              </a:p>
              <a:p>
                <a:pPr marL="0" indent="0">
                  <a:buNone/>
                </a:pPr>
                <a:r>
                  <a:rPr lang="en-US" dirty="0"/>
                  <a:t>The line of best fit should minimize the average error</a:t>
                </a:r>
              </a:p>
              <a:p>
                <a:pPr marL="0" indent="0">
                  <a:buNone/>
                </a:pPr>
                <a:endParaRPr lang="en-US" dirty="0"/>
              </a:p>
              <a:p>
                <a14:m>
                  <m:oMath xmlns:m="http://schemas.openxmlformats.org/officeDocument/2006/math"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𝑁</m:t>
                        </m:r>
                      </m:den>
                    </m:f>
                    <m:nary>
                      <m:naryPr>
                        <m:chr m:val="∑"/>
                        <m:supHide m:val="on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  <m:sup/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r>
                          <a:rPr lang="en-US" i="1">
                            <a:latin typeface="Cambria Math" panose="02040503050406030204" pitchFamily="18" charset="0"/>
                          </a:rPr>
                          <m:t>−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acc>
                              <m:accPr>
                                <m:chr m:val="̂"/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𝑦</m:t>
                                </m:r>
                              </m:e>
                            </m:acc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)</m:t>
                        </m:r>
                        <m:r>
                          <m:rPr>
                            <m:nor/>
                          </m:rPr>
                          <a:rPr lang="en-US" dirty="0"/>
                          <m:t> </m:t>
                        </m:r>
                      </m:e>
                    </m:nary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AC35A93-4094-41CB-8318-413113A45F2C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825625"/>
                <a:ext cx="4269059" cy="4351338"/>
              </a:xfrm>
              <a:blipFill>
                <a:blip r:embed="rId2"/>
                <a:stretch>
                  <a:fillRect l="-3000" t="-22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2">
            <a:extLst>
              <a:ext uri="{FF2B5EF4-FFF2-40B4-BE49-F238E27FC236}">
                <a16:creationId xmlns:a16="http://schemas.microsoft.com/office/drawing/2014/main" id="{2E509179-70DE-416F-BA24-D647E661AAA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9725" y="0"/>
            <a:ext cx="6772275" cy="6657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852CE9D2-825D-431A-826B-D05B40A850C4}"/>
              </a:ext>
            </a:extLst>
          </p:cNvPr>
          <p:cNvCxnSpPr>
            <a:cxnSpLocks/>
          </p:cNvCxnSpPr>
          <p:nvPr/>
        </p:nvCxnSpPr>
        <p:spPr>
          <a:xfrm flipV="1">
            <a:off x="6130412" y="589936"/>
            <a:ext cx="5830529" cy="5134158"/>
          </a:xfrm>
          <a:prstGeom prst="line">
            <a:avLst/>
          </a:prstGeom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12547969-214D-471C-92AA-447B25647503}"/>
              </a:ext>
            </a:extLst>
          </p:cNvPr>
          <p:cNvCxnSpPr>
            <a:cxnSpLocks/>
          </p:cNvCxnSpPr>
          <p:nvPr/>
        </p:nvCxnSpPr>
        <p:spPr>
          <a:xfrm flipV="1">
            <a:off x="7236541" y="3972233"/>
            <a:ext cx="0" cy="776748"/>
          </a:xfrm>
          <a:prstGeom prst="straightConnector1">
            <a:avLst/>
          </a:prstGeom>
          <a:ln w="28575"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77113F34-C6F8-46D8-9ED7-643506E51341}"/>
              </a:ext>
            </a:extLst>
          </p:cNvPr>
          <p:cNvCxnSpPr>
            <a:cxnSpLocks/>
          </p:cNvCxnSpPr>
          <p:nvPr/>
        </p:nvCxnSpPr>
        <p:spPr>
          <a:xfrm>
            <a:off x="11449844" y="1048215"/>
            <a:ext cx="0" cy="502467"/>
          </a:xfrm>
          <a:prstGeom prst="straightConnector1">
            <a:avLst/>
          </a:prstGeom>
          <a:ln w="28575"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6873999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22525C-8BB8-415C-90D5-1CDE6F980A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Objective: Target Vertical distance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17" name="Table 17">
                <a:extLst>
                  <a:ext uri="{FF2B5EF4-FFF2-40B4-BE49-F238E27FC236}">
                    <a16:creationId xmlns:a16="http://schemas.microsoft.com/office/drawing/2014/main" id="{9EF4D59B-013B-4101-A632-774C52259B08}"/>
                  </a:ext>
                </a:extLst>
              </p:cNvPr>
              <p:cNvGraphicFramePr>
                <a:graphicFrameLocks noGrp="1"/>
              </p:cNvGraphicFramePr>
              <p:nvPr>
                <p:ph idx="1"/>
              </p:nvPr>
            </p:nvGraphicFramePr>
            <p:xfrm>
              <a:off x="838199" y="1825625"/>
              <a:ext cx="3694470" cy="2149904"/>
            </p:xfrm>
            <a:graphic>
              <a:graphicData uri="http://schemas.openxmlformats.org/drawingml/2006/table">
                <a:tbl>
                  <a:tblPr firstRow="1" lastRow="1" bandRow="1">
                    <a:tableStyleId>{93296810-A885-4BE3-A3E7-6D5BEEA58F35}</a:tableStyleId>
                  </a:tblPr>
                  <a:tblGrid>
                    <a:gridCol w="1231490">
                      <a:extLst>
                        <a:ext uri="{9D8B030D-6E8A-4147-A177-3AD203B41FA5}">
                          <a16:colId xmlns:a16="http://schemas.microsoft.com/office/drawing/2014/main" val="945606254"/>
                        </a:ext>
                      </a:extLst>
                    </a:gridCol>
                    <a:gridCol w="1231490">
                      <a:extLst>
                        <a:ext uri="{9D8B030D-6E8A-4147-A177-3AD203B41FA5}">
                          <a16:colId xmlns:a16="http://schemas.microsoft.com/office/drawing/2014/main" val="2803113587"/>
                        </a:ext>
                      </a:extLst>
                    </a:gridCol>
                    <a:gridCol w="1231490">
                      <a:extLst>
                        <a:ext uri="{9D8B030D-6E8A-4147-A177-3AD203B41FA5}">
                          <a16:colId xmlns:a16="http://schemas.microsoft.com/office/drawing/2014/main" val="2209550882"/>
                        </a:ext>
                      </a:extLst>
                    </a:gridCol>
                  </a:tblGrid>
                  <a:tr h="537476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1" smtClean="0">
                                    <a:latin typeface="Cambria Math" panose="02040503050406030204" pitchFamily="18" charset="0"/>
                                  </a:rPr>
                                  <m:t>𝒚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acc>
                                  <m:accPr>
                                    <m:chr m:val="̂"/>
                                    <m:ctrlPr>
                                      <a:rPr lang="en-US" b="1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en-US" b="1" smtClean="0">
                                        <a:latin typeface="Cambria Math" panose="02040503050406030204" pitchFamily="18" charset="0"/>
                                      </a:rPr>
                                      <m:t>𝒚</m:t>
                                    </m:r>
                                  </m:e>
                                </m:acc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1" smtClean="0">
                                    <a:latin typeface="Cambria Math" panose="02040503050406030204" pitchFamily="18" charset="0"/>
                                  </a:rPr>
                                  <m:t>𝒚</m:t>
                                </m:r>
                                <m:r>
                                  <a:rPr lang="en-US" b="1" smtClean="0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acc>
                                  <m:accPr>
                                    <m:chr m:val="̂"/>
                                    <m:ctrlPr>
                                      <a:rPr lang="en-US" b="1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en-US" b="1" smtClean="0">
                                        <a:latin typeface="Cambria Math" panose="02040503050406030204" pitchFamily="18" charset="0"/>
                                      </a:rPr>
                                      <m:t>𝒚</m:t>
                                    </m:r>
                                  </m:e>
                                </m:acc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342558251"/>
                      </a:ext>
                    </a:extLst>
                  </a:tr>
                  <a:tr h="537476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8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6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2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694016225"/>
                      </a:ext>
                    </a:extLst>
                  </a:tr>
                  <a:tr h="537476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13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14.5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-1.5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830105549"/>
                      </a:ext>
                    </a:extLst>
                  </a:tr>
                  <a:tr h="537476">
                    <a:tc gridSpan="2">
                      <a:txBody>
                        <a:bodyPr/>
                        <a:lstStyle/>
                        <a:p>
                          <a:pPr algn="r"/>
                          <a:r>
                            <a:rPr lang="en-US" dirty="0"/>
                            <a:t>Average Error</a:t>
                          </a:r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0.25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129231107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17" name="Table 17">
                <a:extLst>
                  <a:ext uri="{FF2B5EF4-FFF2-40B4-BE49-F238E27FC236}">
                    <a16:creationId xmlns:a16="http://schemas.microsoft.com/office/drawing/2014/main" id="{9EF4D59B-013B-4101-A632-774C52259B08}"/>
                  </a:ext>
                </a:extLst>
              </p:cNvPr>
              <p:cNvGraphicFramePr>
                <a:graphicFrameLocks noGrp="1"/>
              </p:cNvGraphicFramePr>
              <p:nvPr>
                <p:ph idx="1"/>
                <p:extLst>
                  <p:ext uri="{D42A27DB-BD31-4B8C-83A1-F6EECF244321}">
                    <p14:modId xmlns:p14="http://schemas.microsoft.com/office/powerpoint/2010/main" val="3526948261"/>
                  </p:ext>
                </p:extLst>
              </p:nvPr>
            </p:nvGraphicFramePr>
            <p:xfrm>
              <a:off x="838199" y="1825625"/>
              <a:ext cx="3694470" cy="2149904"/>
            </p:xfrm>
            <a:graphic>
              <a:graphicData uri="http://schemas.openxmlformats.org/drawingml/2006/table">
                <a:tbl>
                  <a:tblPr firstRow="1" lastRow="1" bandRow="1">
                    <a:tableStyleId>{93296810-A885-4BE3-A3E7-6D5BEEA58F35}</a:tableStyleId>
                  </a:tblPr>
                  <a:tblGrid>
                    <a:gridCol w="1231490">
                      <a:extLst>
                        <a:ext uri="{9D8B030D-6E8A-4147-A177-3AD203B41FA5}">
                          <a16:colId xmlns:a16="http://schemas.microsoft.com/office/drawing/2014/main" val="945606254"/>
                        </a:ext>
                      </a:extLst>
                    </a:gridCol>
                    <a:gridCol w="1231490">
                      <a:extLst>
                        <a:ext uri="{9D8B030D-6E8A-4147-A177-3AD203B41FA5}">
                          <a16:colId xmlns:a16="http://schemas.microsoft.com/office/drawing/2014/main" val="2803113587"/>
                        </a:ext>
                      </a:extLst>
                    </a:gridCol>
                    <a:gridCol w="1231490">
                      <a:extLst>
                        <a:ext uri="{9D8B030D-6E8A-4147-A177-3AD203B41FA5}">
                          <a16:colId xmlns:a16="http://schemas.microsoft.com/office/drawing/2014/main" val="2209550882"/>
                        </a:ext>
                      </a:extLst>
                    </a:gridCol>
                  </a:tblGrid>
                  <a:tr h="537476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495" t="-4494" r="-202475" b="-3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100000" t="-4494" r="-101478" b="-3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200990" t="-4494" r="-1980" b="-30000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342558251"/>
                      </a:ext>
                    </a:extLst>
                  </a:tr>
                  <a:tr h="537476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8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6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2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694016225"/>
                      </a:ext>
                    </a:extLst>
                  </a:tr>
                  <a:tr h="537476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13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14.5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-1.5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830105549"/>
                      </a:ext>
                    </a:extLst>
                  </a:tr>
                  <a:tr h="537476">
                    <a:tc gridSpan="2">
                      <a:txBody>
                        <a:bodyPr/>
                        <a:lstStyle/>
                        <a:p>
                          <a:pPr algn="r"/>
                          <a:r>
                            <a:rPr lang="en-US" dirty="0"/>
                            <a:t>Average Error</a:t>
                          </a:r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0.25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129231107"/>
                      </a:ext>
                    </a:extLst>
                  </a:tr>
                </a:tbl>
              </a:graphicData>
            </a:graphic>
          </p:graphicFrame>
        </mc:Fallback>
      </mc:AlternateContent>
      <p:pic>
        <p:nvPicPr>
          <p:cNvPr id="4" name="Picture 2">
            <a:extLst>
              <a:ext uri="{FF2B5EF4-FFF2-40B4-BE49-F238E27FC236}">
                <a16:creationId xmlns:a16="http://schemas.microsoft.com/office/drawing/2014/main" id="{2E509179-70DE-416F-BA24-D647E661AAA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9725" y="0"/>
            <a:ext cx="6772275" cy="6657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852CE9D2-825D-431A-826B-D05B40A850C4}"/>
              </a:ext>
            </a:extLst>
          </p:cNvPr>
          <p:cNvCxnSpPr>
            <a:cxnSpLocks/>
          </p:cNvCxnSpPr>
          <p:nvPr/>
        </p:nvCxnSpPr>
        <p:spPr>
          <a:xfrm flipV="1">
            <a:off x="6130412" y="589936"/>
            <a:ext cx="5830529" cy="5134158"/>
          </a:xfrm>
          <a:prstGeom prst="line">
            <a:avLst/>
          </a:prstGeom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12547969-214D-471C-92AA-447B25647503}"/>
              </a:ext>
            </a:extLst>
          </p:cNvPr>
          <p:cNvCxnSpPr>
            <a:cxnSpLocks/>
          </p:cNvCxnSpPr>
          <p:nvPr/>
        </p:nvCxnSpPr>
        <p:spPr>
          <a:xfrm flipV="1">
            <a:off x="7236541" y="3972233"/>
            <a:ext cx="0" cy="776748"/>
          </a:xfrm>
          <a:prstGeom prst="straightConnector1">
            <a:avLst/>
          </a:prstGeom>
          <a:ln w="28575"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77113F34-C6F8-46D8-9ED7-643506E51341}"/>
              </a:ext>
            </a:extLst>
          </p:cNvPr>
          <p:cNvCxnSpPr>
            <a:cxnSpLocks/>
          </p:cNvCxnSpPr>
          <p:nvPr/>
        </p:nvCxnSpPr>
        <p:spPr>
          <a:xfrm>
            <a:off x="11449844" y="1048215"/>
            <a:ext cx="0" cy="502467"/>
          </a:xfrm>
          <a:prstGeom prst="straightConnector1">
            <a:avLst/>
          </a:prstGeom>
          <a:ln w="28575"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22891F1E-3E2A-4B55-B4C8-729E11F9F544}"/>
              </a:ext>
            </a:extLst>
          </p:cNvPr>
          <p:cNvCxnSpPr>
            <a:cxnSpLocks/>
          </p:cNvCxnSpPr>
          <p:nvPr/>
        </p:nvCxnSpPr>
        <p:spPr>
          <a:xfrm flipV="1">
            <a:off x="6130412" y="2812026"/>
            <a:ext cx="5830529" cy="275304"/>
          </a:xfrm>
          <a:prstGeom prst="line">
            <a:avLst/>
          </a:prstGeom>
          <a:ln w="28575"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C73285AF-2118-4BDD-B514-ED5C22B7F395}"/>
              </a:ext>
            </a:extLst>
          </p:cNvPr>
          <p:cNvCxnSpPr>
            <a:cxnSpLocks/>
          </p:cNvCxnSpPr>
          <p:nvPr/>
        </p:nvCxnSpPr>
        <p:spPr>
          <a:xfrm flipV="1">
            <a:off x="11449844" y="1550682"/>
            <a:ext cx="0" cy="1261344"/>
          </a:xfrm>
          <a:prstGeom prst="straightConnector1">
            <a:avLst/>
          </a:prstGeom>
          <a:ln w="28575">
            <a:solidFill>
              <a:schemeClr val="tx2">
                <a:lumMod val="60000"/>
                <a:lumOff val="4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8D8EBD9D-AC36-4A0C-84CC-F903E3391240}"/>
              </a:ext>
            </a:extLst>
          </p:cNvPr>
          <p:cNvCxnSpPr>
            <a:cxnSpLocks/>
          </p:cNvCxnSpPr>
          <p:nvPr/>
        </p:nvCxnSpPr>
        <p:spPr>
          <a:xfrm>
            <a:off x="7236541" y="3029103"/>
            <a:ext cx="0" cy="943130"/>
          </a:xfrm>
          <a:prstGeom prst="straightConnector1">
            <a:avLst/>
          </a:prstGeom>
          <a:ln w="28575">
            <a:solidFill>
              <a:schemeClr val="tx2">
                <a:lumMod val="60000"/>
                <a:lumOff val="4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18" name="Table 17">
                <a:extLst>
                  <a:ext uri="{FF2B5EF4-FFF2-40B4-BE49-F238E27FC236}">
                    <a16:creationId xmlns:a16="http://schemas.microsoft.com/office/drawing/2014/main" id="{E30674A4-60E0-4B14-87B5-A5FBFB0FBFB0}"/>
                  </a:ext>
                </a:extLst>
              </p:cNvPr>
              <p:cNvGraphicFramePr>
                <a:graphicFrameLocks/>
              </p:cNvGraphicFramePr>
              <p:nvPr/>
            </p:nvGraphicFramePr>
            <p:xfrm>
              <a:off x="838199" y="4360607"/>
              <a:ext cx="3694470" cy="2149904"/>
            </p:xfrm>
            <a:graphic>
              <a:graphicData uri="http://schemas.openxmlformats.org/drawingml/2006/table">
                <a:tbl>
                  <a:tblPr firstRow="1" lastRow="1" bandRow="1">
                    <a:tableStyleId>{00A15C55-8517-42AA-B614-E9B94910E393}</a:tableStyleId>
                  </a:tblPr>
                  <a:tblGrid>
                    <a:gridCol w="1231490">
                      <a:extLst>
                        <a:ext uri="{9D8B030D-6E8A-4147-A177-3AD203B41FA5}">
                          <a16:colId xmlns:a16="http://schemas.microsoft.com/office/drawing/2014/main" val="945606254"/>
                        </a:ext>
                      </a:extLst>
                    </a:gridCol>
                    <a:gridCol w="1231490">
                      <a:extLst>
                        <a:ext uri="{9D8B030D-6E8A-4147-A177-3AD203B41FA5}">
                          <a16:colId xmlns:a16="http://schemas.microsoft.com/office/drawing/2014/main" val="2803113587"/>
                        </a:ext>
                      </a:extLst>
                    </a:gridCol>
                    <a:gridCol w="1231490">
                      <a:extLst>
                        <a:ext uri="{9D8B030D-6E8A-4147-A177-3AD203B41FA5}">
                          <a16:colId xmlns:a16="http://schemas.microsoft.com/office/drawing/2014/main" val="2209550882"/>
                        </a:ext>
                      </a:extLst>
                    </a:gridCol>
                  </a:tblGrid>
                  <a:tr h="537476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1" smtClean="0">
                                    <a:latin typeface="Cambria Math" panose="02040503050406030204" pitchFamily="18" charset="0"/>
                                  </a:rPr>
                                  <m:t>𝒚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acc>
                                  <m:accPr>
                                    <m:chr m:val="̂"/>
                                    <m:ctrlPr>
                                      <a:rPr lang="en-US" b="1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en-US" b="1" smtClean="0">
                                        <a:latin typeface="Cambria Math" panose="02040503050406030204" pitchFamily="18" charset="0"/>
                                      </a:rPr>
                                      <m:t>𝒚</m:t>
                                    </m:r>
                                  </m:e>
                                </m:acc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1" smtClean="0">
                                    <a:latin typeface="Cambria Math" panose="02040503050406030204" pitchFamily="18" charset="0"/>
                                  </a:rPr>
                                  <m:t>𝒚</m:t>
                                </m:r>
                                <m:r>
                                  <a:rPr lang="en-US" b="1" smtClean="0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acc>
                                  <m:accPr>
                                    <m:chr m:val="̂"/>
                                    <m:ctrlPr>
                                      <a:rPr lang="en-US" b="1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en-US" b="1" smtClean="0">
                                        <a:latin typeface="Cambria Math" panose="02040503050406030204" pitchFamily="18" charset="0"/>
                                      </a:rPr>
                                      <m:t>𝒚</m:t>
                                    </m:r>
                                  </m:e>
                                </m:acc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342558251"/>
                      </a:ext>
                    </a:extLst>
                  </a:tr>
                  <a:tr h="537476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8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10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-2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694016225"/>
                      </a:ext>
                    </a:extLst>
                  </a:tr>
                  <a:tr h="537476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13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10.5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2.5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830105549"/>
                      </a:ext>
                    </a:extLst>
                  </a:tr>
                  <a:tr h="537476">
                    <a:tc gridSpan="2">
                      <a:txBody>
                        <a:bodyPr/>
                        <a:lstStyle/>
                        <a:p>
                          <a:pPr algn="r"/>
                          <a:r>
                            <a:rPr lang="en-US" dirty="0"/>
                            <a:t>Average Error</a:t>
                          </a:r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0.25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129231107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18" name="Table 17">
                <a:extLst>
                  <a:ext uri="{FF2B5EF4-FFF2-40B4-BE49-F238E27FC236}">
                    <a16:creationId xmlns:a16="http://schemas.microsoft.com/office/drawing/2014/main" id="{E30674A4-60E0-4B14-87B5-A5FBFB0FBFB0}"/>
                  </a:ext>
                </a:extLst>
              </p:cNvPr>
              <p:cNvGraphicFramePr>
                <a:graphicFrameLocks/>
              </p:cNvGraphicFramePr>
              <p:nvPr>
                <p:extLst>
                  <p:ext uri="{D42A27DB-BD31-4B8C-83A1-F6EECF244321}">
                    <p14:modId xmlns:p14="http://schemas.microsoft.com/office/powerpoint/2010/main" val="3798613606"/>
                  </p:ext>
                </p:extLst>
              </p:nvPr>
            </p:nvGraphicFramePr>
            <p:xfrm>
              <a:off x="838199" y="4360607"/>
              <a:ext cx="3694470" cy="2149904"/>
            </p:xfrm>
            <a:graphic>
              <a:graphicData uri="http://schemas.openxmlformats.org/drawingml/2006/table">
                <a:tbl>
                  <a:tblPr firstRow="1" lastRow="1" bandRow="1">
                    <a:tableStyleId>{00A15C55-8517-42AA-B614-E9B94910E393}</a:tableStyleId>
                  </a:tblPr>
                  <a:tblGrid>
                    <a:gridCol w="1231490">
                      <a:extLst>
                        <a:ext uri="{9D8B030D-6E8A-4147-A177-3AD203B41FA5}">
                          <a16:colId xmlns:a16="http://schemas.microsoft.com/office/drawing/2014/main" val="945606254"/>
                        </a:ext>
                      </a:extLst>
                    </a:gridCol>
                    <a:gridCol w="1231490">
                      <a:extLst>
                        <a:ext uri="{9D8B030D-6E8A-4147-A177-3AD203B41FA5}">
                          <a16:colId xmlns:a16="http://schemas.microsoft.com/office/drawing/2014/main" val="2803113587"/>
                        </a:ext>
                      </a:extLst>
                    </a:gridCol>
                    <a:gridCol w="1231490">
                      <a:extLst>
                        <a:ext uri="{9D8B030D-6E8A-4147-A177-3AD203B41FA5}">
                          <a16:colId xmlns:a16="http://schemas.microsoft.com/office/drawing/2014/main" val="2209550882"/>
                        </a:ext>
                      </a:extLst>
                    </a:gridCol>
                  </a:tblGrid>
                  <a:tr h="537476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4"/>
                          <a:stretch>
                            <a:fillRect l="-495" t="-4545" r="-202475" b="-30454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4"/>
                          <a:stretch>
                            <a:fillRect l="-100000" t="-4545" r="-101478" b="-30454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4"/>
                          <a:stretch>
                            <a:fillRect l="-200990" t="-4545" r="-1980" b="-304545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342558251"/>
                      </a:ext>
                    </a:extLst>
                  </a:tr>
                  <a:tr h="537476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8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10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-2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694016225"/>
                      </a:ext>
                    </a:extLst>
                  </a:tr>
                  <a:tr h="537476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13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10.5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2.5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830105549"/>
                      </a:ext>
                    </a:extLst>
                  </a:tr>
                  <a:tr h="537476">
                    <a:tc gridSpan="2">
                      <a:txBody>
                        <a:bodyPr/>
                        <a:lstStyle/>
                        <a:p>
                          <a:pPr algn="r"/>
                          <a:r>
                            <a:rPr lang="en-US" dirty="0"/>
                            <a:t>Average Error</a:t>
                          </a:r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0.25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129231107"/>
                      </a:ext>
                    </a:extLst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126359927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22525C-8BB8-415C-90D5-1CDE6F980A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Objective: Target Vertical distance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17" name="Table 17">
                <a:extLst>
                  <a:ext uri="{FF2B5EF4-FFF2-40B4-BE49-F238E27FC236}">
                    <a16:creationId xmlns:a16="http://schemas.microsoft.com/office/drawing/2014/main" id="{9EF4D59B-013B-4101-A632-774C52259B08}"/>
                  </a:ext>
                </a:extLst>
              </p:cNvPr>
              <p:cNvGraphicFramePr>
                <a:graphicFrameLocks noGrp="1"/>
              </p:cNvGraphicFramePr>
              <p:nvPr>
                <p:ph idx="1"/>
              </p:nvPr>
            </p:nvGraphicFramePr>
            <p:xfrm>
              <a:off x="838199" y="1825625"/>
              <a:ext cx="3694470" cy="2149904"/>
            </p:xfrm>
            <a:graphic>
              <a:graphicData uri="http://schemas.openxmlformats.org/drawingml/2006/table">
                <a:tbl>
                  <a:tblPr firstRow="1" lastRow="1" bandRow="1">
                    <a:tableStyleId>{93296810-A885-4BE3-A3E7-6D5BEEA58F35}</a:tableStyleId>
                  </a:tblPr>
                  <a:tblGrid>
                    <a:gridCol w="1231490">
                      <a:extLst>
                        <a:ext uri="{9D8B030D-6E8A-4147-A177-3AD203B41FA5}">
                          <a16:colId xmlns:a16="http://schemas.microsoft.com/office/drawing/2014/main" val="945606254"/>
                        </a:ext>
                      </a:extLst>
                    </a:gridCol>
                    <a:gridCol w="1231490">
                      <a:extLst>
                        <a:ext uri="{9D8B030D-6E8A-4147-A177-3AD203B41FA5}">
                          <a16:colId xmlns:a16="http://schemas.microsoft.com/office/drawing/2014/main" val="2803113587"/>
                        </a:ext>
                      </a:extLst>
                    </a:gridCol>
                    <a:gridCol w="1231490">
                      <a:extLst>
                        <a:ext uri="{9D8B030D-6E8A-4147-A177-3AD203B41FA5}">
                          <a16:colId xmlns:a16="http://schemas.microsoft.com/office/drawing/2014/main" val="2209550882"/>
                        </a:ext>
                      </a:extLst>
                    </a:gridCol>
                  </a:tblGrid>
                  <a:tr h="537476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1" smtClean="0">
                                    <a:latin typeface="Cambria Math" panose="02040503050406030204" pitchFamily="18" charset="0"/>
                                  </a:rPr>
                                  <m:t>𝒚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acc>
                                  <m:accPr>
                                    <m:chr m:val="̂"/>
                                    <m:ctrlPr>
                                      <a:rPr lang="en-US" b="1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en-US" b="1" smtClean="0">
                                        <a:latin typeface="Cambria Math" panose="02040503050406030204" pitchFamily="18" charset="0"/>
                                      </a:rPr>
                                      <m:t>𝒚</m:t>
                                    </m:r>
                                  </m:e>
                                </m:acc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1" i="0" smtClean="0">
                                    <a:latin typeface="Cambria Math" panose="02040503050406030204" pitchFamily="18" charset="0"/>
                                  </a:rPr>
                                  <m:t>|</m:t>
                                </m:r>
                                <m:r>
                                  <a:rPr lang="en-US" b="1" smtClean="0">
                                    <a:latin typeface="Cambria Math" panose="02040503050406030204" pitchFamily="18" charset="0"/>
                                  </a:rPr>
                                  <m:t>𝒚</m:t>
                                </m:r>
                                <m:r>
                                  <a:rPr lang="en-US" b="1" smtClean="0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acc>
                                  <m:accPr>
                                    <m:chr m:val="̂"/>
                                    <m:ctrlPr>
                                      <a:rPr lang="en-US" b="1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en-US" b="1" smtClean="0">
                                        <a:latin typeface="Cambria Math" panose="02040503050406030204" pitchFamily="18" charset="0"/>
                                      </a:rPr>
                                      <m:t>𝒚</m:t>
                                    </m:r>
                                    <m:r>
                                      <a:rPr lang="en-US" b="1" i="0" smtClean="0">
                                        <a:latin typeface="Cambria Math" panose="02040503050406030204" pitchFamily="18" charset="0"/>
                                      </a:rPr>
                                      <m:t>|</m:t>
                                    </m:r>
                                  </m:e>
                                </m:acc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342558251"/>
                      </a:ext>
                    </a:extLst>
                  </a:tr>
                  <a:tr h="537476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8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6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2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694016225"/>
                      </a:ext>
                    </a:extLst>
                  </a:tr>
                  <a:tr h="537476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13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14.5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1.5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830105549"/>
                      </a:ext>
                    </a:extLst>
                  </a:tr>
                  <a:tr h="537476">
                    <a:tc gridSpan="2">
                      <a:txBody>
                        <a:bodyPr/>
                        <a:lstStyle/>
                        <a:p>
                          <a:pPr algn="r"/>
                          <a:r>
                            <a:rPr lang="en-US" dirty="0"/>
                            <a:t>Average Error</a:t>
                          </a:r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1.75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129231107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17" name="Table 17">
                <a:extLst>
                  <a:ext uri="{FF2B5EF4-FFF2-40B4-BE49-F238E27FC236}">
                    <a16:creationId xmlns:a16="http://schemas.microsoft.com/office/drawing/2014/main" id="{9EF4D59B-013B-4101-A632-774C52259B08}"/>
                  </a:ext>
                </a:extLst>
              </p:cNvPr>
              <p:cNvGraphicFramePr>
                <a:graphicFrameLocks noGrp="1"/>
              </p:cNvGraphicFramePr>
              <p:nvPr>
                <p:ph idx="1"/>
                <p:extLst>
                  <p:ext uri="{D42A27DB-BD31-4B8C-83A1-F6EECF244321}">
                    <p14:modId xmlns:p14="http://schemas.microsoft.com/office/powerpoint/2010/main" val="3020493913"/>
                  </p:ext>
                </p:extLst>
              </p:nvPr>
            </p:nvGraphicFramePr>
            <p:xfrm>
              <a:off x="838199" y="1825625"/>
              <a:ext cx="3694470" cy="2149904"/>
            </p:xfrm>
            <a:graphic>
              <a:graphicData uri="http://schemas.openxmlformats.org/drawingml/2006/table">
                <a:tbl>
                  <a:tblPr firstRow="1" lastRow="1" bandRow="1">
                    <a:tableStyleId>{93296810-A885-4BE3-A3E7-6D5BEEA58F35}</a:tableStyleId>
                  </a:tblPr>
                  <a:tblGrid>
                    <a:gridCol w="1231490">
                      <a:extLst>
                        <a:ext uri="{9D8B030D-6E8A-4147-A177-3AD203B41FA5}">
                          <a16:colId xmlns:a16="http://schemas.microsoft.com/office/drawing/2014/main" val="945606254"/>
                        </a:ext>
                      </a:extLst>
                    </a:gridCol>
                    <a:gridCol w="1231490">
                      <a:extLst>
                        <a:ext uri="{9D8B030D-6E8A-4147-A177-3AD203B41FA5}">
                          <a16:colId xmlns:a16="http://schemas.microsoft.com/office/drawing/2014/main" val="2803113587"/>
                        </a:ext>
                      </a:extLst>
                    </a:gridCol>
                    <a:gridCol w="1231490">
                      <a:extLst>
                        <a:ext uri="{9D8B030D-6E8A-4147-A177-3AD203B41FA5}">
                          <a16:colId xmlns:a16="http://schemas.microsoft.com/office/drawing/2014/main" val="2209550882"/>
                        </a:ext>
                      </a:extLst>
                    </a:gridCol>
                  </a:tblGrid>
                  <a:tr h="537476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495" t="-4494" r="-202475" b="-3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100000" t="-4494" r="-101478" b="-3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200990" t="-4494" r="-1980" b="-30000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342558251"/>
                      </a:ext>
                    </a:extLst>
                  </a:tr>
                  <a:tr h="537476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8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6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2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694016225"/>
                      </a:ext>
                    </a:extLst>
                  </a:tr>
                  <a:tr h="537476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13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14.5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1.5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830105549"/>
                      </a:ext>
                    </a:extLst>
                  </a:tr>
                  <a:tr h="537476">
                    <a:tc gridSpan="2">
                      <a:txBody>
                        <a:bodyPr/>
                        <a:lstStyle/>
                        <a:p>
                          <a:pPr algn="r"/>
                          <a:r>
                            <a:rPr lang="en-US" dirty="0"/>
                            <a:t>Average Error</a:t>
                          </a:r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1.75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129231107"/>
                      </a:ext>
                    </a:extLst>
                  </a:tr>
                </a:tbl>
              </a:graphicData>
            </a:graphic>
          </p:graphicFrame>
        </mc:Fallback>
      </mc:AlternateContent>
      <p:pic>
        <p:nvPicPr>
          <p:cNvPr id="4" name="Picture 2">
            <a:extLst>
              <a:ext uri="{FF2B5EF4-FFF2-40B4-BE49-F238E27FC236}">
                <a16:creationId xmlns:a16="http://schemas.microsoft.com/office/drawing/2014/main" id="{2E509179-70DE-416F-BA24-D647E661AAA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9725" y="0"/>
            <a:ext cx="6772275" cy="6657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852CE9D2-825D-431A-826B-D05B40A850C4}"/>
              </a:ext>
            </a:extLst>
          </p:cNvPr>
          <p:cNvCxnSpPr>
            <a:cxnSpLocks/>
          </p:cNvCxnSpPr>
          <p:nvPr/>
        </p:nvCxnSpPr>
        <p:spPr>
          <a:xfrm flipV="1">
            <a:off x="6130412" y="589936"/>
            <a:ext cx="5830529" cy="5134158"/>
          </a:xfrm>
          <a:prstGeom prst="line">
            <a:avLst/>
          </a:prstGeom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12547969-214D-471C-92AA-447B25647503}"/>
              </a:ext>
            </a:extLst>
          </p:cNvPr>
          <p:cNvCxnSpPr>
            <a:cxnSpLocks/>
          </p:cNvCxnSpPr>
          <p:nvPr/>
        </p:nvCxnSpPr>
        <p:spPr>
          <a:xfrm flipV="1">
            <a:off x="7236541" y="3972233"/>
            <a:ext cx="0" cy="776748"/>
          </a:xfrm>
          <a:prstGeom prst="straightConnector1">
            <a:avLst/>
          </a:prstGeom>
          <a:ln w="28575"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77113F34-C6F8-46D8-9ED7-643506E51341}"/>
              </a:ext>
            </a:extLst>
          </p:cNvPr>
          <p:cNvCxnSpPr>
            <a:cxnSpLocks/>
          </p:cNvCxnSpPr>
          <p:nvPr/>
        </p:nvCxnSpPr>
        <p:spPr>
          <a:xfrm>
            <a:off x="11449844" y="1048215"/>
            <a:ext cx="0" cy="502467"/>
          </a:xfrm>
          <a:prstGeom prst="straightConnector1">
            <a:avLst/>
          </a:prstGeom>
          <a:ln w="28575"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22891F1E-3E2A-4B55-B4C8-729E11F9F544}"/>
              </a:ext>
            </a:extLst>
          </p:cNvPr>
          <p:cNvCxnSpPr>
            <a:cxnSpLocks/>
          </p:cNvCxnSpPr>
          <p:nvPr/>
        </p:nvCxnSpPr>
        <p:spPr>
          <a:xfrm flipV="1">
            <a:off x="6130412" y="2812026"/>
            <a:ext cx="5830529" cy="275304"/>
          </a:xfrm>
          <a:prstGeom prst="line">
            <a:avLst/>
          </a:prstGeom>
          <a:ln w="28575"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C73285AF-2118-4BDD-B514-ED5C22B7F395}"/>
              </a:ext>
            </a:extLst>
          </p:cNvPr>
          <p:cNvCxnSpPr>
            <a:cxnSpLocks/>
          </p:cNvCxnSpPr>
          <p:nvPr/>
        </p:nvCxnSpPr>
        <p:spPr>
          <a:xfrm flipV="1">
            <a:off x="11449844" y="1550682"/>
            <a:ext cx="0" cy="1261344"/>
          </a:xfrm>
          <a:prstGeom prst="straightConnector1">
            <a:avLst/>
          </a:prstGeom>
          <a:ln w="28575">
            <a:solidFill>
              <a:schemeClr val="tx2">
                <a:lumMod val="60000"/>
                <a:lumOff val="4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8D8EBD9D-AC36-4A0C-84CC-F903E3391240}"/>
              </a:ext>
            </a:extLst>
          </p:cNvPr>
          <p:cNvCxnSpPr>
            <a:cxnSpLocks/>
          </p:cNvCxnSpPr>
          <p:nvPr/>
        </p:nvCxnSpPr>
        <p:spPr>
          <a:xfrm>
            <a:off x="7236541" y="3029103"/>
            <a:ext cx="0" cy="943130"/>
          </a:xfrm>
          <a:prstGeom prst="straightConnector1">
            <a:avLst/>
          </a:prstGeom>
          <a:ln w="28575">
            <a:solidFill>
              <a:schemeClr val="tx2">
                <a:lumMod val="60000"/>
                <a:lumOff val="4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18" name="Table 17">
                <a:extLst>
                  <a:ext uri="{FF2B5EF4-FFF2-40B4-BE49-F238E27FC236}">
                    <a16:creationId xmlns:a16="http://schemas.microsoft.com/office/drawing/2014/main" id="{E30674A4-60E0-4B14-87B5-A5FBFB0FBFB0}"/>
                  </a:ext>
                </a:extLst>
              </p:cNvPr>
              <p:cNvGraphicFramePr>
                <a:graphicFrameLocks/>
              </p:cNvGraphicFramePr>
              <p:nvPr/>
            </p:nvGraphicFramePr>
            <p:xfrm>
              <a:off x="838199" y="4360607"/>
              <a:ext cx="3694470" cy="2149904"/>
            </p:xfrm>
            <a:graphic>
              <a:graphicData uri="http://schemas.openxmlformats.org/drawingml/2006/table">
                <a:tbl>
                  <a:tblPr firstRow="1" lastRow="1" bandRow="1">
                    <a:tableStyleId>{00A15C55-8517-42AA-B614-E9B94910E393}</a:tableStyleId>
                  </a:tblPr>
                  <a:tblGrid>
                    <a:gridCol w="1231490">
                      <a:extLst>
                        <a:ext uri="{9D8B030D-6E8A-4147-A177-3AD203B41FA5}">
                          <a16:colId xmlns:a16="http://schemas.microsoft.com/office/drawing/2014/main" val="945606254"/>
                        </a:ext>
                      </a:extLst>
                    </a:gridCol>
                    <a:gridCol w="1231490">
                      <a:extLst>
                        <a:ext uri="{9D8B030D-6E8A-4147-A177-3AD203B41FA5}">
                          <a16:colId xmlns:a16="http://schemas.microsoft.com/office/drawing/2014/main" val="2803113587"/>
                        </a:ext>
                      </a:extLst>
                    </a:gridCol>
                    <a:gridCol w="1231490">
                      <a:extLst>
                        <a:ext uri="{9D8B030D-6E8A-4147-A177-3AD203B41FA5}">
                          <a16:colId xmlns:a16="http://schemas.microsoft.com/office/drawing/2014/main" val="2209550882"/>
                        </a:ext>
                      </a:extLst>
                    </a:gridCol>
                  </a:tblGrid>
                  <a:tr h="537476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1" smtClean="0">
                                    <a:latin typeface="Cambria Math" panose="02040503050406030204" pitchFamily="18" charset="0"/>
                                  </a:rPr>
                                  <m:t>𝒚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acc>
                                  <m:accPr>
                                    <m:chr m:val="̂"/>
                                    <m:ctrlPr>
                                      <a:rPr lang="en-US" b="1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en-US" b="1" smtClean="0">
                                        <a:latin typeface="Cambria Math" panose="02040503050406030204" pitchFamily="18" charset="0"/>
                                      </a:rPr>
                                      <m:t>𝒚</m:t>
                                    </m:r>
                                  </m:e>
                                </m:acc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1" i="0" smtClean="0">
                                    <a:latin typeface="Cambria Math" panose="02040503050406030204" pitchFamily="18" charset="0"/>
                                  </a:rPr>
                                  <m:t>|</m:t>
                                </m:r>
                                <m:r>
                                  <a:rPr lang="en-US" b="1" smtClean="0">
                                    <a:latin typeface="Cambria Math" panose="02040503050406030204" pitchFamily="18" charset="0"/>
                                  </a:rPr>
                                  <m:t>𝒚</m:t>
                                </m:r>
                                <m:r>
                                  <a:rPr lang="en-US" b="1" smtClean="0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acc>
                                  <m:accPr>
                                    <m:chr m:val="̂"/>
                                    <m:ctrlPr>
                                      <a:rPr lang="en-US" b="1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en-US" b="1" smtClean="0">
                                        <a:latin typeface="Cambria Math" panose="02040503050406030204" pitchFamily="18" charset="0"/>
                                      </a:rPr>
                                      <m:t>𝒚</m:t>
                                    </m:r>
                                    <m:r>
                                      <a:rPr lang="en-US" b="1" i="0" smtClean="0">
                                        <a:latin typeface="Cambria Math" panose="02040503050406030204" pitchFamily="18" charset="0"/>
                                      </a:rPr>
                                      <m:t>|</m:t>
                                    </m:r>
                                  </m:e>
                                </m:acc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342558251"/>
                      </a:ext>
                    </a:extLst>
                  </a:tr>
                  <a:tr h="537476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8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10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2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694016225"/>
                      </a:ext>
                    </a:extLst>
                  </a:tr>
                  <a:tr h="537476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13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10.5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2.5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830105549"/>
                      </a:ext>
                    </a:extLst>
                  </a:tr>
                  <a:tr h="537476">
                    <a:tc gridSpan="2">
                      <a:txBody>
                        <a:bodyPr/>
                        <a:lstStyle/>
                        <a:p>
                          <a:pPr algn="r"/>
                          <a:r>
                            <a:rPr lang="en-US" dirty="0"/>
                            <a:t>Average Error</a:t>
                          </a:r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2.25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129231107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18" name="Table 17">
                <a:extLst>
                  <a:ext uri="{FF2B5EF4-FFF2-40B4-BE49-F238E27FC236}">
                    <a16:creationId xmlns:a16="http://schemas.microsoft.com/office/drawing/2014/main" id="{E30674A4-60E0-4B14-87B5-A5FBFB0FBFB0}"/>
                  </a:ext>
                </a:extLst>
              </p:cNvPr>
              <p:cNvGraphicFramePr>
                <a:graphicFrameLocks/>
              </p:cNvGraphicFramePr>
              <p:nvPr>
                <p:extLst>
                  <p:ext uri="{D42A27DB-BD31-4B8C-83A1-F6EECF244321}">
                    <p14:modId xmlns:p14="http://schemas.microsoft.com/office/powerpoint/2010/main" val="4203738240"/>
                  </p:ext>
                </p:extLst>
              </p:nvPr>
            </p:nvGraphicFramePr>
            <p:xfrm>
              <a:off x="838199" y="4360607"/>
              <a:ext cx="3694470" cy="2149904"/>
            </p:xfrm>
            <a:graphic>
              <a:graphicData uri="http://schemas.openxmlformats.org/drawingml/2006/table">
                <a:tbl>
                  <a:tblPr firstRow="1" lastRow="1" bandRow="1">
                    <a:tableStyleId>{00A15C55-8517-42AA-B614-E9B94910E393}</a:tableStyleId>
                  </a:tblPr>
                  <a:tblGrid>
                    <a:gridCol w="1231490">
                      <a:extLst>
                        <a:ext uri="{9D8B030D-6E8A-4147-A177-3AD203B41FA5}">
                          <a16:colId xmlns:a16="http://schemas.microsoft.com/office/drawing/2014/main" val="945606254"/>
                        </a:ext>
                      </a:extLst>
                    </a:gridCol>
                    <a:gridCol w="1231490">
                      <a:extLst>
                        <a:ext uri="{9D8B030D-6E8A-4147-A177-3AD203B41FA5}">
                          <a16:colId xmlns:a16="http://schemas.microsoft.com/office/drawing/2014/main" val="2803113587"/>
                        </a:ext>
                      </a:extLst>
                    </a:gridCol>
                    <a:gridCol w="1231490">
                      <a:extLst>
                        <a:ext uri="{9D8B030D-6E8A-4147-A177-3AD203B41FA5}">
                          <a16:colId xmlns:a16="http://schemas.microsoft.com/office/drawing/2014/main" val="2209550882"/>
                        </a:ext>
                      </a:extLst>
                    </a:gridCol>
                  </a:tblGrid>
                  <a:tr h="537476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4"/>
                          <a:stretch>
                            <a:fillRect l="-495" t="-4545" r="-202475" b="-30454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4"/>
                          <a:stretch>
                            <a:fillRect l="-100000" t="-4545" r="-101478" b="-30454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4"/>
                          <a:stretch>
                            <a:fillRect l="-200990" t="-4545" r="-1980" b="-304545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342558251"/>
                      </a:ext>
                    </a:extLst>
                  </a:tr>
                  <a:tr h="537476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8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10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2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694016225"/>
                      </a:ext>
                    </a:extLst>
                  </a:tr>
                  <a:tr h="537476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13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10.5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2.5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830105549"/>
                      </a:ext>
                    </a:extLst>
                  </a:tr>
                  <a:tr h="537476">
                    <a:tc gridSpan="2">
                      <a:txBody>
                        <a:bodyPr/>
                        <a:lstStyle/>
                        <a:p>
                          <a:pPr algn="r"/>
                          <a:r>
                            <a:rPr lang="en-US" dirty="0"/>
                            <a:t>Average Error</a:t>
                          </a:r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2.25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129231107"/>
                      </a:ext>
                    </a:extLst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146100296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8229A7-3870-4938-A923-E796CFAC31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Recap: Objective Function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986DF9C-EB90-4FA7-98C0-7F42AF934084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>
                    <a:latin typeface="Cambria Math" panose="02040503050406030204" pitchFamily="18" charset="0"/>
                  </a:rPr>
                  <a:t>What’s your objective?</a:t>
                </a:r>
              </a:p>
              <a:p>
                <a:r>
                  <a:rPr lang="en-US" dirty="0">
                    <a:latin typeface="Cambria Math" panose="02040503050406030204" pitchFamily="18" charset="0"/>
                  </a:rPr>
                  <a:t>Here’s a reasonable one: “</a:t>
                </a:r>
                <a:r>
                  <a:rPr lang="en-US" b="0" dirty="0">
                    <a:latin typeface="Cambria Math" panose="02040503050406030204" pitchFamily="18" charset="0"/>
                  </a:rPr>
                  <a:t>To be as accurate as possible. To have no error.”</a:t>
                </a:r>
              </a:p>
              <a:p>
                <a:r>
                  <a:rPr lang="en-US" dirty="0">
                    <a:latin typeface="Cambria Math" panose="02040503050406030204" pitchFamily="18" charset="0"/>
                  </a:rPr>
                  <a:t>The error term: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−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̂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</m:acc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endParaRPr lang="en-US" b="0" dirty="0">
                  <a:latin typeface="Cambria Math" panose="02040503050406030204" pitchFamily="18" charset="0"/>
                </a:endParaRPr>
              </a:p>
              <a:p>
                <a:r>
                  <a:rPr lang="en-US" dirty="0">
                    <a:latin typeface="Cambria Math" panose="02040503050406030204" pitchFamily="18" charset="0"/>
                  </a:rPr>
                  <a:t>We want the error not just for one instance, but all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𝑁</m:t>
                    </m:r>
                  </m:oMath>
                </a14:m>
                <a:endParaRPr lang="en-US" b="0" dirty="0">
                  <a:latin typeface="Cambria Math" panose="02040503050406030204" pitchFamily="18" charset="0"/>
                </a:endParaRPr>
              </a:p>
              <a:p>
                <a:r>
                  <a:rPr lang="en-US" dirty="0">
                    <a:latin typeface="Cambria Math" panose="02040503050406030204" pitchFamily="18" charset="0"/>
                  </a:rPr>
                  <a:t>So we add them up: 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supHide m:val="on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  <m:sup/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|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acc>
                              <m:accPr>
                                <m:chr m:val="̂"/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𝑦</m:t>
                                </m:r>
                              </m:e>
                            </m:acc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|</m:t>
                        </m:r>
                      </m:e>
                    </m:nary>
                  </m:oMath>
                </a14:m>
                <a:endParaRPr lang="en-US" b="0" dirty="0"/>
              </a:p>
              <a:p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986DF9C-EB90-4FA7-98C0-7F42AF93408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43" t="-2381" r="-92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94506693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1A626C-6016-4AFE-A3A3-82B8BA196E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766218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Estimating P(Y|X) directly</a:t>
            </a:r>
          </a:p>
        </p:txBody>
      </p:sp>
    </p:spTree>
    <p:extLst>
      <p:ext uri="{BB962C8B-B14F-4D97-AF65-F5344CB8AC3E}">
        <p14:creationId xmlns:p14="http://schemas.microsoft.com/office/powerpoint/2010/main" val="80977970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0D992A75-3BB1-414D-94DC-F0DE4E8BB36D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r>
                  <a:rPr lang="en-US" dirty="0"/>
                  <a:t>But How Do We Get the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̂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</m:acc>
                      </m:e>
                      <m:sub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dirty="0"/>
                  <a:t>?</a:t>
                </a:r>
              </a:p>
            </p:txBody>
          </p:sp>
        </mc:Choice>
        <mc:Fallback xmlns="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0D992A75-3BB1-414D-94DC-F0DE4E8BB36D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2"/>
                <a:stretch>
                  <a:fillRect l="-237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3372098C-1253-455B-A5A5-4C17F9F35645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92500" lnSpcReduction="10000"/>
              </a:bodyPr>
              <a:lstStyle/>
              <a:p>
                <a:r>
                  <a:rPr lang="en-US" dirty="0"/>
                  <a:t>Recall that </a:t>
                </a:r>
              </a:p>
              <a:p>
                <a:pPr lvl="1"/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acc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̂"/>
                            <m:ctrlP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  <m:t>𝛽</m:t>
                            </m:r>
                          </m:e>
                        </m:acc>
                      </m:e>
                      <m:sub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̂"/>
                            <m:ctrlP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  <m:t>𝛽</m:t>
                            </m:r>
                          </m:e>
                        </m:acc>
                      </m:e>
                      <m:sub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sSub>
                      <m:sSub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endParaRPr lang="en-US" dirty="0"/>
              </a:p>
              <a:p>
                <a:r>
                  <a:rPr lang="en-US" dirty="0"/>
                  <a:t>So if we plug this into to the objective, we get Sum of Absolute Errors (SAE):</a:t>
                </a:r>
              </a:p>
              <a:p>
                <a:pPr lvl="1"/>
                <a14:m>
                  <m:oMath xmlns:m="http://schemas.openxmlformats.org/officeDocument/2006/math">
                    <m:nary>
                      <m:naryPr>
                        <m:chr m:val="∑"/>
                        <m:supHide m:val="on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  <m:sup/>
                      <m:e>
                        <m:d>
                          <m:dPr>
                            <m:begChr m:val="|"/>
                            <m:endChr m:val="|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𝑦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−</m:t>
                            </m:r>
                            <m:sSub>
                              <m:sSub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acc>
                                  <m:accPr>
                                    <m:chr m:val="̂"/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𝑦</m:t>
                                    </m:r>
                                  </m:e>
                                </m:acc>
                              </m:e>
                              <m: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</m:e>
                        </m:d>
                      </m:e>
                    </m:nary>
                  </m:oMath>
                </a14:m>
                <a:r>
                  <a:rPr lang="en-US" dirty="0"/>
                  <a:t>, original objective</a:t>
                </a:r>
              </a:p>
              <a:p>
                <a:pPr lvl="1"/>
                <a14:m>
                  <m:oMath xmlns:m="http://schemas.openxmlformats.org/officeDocument/2006/math">
                    <m:nary>
                      <m:naryPr>
                        <m:chr m:val="∑"/>
                        <m:supHide m:val="on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  <m:sup/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|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−(</m:t>
                        </m:r>
                      </m:e>
                    </m:nary>
                    <m:sSub>
                      <m:sSub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̂"/>
                            <m:ctrlPr>
                              <a:rPr lang="en-US" i="1" dirty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i="1" dirty="0">
                                <a:latin typeface="Cambria Math" panose="02040503050406030204" pitchFamily="18" charset="0"/>
                              </a:rPr>
                              <m:t>𝛽</m:t>
                            </m:r>
                          </m:e>
                        </m:acc>
                      </m:e>
                      <m:sub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i="1" dirty="0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̂"/>
                            <m:ctrlPr>
                              <a:rPr lang="en-US" i="1" dirty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i="1" dirty="0">
                                <a:latin typeface="Cambria Math" panose="02040503050406030204" pitchFamily="18" charset="0"/>
                              </a:rPr>
                              <m:t>𝛽</m:t>
                            </m:r>
                          </m:e>
                        </m:acc>
                      </m:e>
                      <m:sub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sSub>
                      <m:sSub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dirty="0"/>
                  <a:t>)|, after plugging in</a:t>
                </a:r>
              </a:p>
              <a:p>
                <a:pPr lvl="1"/>
                <a:endParaRPr lang="en-US" dirty="0"/>
              </a:p>
              <a:p>
                <a:r>
                  <a:rPr lang="en-US" dirty="0"/>
                  <a:t>The goal: Find values for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𝛽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𝛽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dirty="0"/>
                  <a:t> that make SAE = 0 </a:t>
                </a:r>
              </a:p>
              <a:p>
                <a:endParaRPr lang="en-US" dirty="0"/>
              </a:p>
              <a:p>
                <a:r>
                  <a:rPr lang="en-US" dirty="0"/>
                  <a:t>Sometimes that’s not possible, so we alternatively want SAE to be </a:t>
                </a:r>
                <a:r>
                  <a:rPr lang="en-US" i="1" dirty="0">
                    <a:solidFill>
                      <a:srgbClr val="FF0000"/>
                    </a:solidFill>
                  </a:rPr>
                  <a:t>as small as possible</a:t>
                </a:r>
              </a:p>
              <a:p>
                <a:pPr marL="0" indent="0"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3372098C-1253-455B-A5A5-4C17F9F3564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928" t="-2801" r="-348" b="-84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70571620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AF090240-C911-4D20-BFEB-9CA5A68E506E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r>
                  <a:rPr lang="en-US" dirty="0"/>
                  <a:t>But How Do We Get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̂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𝛽</m:t>
                            </m:r>
                          </m:e>
                        </m:acc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US" dirty="0"/>
                  <a:t>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̂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𝛽</m:t>
                            </m:r>
                          </m:e>
                        </m:acc>
                      </m:e>
                      <m:sub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?</a:t>
                </a:r>
              </a:p>
            </p:txBody>
          </p:sp>
        </mc:Choice>
        <mc:Fallback xmlns="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AF090240-C911-4D20-BFEB-9CA5A68E506E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2"/>
                <a:stretch>
                  <a:fillRect l="-237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FCAAB7C3-405D-45E4-BBD1-465B525505FD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US" dirty="0"/>
                  <a:t>We “Minimize the Objective!”</a:t>
                </a:r>
              </a:p>
              <a:p>
                <a:pPr marL="0" indent="0">
                  <a:buNone/>
                </a:pPr>
                <a:endParaRPr lang="en-US" dirty="0"/>
              </a:p>
              <a:p>
                <a:pPr>
                  <a:buFontTx/>
                  <a:buChar char="-"/>
                </a:pPr>
                <a:r>
                  <a:rPr lang="en-US" dirty="0"/>
                  <a:t>Least Absolute Deviation:</a:t>
                </a:r>
              </a:p>
              <a:p>
                <a:pPr marL="0" indent="0" algn="ctr">
                  <a:buNone/>
                </a:pPr>
                <a14:m>
                  <m:oMath xmlns:m="http://schemas.openxmlformats.org/officeDocument/2006/math">
                    <m:nary>
                      <m:naryPr>
                        <m:chr m:val="∑"/>
                        <m:supHide m:val="on"/>
                        <m:ctrlPr>
                          <a:rPr lang="en-US" sz="3800" b="1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sz="3800" b="1" i="1" smtClean="0">
                            <a:latin typeface="Cambria Math" panose="02040503050406030204" pitchFamily="18" charset="0"/>
                          </a:rPr>
                          <m:t>𝒊</m:t>
                        </m:r>
                      </m:sub>
                      <m:sup/>
                      <m:e>
                        <m:r>
                          <a:rPr lang="en-US" sz="3800" b="1" i="1" smtClean="0">
                            <a:latin typeface="Cambria Math" panose="02040503050406030204" pitchFamily="18" charset="0"/>
                          </a:rPr>
                          <m:t>|</m:t>
                        </m:r>
                        <m:sSub>
                          <m:sSubPr>
                            <m:ctrlPr>
                              <a:rPr lang="en-US" sz="3800" b="1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3800" b="1" i="1" smtClean="0">
                                <a:latin typeface="Cambria Math" panose="02040503050406030204" pitchFamily="18" charset="0"/>
                              </a:rPr>
                              <m:t>𝒚</m:t>
                            </m:r>
                          </m:e>
                          <m:sub>
                            <m:r>
                              <a:rPr lang="en-US" sz="3800" b="1" i="1" smtClean="0">
                                <a:latin typeface="Cambria Math" panose="02040503050406030204" pitchFamily="18" charset="0"/>
                              </a:rPr>
                              <m:t>𝒊</m:t>
                            </m:r>
                          </m:sub>
                        </m:sSub>
                        <m:r>
                          <a:rPr lang="en-US" sz="3800" b="1" i="1" smtClean="0">
                            <a:latin typeface="Cambria Math" panose="02040503050406030204" pitchFamily="18" charset="0"/>
                          </a:rPr>
                          <m:t>−(</m:t>
                        </m:r>
                      </m:e>
                    </m:nary>
                    <m:sSub>
                      <m:sSubPr>
                        <m:ctrlPr>
                          <a:rPr lang="en-US" sz="3800" b="1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̂"/>
                            <m:ctrlPr>
                              <a:rPr lang="en-US" sz="3800" b="1" i="1" dirty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3800" b="1" i="1" dirty="0">
                                <a:latin typeface="Cambria Math" panose="02040503050406030204" pitchFamily="18" charset="0"/>
                              </a:rPr>
                              <m:t>𝜷</m:t>
                            </m:r>
                          </m:e>
                        </m:acc>
                      </m:e>
                      <m:sub>
                        <m:r>
                          <a:rPr lang="en-US" sz="3800" b="1" i="1" dirty="0">
                            <a:latin typeface="Cambria Math" panose="02040503050406030204" pitchFamily="18" charset="0"/>
                          </a:rPr>
                          <m:t>𝟎</m:t>
                        </m:r>
                      </m:sub>
                    </m:sSub>
                    <m:r>
                      <a:rPr lang="en-US" sz="3800" b="1" i="1" dirty="0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sz="3800" b="1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̂"/>
                            <m:ctrlPr>
                              <a:rPr lang="en-US" sz="3800" b="1" i="1" dirty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3800" b="1" i="1" dirty="0">
                                <a:latin typeface="Cambria Math" panose="02040503050406030204" pitchFamily="18" charset="0"/>
                              </a:rPr>
                              <m:t>𝜷</m:t>
                            </m:r>
                          </m:e>
                        </m:acc>
                      </m:e>
                      <m:sub>
                        <m:r>
                          <a:rPr lang="en-US" sz="3800" b="1" i="1" dirty="0">
                            <a:latin typeface="Cambria Math" panose="02040503050406030204" pitchFamily="18" charset="0"/>
                          </a:rPr>
                          <m:t>𝟏</m:t>
                        </m:r>
                      </m:sub>
                    </m:sSub>
                    <m:sSub>
                      <m:sSubPr>
                        <m:ctrlPr>
                          <a:rPr lang="en-US" sz="3800" b="1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800" b="1" i="1" dirty="0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b>
                        <m:r>
                          <a:rPr lang="en-US" sz="3800" b="1" i="1" dirty="0">
                            <a:latin typeface="Cambria Math" panose="02040503050406030204" pitchFamily="18" charset="0"/>
                          </a:rPr>
                          <m:t>𝒊</m:t>
                        </m:r>
                      </m:sub>
                    </m:sSub>
                  </m:oMath>
                </a14:m>
                <a:r>
                  <a:rPr lang="en-US" sz="3800" b="1" dirty="0"/>
                  <a:t>)|</a:t>
                </a:r>
              </a:p>
              <a:p>
                <a:pPr marL="0" indent="0" algn="ctr">
                  <a:buNone/>
                </a:pPr>
                <a:endParaRPr lang="en-US" dirty="0"/>
              </a:p>
              <a:p>
                <a:pPr>
                  <a:buFontTx/>
                  <a:buChar char="-"/>
                </a:pPr>
                <a:r>
                  <a:rPr lang="en-US" dirty="0"/>
                  <a:t>Least Squares:</a:t>
                </a:r>
              </a:p>
              <a:p>
                <a:pPr marL="457200" lvl="1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chr m:val="∑"/>
                          <m:supHide m:val="on"/>
                          <m:ctrlPr>
                            <a:rPr lang="en-US" b="1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b="1" i="1" smtClean="0">
                              <a:latin typeface="Cambria Math" panose="02040503050406030204" pitchFamily="18" charset="0"/>
                            </a:rPr>
                            <m:t>𝒊</m:t>
                          </m:r>
                        </m:sub>
                        <m:sup/>
                        <m:e>
                          <m:sSup>
                            <m:sSupPr>
                              <m:ctrlPr>
                                <a:rPr lang="en-US" b="1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b="1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b="1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b="1" i="1">
                                          <a:latin typeface="Cambria Math" panose="02040503050406030204" pitchFamily="18" charset="0"/>
                                        </a:rPr>
                                        <m:t>𝒚</m:t>
                                      </m:r>
                                    </m:e>
                                    <m:sub>
                                      <m:r>
                                        <a:rPr lang="en-US" b="1" i="1">
                                          <a:latin typeface="Cambria Math" panose="02040503050406030204" pitchFamily="18" charset="0"/>
                                        </a:rPr>
                                        <m:t>𝒊</m:t>
                                      </m:r>
                                    </m:sub>
                                  </m:sSub>
                                  <m:r>
                                    <a:rPr lang="en-US" b="1" i="1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d>
                                    <m:dPr>
                                      <m:ctrlPr>
                                        <a:rPr lang="en-US" b="1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sSub>
                                        <m:sSubPr>
                                          <m:ctrlPr>
                                            <a:rPr lang="en-US" b="1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acc>
                                            <m:accPr>
                                              <m:chr m:val="̂"/>
                                              <m:ctrlPr>
                                                <a:rPr lang="en-US" b="1" i="1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accPr>
                                            <m:e>
                                              <m:r>
                                                <a:rPr lang="en-US" b="1" i="1">
                                                  <a:latin typeface="Cambria Math" panose="02040503050406030204" pitchFamily="18" charset="0"/>
                                                </a:rPr>
                                                <m:t>𝜷</m:t>
                                              </m:r>
                                            </m:e>
                                          </m:acc>
                                        </m:e>
                                        <m:sub>
                                          <m:r>
                                            <a:rPr lang="en-US" b="1" i="1">
                                              <a:latin typeface="Cambria Math" panose="02040503050406030204" pitchFamily="18" charset="0"/>
                                            </a:rPr>
                                            <m:t>𝟎</m:t>
                                          </m:r>
                                        </m:sub>
                                      </m:sSub>
                                      <m:r>
                                        <a:rPr lang="en-US" b="1" i="1">
                                          <a:latin typeface="Cambria Math" panose="02040503050406030204" pitchFamily="18" charset="0"/>
                                        </a:rPr>
                                        <m:t>+</m:t>
                                      </m:r>
                                      <m:sSub>
                                        <m:sSubPr>
                                          <m:ctrlPr>
                                            <a:rPr lang="en-US" b="1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acc>
                                            <m:accPr>
                                              <m:chr m:val="̂"/>
                                              <m:ctrlPr>
                                                <a:rPr lang="en-US" b="1" i="1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accPr>
                                            <m:e>
                                              <m:r>
                                                <a:rPr lang="en-US" b="1" i="1">
                                                  <a:latin typeface="Cambria Math" panose="02040503050406030204" pitchFamily="18" charset="0"/>
                                                </a:rPr>
                                                <m:t>𝜷</m:t>
                                              </m:r>
                                            </m:e>
                                          </m:acc>
                                        </m:e>
                                        <m:sub>
                                          <m:r>
                                            <a:rPr lang="en-US" b="1" i="1">
                                              <a:latin typeface="Cambria Math" panose="02040503050406030204" pitchFamily="18" charset="0"/>
                                            </a:rPr>
                                            <m:t>𝟏</m:t>
                                          </m:r>
                                        </m:sub>
                                      </m:sSub>
                                      <m:sSub>
                                        <m:sSubPr>
                                          <m:ctrlPr>
                                            <a:rPr lang="en-US" b="1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b="1" i="1">
                                              <a:latin typeface="Cambria Math" panose="02040503050406030204" pitchFamily="18" charset="0"/>
                                            </a:rPr>
                                            <m:t>𝒙</m:t>
                                          </m:r>
                                        </m:e>
                                        <m:sub>
                                          <m:r>
                                            <a:rPr lang="en-US" b="1" i="1">
                                              <a:latin typeface="Cambria Math" panose="02040503050406030204" pitchFamily="18" charset="0"/>
                                            </a:rPr>
                                            <m:t>𝒊</m:t>
                                          </m:r>
                                        </m:sub>
                                      </m:sSub>
                                    </m:e>
                                  </m:d>
                                </m:e>
                              </m:d>
                            </m:e>
                            <m:sup>
                              <m:r>
                                <a:rPr lang="en-US" b="1" i="1" smtClean="0"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sup>
                          </m:sSup>
                        </m:e>
                      </m:nary>
                    </m:oMath>
                  </m:oMathPara>
                </a14:m>
                <a:endParaRPr lang="en-US" b="1" dirty="0"/>
              </a:p>
              <a:p>
                <a:pPr lvl="1">
                  <a:buFontTx/>
                  <a:buChar char="-"/>
                </a:pPr>
                <a:endParaRPr lang="en-US" dirty="0"/>
              </a:p>
              <a:p>
                <a:pPr lvl="1">
                  <a:buFontTx/>
                  <a:buChar char="-"/>
                </a:pPr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FCAAB7C3-405D-45E4-BBD1-465B525505FD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1217" t="-22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26173241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090240-C911-4D20-BFEB-9CA5A68E50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Minimizing the Objective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FCAAB7C3-405D-45E4-BBD1-465B525505FD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lnSpcReduction="10000"/>
              </a:bodyPr>
              <a:lstStyle/>
              <a:p>
                <a:pPr marL="0" indent="0">
                  <a:buNone/>
                </a:pPr>
                <a:r>
                  <a:rPr lang="en-US" dirty="0"/>
                  <a:t>Out of scope for this course, but </a:t>
                </a:r>
              </a:p>
              <a:p>
                <a:pPr>
                  <a:buFontTx/>
                  <a:buChar char="-"/>
                </a:pPr>
                <a:r>
                  <a:rPr lang="en-US" dirty="0"/>
                  <a:t>Least Absolute Deviations</a:t>
                </a:r>
              </a:p>
              <a:p>
                <a:pPr lvl="1">
                  <a:buFontTx/>
                  <a:buChar char="-"/>
                </a:pPr>
                <a:r>
                  <a:rPr lang="en-US" dirty="0"/>
                  <a:t>Requires “numerical solution” (i.e. there is no formula for it), requires trying different values and seeing which one gives the lowest objective function value</a:t>
                </a:r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r>
                  <a:rPr lang="en-US" dirty="0"/>
                  <a:t>- Least squares has an “analytic solution” (i.e. formulas) for getting the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𝛽</m:t>
                    </m:r>
                  </m:oMath>
                </a14:m>
                <a:r>
                  <a:rPr lang="en-US" dirty="0"/>
                  <a:t>s</a:t>
                </a:r>
              </a:p>
              <a:p>
                <a:pPr marL="514350" indent="-514350">
                  <a:buFont typeface="+mj-lt"/>
                  <a:buAutoNum type="arabicPeriod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̂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𝛽</m:t>
                            </m:r>
                          </m:e>
                        </m:acc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nary>
                          <m:naryPr>
                            <m:chr m:val="∑"/>
                            <m:supHide m:val="on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naryPr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  <m:sup/>
                          <m:e>
                            <m:d>
                              <m:d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𝑖</m:t>
                                    </m:r>
                                  </m:sub>
                                </m:s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sSub>
                                  <m:sSub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acc>
                                      <m:accPr>
                                        <m:chr m:val="̅"/>
                                        <m:ctrlP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accPr>
                                      <m:e>
                                        <m: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  <m:t>𝑥</m:t>
                                        </m:r>
                                      </m:e>
                                    </m:acc>
                                  </m:e>
                                  <m:sub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</m:e>
                            </m:d>
                            <m:d>
                              <m:d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𝑦</m:t>
                                    </m:r>
                                  </m:e>
                                  <m:sub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𝑖</m:t>
                                    </m:r>
                                  </m:sub>
                                </m:sSub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acc>
                                  <m:accPr>
                                    <m:chr m:val="̅"/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𝑦</m:t>
                                    </m:r>
                                  </m:e>
                                </m:acc>
                              </m:e>
                            </m:d>
                          </m:e>
                        </m:nary>
                      </m:num>
                      <m:den>
                        <m:nary>
                          <m:naryPr>
                            <m:chr m:val="∑"/>
                            <m:supHide m:val="on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naryPr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  <m:sup/>
                          <m:e>
                            <m:sSup>
                              <m:sSup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d>
                                  <m:d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sSub>
                                      <m:sSubPr>
                                        <m:ctrlP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  <m:t>𝑥</m:t>
                                        </m:r>
                                      </m:e>
                                      <m:sub>
                                        <m: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  <m:t>𝑖</m:t>
                                        </m:r>
                                      </m:sub>
                                    </m:sSub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−</m:t>
                                    </m:r>
                                    <m:sSub>
                                      <m:sSubPr>
                                        <m:ctrlP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acc>
                                          <m:accPr>
                                            <m:chr m:val="̅"/>
                                            <m:ctrlPr>
                                              <a:rPr lang="en-US" b="0" i="1" smtClean="0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accPr>
                                          <m:e>
                                            <m:r>
                                              <a:rPr lang="en-US" b="0" i="1" smtClean="0">
                                                <a:latin typeface="Cambria Math" panose="02040503050406030204" pitchFamily="18" charset="0"/>
                                              </a:rPr>
                                              <m:t>𝑥</m:t>
                                            </m:r>
                                          </m:e>
                                        </m:acc>
                                      </m:e>
                                      <m:sub>
                                        <m: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  <m:t>1</m:t>
                                        </m:r>
                                      </m:sub>
                                    </m:sSub>
                                  </m:e>
                                </m:d>
                              </m:e>
                              <m:sup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</m:e>
                        </m:nary>
                      </m:den>
                    </m:f>
                  </m:oMath>
                </a14:m>
                <a:endParaRPr lang="en-US" dirty="0"/>
              </a:p>
              <a:p>
                <a:pPr marL="514350" indent="-514350">
                  <a:buFont typeface="+mj-lt"/>
                  <a:buAutoNum type="arabicPeriod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̂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𝛽</m:t>
                            </m:r>
                          </m:e>
                        </m:acc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acc>
                      <m:accPr>
                        <m:chr m:val="̅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</m:acc>
                    <m:r>
                      <a:rPr lang="en-US" b="0" i="1" smtClean="0">
                        <a:latin typeface="Cambria Math" panose="02040503050406030204" pitchFamily="18" charset="0"/>
                      </a:rPr>
                      <m:t>−</m:t>
                    </m:r>
                    <m:acc>
                      <m:accPr>
                        <m:chr m:val="̅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acc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̂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𝛽</m:t>
                            </m:r>
                          </m:e>
                        </m:acc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FCAAB7C3-405D-45E4-BBD1-465B525505FD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217" t="-30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6614548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1A626C-6016-4AFE-A3A3-82B8BA196E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766218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Modeling P(Y|X) Directly</a:t>
            </a:r>
          </a:p>
        </p:txBody>
      </p:sp>
    </p:spTree>
    <p:extLst>
      <p:ext uri="{BB962C8B-B14F-4D97-AF65-F5344CB8AC3E}">
        <p14:creationId xmlns:p14="http://schemas.microsoft.com/office/powerpoint/2010/main" val="340419253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CE5B4B-CE6B-4A52-A39D-EBA58E4FA5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Modeling Conditional Probabilities Directly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FFA87113-5854-4AAC-B580-F86CCDD02391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1825625"/>
                <a:ext cx="6929063" cy="4351338"/>
              </a:xfrm>
            </p:spPr>
            <p:txBody>
              <a:bodyPr>
                <a:normAutofit/>
              </a:bodyPr>
              <a:lstStyle/>
              <a:p>
                <a:r>
                  <a:rPr lang="en-US" dirty="0">
                    <a:latin typeface="Cambria Math" panose="02040503050406030204" pitchFamily="18" charset="0"/>
                  </a:rPr>
                  <a:t>New Assumption:</a:t>
                </a:r>
              </a:p>
              <a:p>
                <a:pPr lvl="1"/>
                <a:r>
                  <a:rPr lang="en-US" dirty="0">
                    <a:latin typeface="Cambria Math" panose="02040503050406030204" pitchFamily="18" charset="0"/>
                  </a:rPr>
                  <a:t>Outcomes are result  of a Bernoulli random variable. </a:t>
                </a:r>
              </a:p>
              <a:p>
                <a:pPr lvl="2"/>
                <a:r>
                  <a:rPr lang="en-US" b="0" dirty="0">
                    <a:latin typeface="Cambria Math" panose="02040503050406030204" pitchFamily="18" charset="0"/>
                  </a:rPr>
                  <a:t>Take on value of Y=1 with probability p</a:t>
                </a:r>
              </a:p>
              <a:p>
                <a:endParaRPr lang="en-US" b="0" i="1" dirty="0">
                  <a:latin typeface="Cambria Math" panose="02040503050406030204" pitchFamily="18" charset="0"/>
                </a:endParaRPr>
              </a:p>
              <a:p>
                <a:r>
                  <a:rPr lang="en-US" dirty="0">
                    <a:latin typeface="Cambria Math" panose="02040503050406030204" pitchFamily="18" charset="0"/>
                  </a:rPr>
                  <a:t>Each individual will have a separate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endParaRPr lang="en-US" b="0" dirty="0">
                  <a:latin typeface="Cambria Math" panose="02040503050406030204" pitchFamily="18" charset="0"/>
                </a:endParaRPr>
              </a:p>
              <a:p>
                <a:endParaRPr lang="en-US" b="0" dirty="0">
                  <a:latin typeface="Cambria Math" panose="02040503050406030204" pitchFamily="18" charset="0"/>
                </a:endParaRPr>
              </a:p>
              <a:p>
                <a:r>
                  <a:rPr lang="en-US" b="0" dirty="0">
                    <a:latin typeface="Cambria Math" panose="02040503050406030204" pitchFamily="18" charset="0"/>
                  </a:rPr>
                  <a:t>We want to estimate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lang="en-US" b="0" i="1" dirty="0">
                  <a:latin typeface="Cambria Math" panose="02040503050406030204" pitchFamily="18" charset="0"/>
                </a:endParaRPr>
              </a:p>
              <a:p>
                <a:endParaRPr lang="en-US" i="1" dirty="0">
                  <a:latin typeface="Cambria Math" panose="02040503050406030204" pitchFamily="18" charset="0"/>
                </a:endParaRPr>
              </a:p>
              <a:p>
                <a:endParaRPr lang="en-US" b="0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FFA87113-5854-4AAC-B580-F86CCDD02391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825625"/>
                <a:ext cx="6929063" cy="4351338"/>
              </a:xfrm>
              <a:blipFill>
                <a:blip r:embed="rId2"/>
                <a:stretch>
                  <a:fillRect l="-1585" t="-23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Content Placeholder 4" descr="Group with solid fill">
            <a:extLst>
              <a:ext uri="{FF2B5EF4-FFF2-40B4-BE49-F238E27FC236}">
                <a16:creationId xmlns:a16="http://schemas.microsoft.com/office/drawing/2014/main" id="{0E11CB8E-1FCB-4648-AC7C-276185EFDEC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8702529" y="3220819"/>
            <a:ext cx="2507028" cy="2507028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2497B127-AEB7-4521-94C7-DF3BF989889B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29374" t="23329" r="27960" b="23335"/>
          <a:stretch/>
        </p:blipFill>
        <p:spPr>
          <a:xfrm>
            <a:off x="9446586" y="2828682"/>
            <a:ext cx="431428" cy="539285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01A9D940-02A5-4948-A7CC-C412C5F5274E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29374" t="23329" r="27960" b="23335"/>
          <a:stretch/>
        </p:blipFill>
        <p:spPr>
          <a:xfrm>
            <a:off x="8967131" y="2849812"/>
            <a:ext cx="431428" cy="53928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5A74320F-7B63-4363-ABC7-B9B4611230B7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29374" t="23329" r="27960" b="23335"/>
          <a:stretch/>
        </p:blipFill>
        <p:spPr>
          <a:xfrm>
            <a:off x="9974068" y="2832602"/>
            <a:ext cx="431428" cy="539285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931C9109-B7D2-48F4-9732-2D20C94D7D37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29374" t="23329" r="27960" b="23335"/>
          <a:stretch/>
        </p:blipFill>
        <p:spPr>
          <a:xfrm>
            <a:off x="10501550" y="2828682"/>
            <a:ext cx="431428" cy="539285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76BAD9DE-BFE5-4FE8-8905-311C48211CAE}"/>
                  </a:ext>
                </a:extLst>
              </p:cNvPr>
              <p:cNvSpPr txBox="1"/>
              <p:nvPr/>
            </p:nvSpPr>
            <p:spPr>
              <a:xfrm>
                <a:off x="8821090" y="2306065"/>
                <a:ext cx="744057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en-US" sz="1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bPr>
                        <m:e>
                          <m:r>
                            <a:rPr kumimoji="0" lang="en-US" sz="1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𝑝</m:t>
                          </m:r>
                        </m:e>
                        <m:sub>
                          <m:r>
                            <a:rPr kumimoji="0" lang="en-US" sz="1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76BAD9DE-BFE5-4FE8-8905-311C48211CA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21090" y="2306065"/>
                <a:ext cx="744057" cy="369332"/>
              </a:xfrm>
              <a:prstGeom prst="rect">
                <a:avLst/>
              </a:prstGeom>
              <a:blipFill>
                <a:blip r:embed="rId6"/>
                <a:stretch>
                  <a:fillRect b="-655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78F19182-DE1B-4BB5-883A-B22842E4D00D}"/>
                  </a:ext>
                </a:extLst>
              </p:cNvPr>
              <p:cNvSpPr txBox="1"/>
              <p:nvPr/>
            </p:nvSpPr>
            <p:spPr>
              <a:xfrm>
                <a:off x="9300545" y="2305251"/>
                <a:ext cx="744057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en-US" sz="1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bPr>
                        <m:e>
                          <m:r>
                            <a:rPr kumimoji="0" lang="en-US" sz="1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𝑝</m:t>
                          </m:r>
                        </m:e>
                        <m:sub>
                          <m:r>
                            <a:rPr kumimoji="0" lang="en-US" sz="1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78F19182-DE1B-4BB5-883A-B22842E4D00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00545" y="2305251"/>
                <a:ext cx="744057" cy="369332"/>
              </a:xfrm>
              <a:prstGeom prst="rect">
                <a:avLst/>
              </a:prstGeom>
              <a:blipFill>
                <a:blip r:embed="rId7"/>
                <a:stretch>
                  <a:fillRect b="-655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23897A12-CB84-428C-94B1-B41287814C94}"/>
                  </a:ext>
                </a:extLst>
              </p:cNvPr>
              <p:cNvSpPr txBox="1"/>
              <p:nvPr/>
            </p:nvSpPr>
            <p:spPr>
              <a:xfrm>
                <a:off x="9878404" y="2301893"/>
                <a:ext cx="744057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en-US" sz="1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bPr>
                        <m:e>
                          <m:r>
                            <a:rPr kumimoji="0" lang="en-US" sz="1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𝑝</m:t>
                          </m:r>
                        </m:e>
                        <m:sub>
                          <m:r>
                            <a:rPr kumimoji="0" lang="en-US" sz="1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23897A12-CB84-428C-94B1-B41287814C9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878404" y="2301893"/>
                <a:ext cx="744057" cy="369332"/>
              </a:xfrm>
              <a:prstGeom prst="rect">
                <a:avLst/>
              </a:prstGeom>
              <a:blipFill>
                <a:blip r:embed="rId8"/>
                <a:stretch>
                  <a:fillRect b="-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80848DC7-E524-4BC0-828C-1793CB7E9A55}"/>
                  </a:ext>
                </a:extLst>
              </p:cNvPr>
              <p:cNvSpPr txBox="1"/>
              <p:nvPr/>
            </p:nvSpPr>
            <p:spPr>
              <a:xfrm>
                <a:off x="10398955" y="2301079"/>
                <a:ext cx="744057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en-US" sz="1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bPr>
                        <m:e>
                          <m:r>
                            <a:rPr kumimoji="0" lang="en-US" sz="1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𝑝</m:t>
                          </m:r>
                        </m:e>
                        <m:sub>
                          <m:r>
                            <a:rPr kumimoji="0" lang="en-US" sz="1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4</m:t>
                          </m:r>
                        </m:sub>
                      </m:sSub>
                    </m:oMath>
                  </m:oMathPara>
                </a14:m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80848DC7-E524-4BC0-828C-1793CB7E9A5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398955" y="2301079"/>
                <a:ext cx="744057" cy="369332"/>
              </a:xfrm>
              <a:prstGeom prst="rect">
                <a:avLst/>
              </a:prstGeom>
              <a:blipFill>
                <a:blip r:embed="rId9"/>
                <a:stretch>
                  <a:fillRect b="-655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96926429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A60B5F-73AC-4E7C-80B7-FF7465F028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Individual Outcomes Are “Modeled” as the Outcome of a Coin Toss</a:t>
            </a:r>
          </a:p>
        </p:txBody>
      </p:sp>
      <p:pic>
        <p:nvPicPr>
          <p:cNvPr id="5" name="Content Placeholder 4" descr="Group with solid fill">
            <a:extLst>
              <a:ext uri="{FF2B5EF4-FFF2-40B4-BE49-F238E27FC236}">
                <a16:creationId xmlns:a16="http://schemas.microsoft.com/office/drawing/2014/main" id="{49C7CE8D-CDB5-4B58-B67B-649F8A51EEA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705833" y="4466910"/>
            <a:ext cx="2507028" cy="2507028"/>
          </a:xfr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61F7FD0F-AA90-458C-B5B0-8D7BF7764137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9374" t="23329" r="27960" b="23335"/>
          <a:stretch/>
        </p:blipFill>
        <p:spPr>
          <a:xfrm>
            <a:off x="2449890" y="4074773"/>
            <a:ext cx="431428" cy="539285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1DE36F53-7CB2-41CF-A02D-A8A85D154A59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9374" t="23329" r="27960" b="23335"/>
          <a:stretch/>
        </p:blipFill>
        <p:spPr>
          <a:xfrm>
            <a:off x="1970435" y="4095903"/>
            <a:ext cx="431428" cy="539285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B52605F7-B527-490B-98F9-139BBCB81210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9374" t="23329" r="27960" b="23335"/>
          <a:stretch/>
        </p:blipFill>
        <p:spPr>
          <a:xfrm>
            <a:off x="2977372" y="4078693"/>
            <a:ext cx="431428" cy="539285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DD6F94A2-9B6F-4AE2-865C-6FB1FEAF1F82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9374" t="23329" r="27960" b="23335"/>
          <a:stretch/>
        </p:blipFill>
        <p:spPr>
          <a:xfrm>
            <a:off x="3504854" y="4074773"/>
            <a:ext cx="431428" cy="539285"/>
          </a:xfrm>
          <a:prstGeom prst="rect">
            <a:avLst/>
          </a:prstGeom>
        </p:spPr>
      </p:pic>
      <p:pic>
        <p:nvPicPr>
          <p:cNvPr id="12" name="Content Placeholder 4" descr="Group with solid fill">
            <a:extLst>
              <a:ext uri="{FF2B5EF4-FFF2-40B4-BE49-F238E27FC236}">
                <a16:creationId xmlns:a16="http://schemas.microsoft.com/office/drawing/2014/main" id="{F16373AB-EA49-4B28-8020-F15B6351420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678782" y="4488040"/>
            <a:ext cx="2507028" cy="2507028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D6871897-51B1-4998-916A-4FA874D55A71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9374" t="23329" r="27960" b="23335"/>
          <a:stretch/>
        </p:blipFill>
        <p:spPr>
          <a:xfrm>
            <a:off x="8422839" y="4095903"/>
            <a:ext cx="431428" cy="539285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B6B7AF98-9DAB-4DC6-98A7-E8B32C830829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9374" t="23329" r="27960" b="23335"/>
          <a:stretch/>
        </p:blipFill>
        <p:spPr>
          <a:xfrm>
            <a:off x="7943384" y="4117033"/>
            <a:ext cx="431428" cy="539285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BB4CBAE9-166D-4A3F-808B-60960D634088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9374" t="23329" r="27960" b="23335"/>
          <a:stretch/>
        </p:blipFill>
        <p:spPr>
          <a:xfrm>
            <a:off x="8950321" y="4099823"/>
            <a:ext cx="431428" cy="539285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9CDC4D80-DF19-46BB-974B-B4E599AA52EA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9374" t="23329" r="27960" b="23335"/>
          <a:stretch/>
        </p:blipFill>
        <p:spPr>
          <a:xfrm>
            <a:off x="9477803" y="4095903"/>
            <a:ext cx="431428" cy="539285"/>
          </a:xfrm>
          <a:prstGeom prst="rect">
            <a:avLst/>
          </a:prstGeom>
        </p:spPr>
      </p:pic>
      <p:pic>
        <p:nvPicPr>
          <p:cNvPr id="17" name="Content Placeholder 4" descr="Group with solid fill">
            <a:extLst>
              <a:ext uri="{FF2B5EF4-FFF2-40B4-BE49-F238E27FC236}">
                <a16:creationId xmlns:a16="http://schemas.microsoft.com/office/drawing/2014/main" id="{F2959486-4E3F-4769-AC1A-7D7009AE211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753934" y="4509170"/>
            <a:ext cx="2507028" cy="2507028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C172F927-6875-42FB-A935-8A25B86FD47D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9374" t="23329" r="27960" b="23335"/>
          <a:stretch/>
        </p:blipFill>
        <p:spPr>
          <a:xfrm>
            <a:off x="5497991" y="4117033"/>
            <a:ext cx="431428" cy="539285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C6D3BAA8-738D-42B2-A85F-8687DE6E424F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9374" t="23329" r="27960" b="23335"/>
          <a:stretch/>
        </p:blipFill>
        <p:spPr>
          <a:xfrm>
            <a:off x="5018536" y="4138163"/>
            <a:ext cx="431428" cy="539285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A8D96FDD-C308-4600-9459-21D867017A3B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9374" t="23329" r="27960" b="23335"/>
          <a:stretch/>
        </p:blipFill>
        <p:spPr>
          <a:xfrm>
            <a:off x="6025473" y="4120953"/>
            <a:ext cx="431428" cy="539285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F9B1F9C1-27BC-4F5B-9296-374382C013A1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9374" t="23329" r="27960" b="23335"/>
          <a:stretch/>
        </p:blipFill>
        <p:spPr>
          <a:xfrm>
            <a:off x="6552955" y="4117033"/>
            <a:ext cx="431428" cy="539285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191A2BFE-4BC5-46FE-AFA1-D8EDDFF0B929}"/>
                  </a:ext>
                </a:extLst>
              </p:cNvPr>
              <p:cNvSpPr txBox="1"/>
              <p:nvPr/>
            </p:nvSpPr>
            <p:spPr>
              <a:xfrm>
                <a:off x="1333071" y="1764650"/>
                <a:ext cx="10215081" cy="156966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We model each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0" lang="en-US" sz="2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sSubPr>
                      <m:e>
                        <m:r>
                          <a:rPr kumimoji="0" lang="en-US" sz="2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𝑝</m:t>
                        </m:r>
                      </m:e>
                      <m:sub>
                        <m:r>
                          <a:rPr kumimoji="0" lang="en-US" sz="2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𝑖</m:t>
                        </m:r>
                      </m:sub>
                    </m:sSub>
                  </m:oMath>
                </a14:m>
                <a:r>
                  <a:rPr kumimoji="0" 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 as a conditional probability:</a:t>
                </a:r>
              </a:p>
              <a:p>
                <a:pPr marL="457200" marR="0" lvl="1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en-US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bPr>
                        <m:e>
                          <m:r>
                            <a:rPr kumimoji="0" lang="en-US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𝑝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kumimoji="0" lang="en-US" sz="2400" b="0" i="0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i</m:t>
                          </m:r>
                        </m:sub>
                      </m:sSub>
                      <m:r>
                        <a:rPr kumimoji="0" lang="en-US" sz="2400" b="0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=</m:t>
                      </m:r>
                      <m:r>
                        <a:rPr kumimoji="0" lang="en-US" sz="24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𝑃</m:t>
                      </m:r>
                      <m:d>
                        <m:dPr>
                          <m:ctrlPr>
                            <a:rPr kumimoji="0" lang="en-US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kumimoji="0" lang="en-US" sz="24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sSubPr>
                            <m:e>
                              <m:r>
                                <a:rPr kumimoji="0" lang="en-US" sz="24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𝑌</m:t>
                              </m:r>
                            </m:e>
                            <m:sub>
                              <m:r>
                                <a:rPr kumimoji="0" lang="en-US" sz="24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𝑖</m:t>
                              </m:r>
                            </m:sub>
                          </m:sSub>
                        </m:e>
                        <m:e>
                          <m:r>
                            <a:rPr kumimoji="0" lang="en-US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 </m:t>
                          </m:r>
                          <m:sSub>
                            <m:sSubPr>
                              <m:ctrlPr>
                                <a:rPr kumimoji="0" lang="en-US" sz="24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sSubPr>
                            <m:e>
                              <m:r>
                                <a:rPr kumimoji="0" lang="en-US" sz="24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𝑋</m:t>
                              </m:r>
                            </m:e>
                            <m:sub>
                              <m:r>
                                <a:rPr kumimoji="0" lang="en-US" sz="24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𝑖</m:t>
                              </m:r>
                            </m:sub>
                          </m:sSub>
                        </m:e>
                      </m:d>
                      <m:r>
                        <a:rPr kumimoji="0" lang="en-US" sz="24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=</m:t>
                      </m:r>
                      <m:r>
                        <a:rPr kumimoji="0" lang="en-US" sz="24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𝑓</m:t>
                      </m:r>
                      <m:d>
                        <m:dPr>
                          <m:ctrlPr>
                            <a:rPr kumimoji="0" lang="en-US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kumimoji="0" lang="en-US" sz="24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sSubPr>
                            <m:e>
                              <m:r>
                                <a:rPr kumimoji="0" lang="en-US" sz="24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𝛽</m:t>
                              </m:r>
                            </m:e>
                            <m:sub>
                              <m:r>
                                <a:rPr kumimoji="0" lang="en-US" sz="24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0</m:t>
                              </m:r>
                            </m:sub>
                          </m:sSub>
                          <m:r>
                            <a:rPr kumimoji="0" lang="en-US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+</m:t>
                          </m:r>
                          <m:sSub>
                            <m:sSubPr>
                              <m:ctrlPr>
                                <a:rPr kumimoji="0" lang="en-US" sz="24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sSubPr>
                            <m:e>
                              <m:r>
                                <a:rPr kumimoji="0" lang="en-US" sz="24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𝛽</m:t>
                              </m:r>
                            </m:e>
                            <m:sub>
                              <m:r>
                                <a:rPr kumimoji="0" lang="en-US" sz="24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1</m:t>
                              </m:r>
                            </m:sub>
                          </m:sSub>
                          <m:sSub>
                            <m:sSubPr>
                              <m:ctrlPr>
                                <a:rPr kumimoji="0" lang="en-US" sz="24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sSubPr>
                            <m:e>
                              <m:r>
                                <a:rPr kumimoji="0" lang="en-US" sz="24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𝑋</m:t>
                              </m:r>
                            </m:e>
                            <m:sub>
                              <m:r>
                                <a:rPr kumimoji="0" lang="en-US" sz="24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𝑖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  <a:p>
                <a:pPr marL="457200" marR="0" lvl="1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For OLS, </a:t>
                </a:r>
                <a14:m>
                  <m:oMath xmlns:m="http://schemas.openxmlformats.org/officeDocument/2006/math">
                    <m:r>
                      <a:rPr kumimoji="0" lang="en-US" sz="2400" b="0" i="0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  </m:t>
                    </m:r>
                    <m:r>
                      <a:rPr kumimoji="0" lang="en-US" sz="24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𝑓</m:t>
                    </m:r>
                    <m:d>
                      <m:dPr>
                        <m:ctrlPr>
                          <a:rPr kumimoji="0" lang="en-US" sz="2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kumimoji="0" lang="en-US" sz="24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</m:ctrlPr>
                          </m:sSubPr>
                          <m:e>
                            <m:r>
                              <a:rPr kumimoji="0" lang="en-US" sz="24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𝛽</m:t>
                            </m:r>
                          </m:e>
                          <m:sub>
                            <m:r>
                              <a:rPr kumimoji="0" lang="en-US" sz="24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0</m:t>
                            </m:r>
                          </m:sub>
                        </m:sSub>
                        <m:r>
                          <a:rPr kumimoji="0" lang="en-US" sz="2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+</m:t>
                        </m:r>
                        <m:sSub>
                          <m:sSubPr>
                            <m:ctrlPr>
                              <a:rPr kumimoji="0" lang="en-US" sz="24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</m:ctrlPr>
                          </m:sSubPr>
                          <m:e>
                            <m:r>
                              <a:rPr kumimoji="0" lang="en-US" sz="24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𝛽</m:t>
                            </m:r>
                          </m:e>
                          <m:sub>
                            <m:r>
                              <a:rPr kumimoji="0" lang="en-US" sz="24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1</m:t>
                            </m:r>
                          </m:sub>
                        </m:sSub>
                        <m:sSub>
                          <m:sSubPr>
                            <m:ctrlPr>
                              <a:rPr kumimoji="0" lang="en-US" sz="24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</m:ctrlPr>
                          </m:sSubPr>
                          <m:e>
                            <m:r>
                              <a:rPr kumimoji="0" lang="en-US" sz="24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𝑋</m:t>
                            </m:r>
                          </m:e>
                          <m:sub>
                            <m:r>
                              <a:rPr kumimoji="0" lang="en-US" sz="24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𝑖</m:t>
                            </m:r>
                          </m:sub>
                        </m:sSub>
                      </m:e>
                    </m:d>
                    <m:r>
                      <a:rPr kumimoji="0" lang="en-US" sz="24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=</m:t>
                    </m:r>
                    <m:sSub>
                      <m:sSubPr>
                        <m:ctrlPr>
                          <a:rPr kumimoji="0" lang="en-US" sz="2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sSubPr>
                      <m:e>
                        <m:r>
                          <a:rPr kumimoji="0" lang="en-US" sz="2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𝛽</m:t>
                        </m:r>
                      </m:e>
                      <m:sub>
                        <m:r>
                          <a:rPr kumimoji="0" lang="en-US" sz="2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0</m:t>
                        </m:r>
                      </m:sub>
                    </m:sSub>
                    <m:r>
                      <a:rPr kumimoji="0" lang="en-US" sz="24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+</m:t>
                    </m:r>
                    <m:sSub>
                      <m:sSubPr>
                        <m:ctrlPr>
                          <a:rPr kumimoji="0" lang="en-US" sz="2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sSubPr>
                      <m:e>
                        <m:r>
                          <a:rPr kumimoji="0" lang="en-US" sz="2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𝛽</m:t>
                        </m:r>
                      </m:e>
                      <m:sub>
                        <m:r>
                          <a:rPr kumimoji="0" lang="en-US" sz="2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1</m:t>
                        </m:r>
                      </m:sub>
                    </m:sSub>
                    <m:sSub>
                      <m:sSubPr>
                        <m:ctrlPr>
                          <a:rPr kumimoji="0" lang="en-US" sz="2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sSubPr>
                      <m:e>
                        <m:r>
                          <a:rPr kumimoji="0" lang="en-US" sz="2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𝑋</m:t>
                        </m:r>
                      </m:e>
                      <m:sub>
                        <m:r>
                          <a:rPr kumimoji="0" lang="en-US" sz="2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𝑖</m:t>
                        </m:r>
                      </m:sub>
                    </m:sSub>
                  </m:oMath>
                </a14:m>
                <a:endPara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191A2BFE-4BC5-46FE-AFA1-D8EDDFF0B92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33071" y="1764650"/>
                <a:ext cx="10215081" cy="1569660"/>
              </a:xfrm>
              <a:prstGeom prst="rect">
                <a:avLst/>
              </a:prstGeom>
              <a:blipFill>
                <a:blip r:embed="rId5"/>
                <a:stretch>
                  <a:fillRect l="-955" t="-3101" b="-775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5647606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6C3027-941E-4FF3-8284-BA9FFACC95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 What?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03C651A-A1B5-44BC-95B3-74FB21DA77B6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lnSpcReduction="10000"/>
              </a:bodyPr>
              <a:lstStyle/>
              <a:p>
                <a:r>
                  <a:rPr lang="en-US" dirty="0"/>
                  <a:t>We are modeling a conditional probability here</a:t>
                </a:r>
              </a:p>
              <a:p>
                <a:pPr lvl="1"/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𝑌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𝑋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𝛽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𝛽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endParaRPr lang="en-US" b="0" dirty="0"/>
              </a:p>
              <a:p>
                <a:pPr lvl="1"/>
                <a:endParaRPr lang="en-US" dirty="0"/>
              </a:p>
              <a:p>
                <a:r>
                  <a:rPr lang="en-US" dirty="0"/>
                  <a:t>So if we have reduced the error to zero, we have achieved calibration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𝑆𝐴𝐸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nary>
                      <m:naryPr>
                        <m:chr m:val="∑"/>
                        <m:supHide m:val="on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  <m:sup/>
                      <m:e>
                        <m:d>
                          <m:dPr>
                            <m:begChr m:val="|"/>
                            <m:endChr m:val="|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𝑝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−</m:t>
                            </m:r>
                            <m:d>
                              <m:d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acc>
                                      <m:accPr>
                                        <m:chr m:val="̂"/>
                                        <m:ctrlP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accPr>
                                      <m:e>
                                        <m: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  <m:t>𝛽</m:t>
                                        </m:r>
                                      </m:e>
                                    </m:acc>
                                  </m:e>
                                  <m:sub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0</m:t>
                                    </m:r>
                                  </m:sub>
                                </m:s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sSub>
                                  <m:sSub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acc>
                                      <m:accPr>
                                        <m:chr m:val="̂"/>
                                        <m:ctrlP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accPr>
                                      <m:e>
                                        <m: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  <m:t>𝛽</m:t>
                                        </m:r>
                                      </m:e>
                                    </m:acc>
                                  </m:e>
                                  <m:sub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  <m:sSub>
                                  <m:sSub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1,</m:t>
                                    </m:r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𝑖</m:t>
                                    </m:r>
                                  </m:sub>
                                </m:sSub>
                              </m:e>
                            </m:d>
                          </m:e>
                        </m:d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=0</m:t>
                        </m:r>
                      </m:e>
                    </m:nary>
                  </m:oMath>
                </a14:m>
                <a:endParaRPr lang="en-US" dirty="0"/>
              </a:p>
              <a:p>
                <a:endParaRPr lang="en-US" dirty="0"/>
              </a:p>
              <a:p>
                <a:r>
                  <a:rPr lang="en-US" dirty="0"/>
                  <a:t>We can see how, unlike Naïve Bayes, it’s in theory possible to get the “right” answer for a probability estimate by directly modeling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𝑌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|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03C651A-A1B5-44BC-95B3-74FB21DA77B6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43" t="-336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99138124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E96AD9-3208-409B-9052-F4A233CF3E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Ordinary Least Squares (OLS) Regression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08B89AFB-F455-4C8A-B573-75EEA72FCEF1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92500" lnSpcReduction="10000"/>
              </a:bodyPr>
              <a:lstStyle/>
              <a:p>
                <a:r>
                  <a:rPr lang="en-US" dirty="0"/>
                  <a:t>In OLS, we’ll assume that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𝑓</m:t>
                    </m:r>
                  </m:oMath>
                </a14:m>
                <a:r>
                  <a:rPr lang="en-US" dirty="0"/>
                  <a:t> is the identify function: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𝛽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𝛽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𝛽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𝛽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𝑋</m:t>
                    </m:r>
                  </m:oMath>
                </a14:m>
                <a:endParaRPr lang="en-US" dirty="0"/>
              </a:p>
              <a:p>
                <a:pPr lvl="1"/>
                <a:endParaRPr lang="en-US" dirty="0"/>
              </a:p>
              <a:p>
                <a:r>
                  <a:rPr lang="en-US" dirty="0"/>
                  <a:t>The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𝛽</m:t>
                    </m:r>
                  </m:oMath>
                </a14:m>
                <a:r>
                  <a:rPr lang="en-US" dirty="0"/>
                  <a:t>s are referred to as:</a:t>
                </a:r>
              </a:p>
              <a:p>
                <a:pPr lvl="1"/>
                <a:r>
                  <a:rPr lang="en-US" dirty="0"/>
                  <a:t>Weights</a:t>
                </a:r>
              </a:p>
              <a:p>
                <a:pPr lvl="1"/>
                <a:r>
                  <a:rPr lang="en-US" dirty="0"/>
                  <a:t>Coefficients</a:t>
                </a:r>
              </a:p>
              <a:p>
                <a:pPr lvl="1"/>
                <a:r>
                  <a:rPr lang="en-US" dirty="0"/>
                  <a:t>Parameters</a:t>
                </a:r>
              </a:p>
              <a:p>
                <a:endParaRPr lang="en-US" dirty="0"/>
              </a:p>
              <a:p>
                <a:r>
                  <a:rPr lang="en-US" dirty="0"/>
                  <a:t>We need a way to estimate them</a:t>
                </a:r>
              </a:p>
              <a:p>
                <a:r>
                  <a:rPr lang="en-US" dirty="0"/>
                  <a:t>After we estimate, we can produce a prediction (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</m:acc>
                  </m:oMath>
                </a14:m>
                <a:r>
                  <a:rPr lang="en-US" dirty="0"/>
                  <a:t> or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</m:acc>
                  </m:oMath>
                </a14:m>
                <a:r>
                  <a:rPr lang="en-US" dirty="0"/>
                  <a:t>):</a:t>
                </a:r>
              </a:p>
              <a:p>
                <a:pPr lvl="1"/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</m:acc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̂"/>
                            <m:ctrlP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  <m:t>𝛽</m:t>
                            </m:r>
                          </m:e>
                        </m:acc>
                      </m:e>
                      <m:sub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̂"/>
                            <m:ctrlP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  <m:t>𝛽</m:t>
                            </m:r>
                          </m:e>
                        </m:acc>
                      </m:e>
                      <m:sub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𝑋</m:t>
                    </m:r>
                  </m:oMath>
                </a14:m>
                <a:endParaRPr lang="en-US" dirty="0"/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08B89AFB-F455-4C8A-B573-75EEA72FCEF1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928" t="-3081" b="-42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05202456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F95074-C2C7-440C-A328-C534B5DB09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Interpretation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707CE2CD-AB01-4516-8BD8-178B40DF29A5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We are predicting arrest in 2021 based on arrests in 2020</a:t>
                </a:r>
              </a:p>
              <a:p>
                <a:pPr marL="457200" lvl="1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𝐴𝑟𝑟𝑒𝑠</m:t>
                          </m:r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2021,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=1</m:t>
                          </m:r>
                        </m:e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𝐴𝑟𝑟𝑒𝑠</m:t>
                          </m:r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2020,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𝛽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𝛽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𝐴𝑟𝑟𝑒𝑠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2020,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  <a:p>
                <a:endParaRPr lang="en-US" dirty="0"/>
              </a:p>
              <a:p>
                <a:r>
                  <a:rPr lang="en-US" dirty="0"/>
                  <a:t>In OLS this would be represented as:</a:t>
                </a:r>
              </a:p>
              <a:p>
                <a:pPr marL="457200" lvl="1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𝐴𝑟𝑟𝑒𝑠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2021,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𝛽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en-US" i="1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𝛽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i="1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𝐴𝑟𝑟𝑒𝑠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2020,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  <a:p>
                <a:endParaRPr lang="en-US" dirty="0"/>
              </a:p>
              <a:p>
                <a:r>
                  <a:rPr lang="en-US" dirty="0"/>
                  <a:t>Let’s say we got</a:t>
                </a:r>
              </a:p>
              <a:p>
                <a:pPr marL="457200" lvl="1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𝐴𝑟𝑟𝑒𝑠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2021,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=0.25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0.2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𝐴𝑟𝑟𝑒𝑠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2020,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707CE2CD-AB01-4516-8BD8-178B40DF29A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43" t="-22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23547419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F95074-C2C7-440C-A328-C534B5DB09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Interpretation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707CE2CD-AB01-4516-8BD8-178B40DF29A5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𝐴𝑟𝑟𝑒𝑠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2021,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=0.25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0.2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𝐴𝑟𝑟𝑒𝑠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2020,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endParaRPr lang="en-US" dirty="0"/>
              </a:p>
              <a:p>
                <a:endParaRPr lang="en-US" dirty="0"/>
              </a:p>
              <a:p>
                <a:r>
                  <a:rPr lang="en-US" dirty="0"/>
                  <a:t>If a person didn’t get arrested in 2020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𝐴𝑟𝑟𝑒𝑠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2021,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=1</m:t>
                        </m:r>
                      </m:e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𝐴𝑟𝑟𝑒𝑠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2020,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=0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0.25+0.2 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0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=0.2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5</m:t>
                    </m:r>
                  </m:oMath>
                </a14:m>
                <a:endParaRPr lang="en-US" b="0" dirty="0"/>
              </a:p>
              <a:p>
                <a:pPr lvl="1"/>
                <a:r>
                  <a:rPr lang="en-US" dirty="0"/>
                  <a:t>Which means that the model predicts a 25% chance of arrest in 2021 for someone without and arrest in 2020 </a:t>
                </a:r>
              </a:p>
              <a:p>
                <a:r>
                  <a:rPr lang="en-US" dirty="0"/>
                  <a:t>If a person did get arrested in 2020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𝐴𝑟𝑟𝑒𝑠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2021,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=1</m:t>
                        </m:r>
                      </m:e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𝐴𝑟𝑟𝑒𝑠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2020,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=1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0.25+0.2 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=0.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45</m:t>
                    </m:r>
                  </m:oMath>
                </a14:m>
                <a:endParaRPr lang="en-US" b="0" dirty="0"/>
              </a:p>
              <a:p>
                <a:pPr lvl="1"/>
                <a:r>
                  <a:rPr lang="en-US" dirty="0"/>
                  <a:t>Which means that the model predicts a 45% chance of arrest in 2021 for someone without and arrest in 2020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707CE2CD-AB01-4516-8BD8-178B40DF29A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43" b="-29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86033995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58D20B-1CFE-4C34-9C30-242F7900E6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From Naïve Bayes to Regression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B8BE0AB7-AC0D-47E8-82C7-7F898C15EDF1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dirty="0"/>
                  <a:t>The conditional independence assumption in Naïve Bayes leads to </a:t>
                </a:r>
                <a:r>
                  <a:rPr lang="en-US" dirty="0" err="1"/>
                  <a:t>miscalibrated</a:t>
                </a:r>
                <a:r>
                  <a:rPr lang="en-US" dirty="0"/>
                  <a:t> probability estimates: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𝑌</m:t>
                        </m:r>
                      </m:e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𝑊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𝑃</m:t>
                        </m:r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𝑋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, 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𝑊</m:t>
                            </m:r>
                          </m:e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𝑌</m:t>
                            </m:r>
                          </m:e>
                        </m:d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𝑃</m:t>
                        </m:r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𝑌</m:t>
                            </m:r>
                          </m:e>
                        </m:d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 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𝑃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𝑊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den>
                    </m:f>
                    <m:r>
                      <a:rPr lang="en-US" b="0" i="1" smtClean="0">
                        <a:latin typeface="Cambria Math" panose="02040503050406030204" pitchFamily="18" charset="0"/>
                      </a:rPr>
                      <m:t>≠</m:t>
                    </m:r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latin typeface="Cambria Math" panose="02040503050406030204" pitchFamily="18" charset="0"/>
                          </a:rPr>
                          <m:t>𝑃</m:t>
                        </m:r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𝑋</m:t>
                            </m:r>
                          </m:e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𝑌</m:t>
                            </m:r>
                          </m:e>
                        </m:d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𝑃</m:t>
                        </m:r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𝑊</m:t>
                            </m:r>
                          </m:e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𝑌</m:t>
                            </m:r>
                          </m:e>
                        </m:d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𝑃</m:t>
                        </m:r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𝑌</m:t>
                            </m:r>
                          </m:e>
                        </m:d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 </m:t>
                        </m:r>
                      </m:num>
                      <m:den>
                        <m:r>
                          <a:rPr lang="en-US" i="1">
                            <a:latin typeface="Cambria Math" panose="02040503050406030204" pitchFamily="18" charset="0"/>
                          </a:rPr>
                          <m:t>𝑃</m:t>
                        </m:r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𝑋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𝑊</m:t>
                            </m:r>
                          </m:e>
                        </m:d>
                      </m:den>
                    </m:f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endParaRPr lang="en-US" dirty="0"/>
              </a:p>
              <a:p>
                <a:pPr lvl="1"/>
                <a:endParaRPr lang="en-US" dirty="0"/>
              </a:p>
              <a:p>
                <a:r>
                  <a:rPr lang="en-US" dirty="0"/>
                  <a:t>But it’s needed for computational reasons</a:t>
                </a:r>
              </a:p>
              <a:p>
                <a:endParaRPr lang="en-US" dirty="0"/>
              </a:p>
              <a:p>
                <a:r>
                  <a:rPr lang="en-US" dirty="0"/>
                  <a:t>Modeling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𝑌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|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𝑊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directly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B8BE0AB7-AC0D-47E8-82C7-7F898C15EDF1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43" t="-22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99336528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F95074-C2C7-440C-A328-C534B5DB09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Interpretation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707CE2CD-AB01-4516-8BD8-178B40DF29A5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1825625"/>
                <a:ext cx="5840002" cy="4351338"/>
              </a:xfrm>
            </p:spPr>
            <p:txBody>
              <a:bodyPr>
                <a:normAutofit/>
              </a:bodyPr>
              <a:lstStyle/>
              <a:p>
                <a14:m>
                  <m:oMath xmlns:m="http://schemas.openxmlformats.org/officeDocument/2006/math">
                    <m:r>
                      <a:rPr lang="en-US" sz="2600" b="0" i="1" smtClean="0">
                        <a:latin typeface="Cambria Math" panose="02040503050406030204" pitchFamily="18" charset="0"/>
                      </a:rPr>
                      <m:t>𝐴𝑟𝑟𝑒𝑠</m:t>
                    </m:r>
                    <m:sSub>
                      <m:sSubPr>
                        <m:ctrlPr>
                          <a:rPr lang="en-US" sz="26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600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b>
                        <m:r>
                          <a:rPr lang="en-US" sz="2600" b="0" i="1" smtClean="0">
                            <a:latin typeface="Cambria Math" panose="02040503050406030204" pitchFamily="18" charset="0"/>
                          </a:rPr>
                          <m:t>2021,</m:t>
                        </m:r>
                        <m:r>
                          <a:rPr lang="en-US" sz="26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sz="2600" b="0" i="1" smtClean="0">
                        <a:latin typeface="Cambria Math" panose="02040503050406030204" pitchFamily="18" charset="0"/>
                      </a:rPr>
                      <m:t>=0.25</m:t>
                    </m:r>
                    <m:r>
                      <a:rPr lang="en-US" sz="2600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2600" b="0" i="1" smtClean="0">
                        <a:latin typeface="Cambria Math" panose="02040503050406030204" pitchFamily="18" charset="0"/>
                      </a:rPr>
                      <m:t>0.2</m:t>
                    </m:r>
                    <m:r>
                      <a:rPr lang="en-US" sz="2600" i="1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600" i="1">
                        <a:latin typeface="Cambria Math" panose="02040503050406030204" pitchFamily="18" charset="0"/>
                      </a:rPr>
                      <m:t>𝐴𝑟𝑟𝑒𝑠</m:t>
                    </m:r>
                    <m:sSub>
                      <m:sSubPr>
                        <m:ctrlPr>
                          <a:rPr lang="en-US" sz="26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600" i="1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b>
                        <m:r>
                          <a:rPr lang="en-US" sz="2600" i="1">
                            <a:latin typeface="Cambria Math" panose="02040503050406030204" pitchFamily="18" charset="0"/>
                          </a:rPr>
                          <m:t>2020,</m:t>
                        </m:r>
                        <m:r>
                          <a:rPr lang="en-US" sz="2600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endParaRPr lang="en-US" sz="2600" dirty="0"/>
              </a:p>
              <a:p>
                <a:endParaRPr lang="en-US" sz="2600" dirty="0"/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26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600" b="0" i="1" smtClean="0">
                            <a:latin typeface="Cambria Math" panose="02040503050406030204" pitchFamily="18" charset="0"/>
                          </a:rPr>
                          <m:t>𝛽</m:t>
                        </m:r>
                      </m:e>
                      <m:sub>
                        <m:r>
                          <a:rPr lang="en-US" sz="2600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sz="2600" b="0" i="1" smtClean="0">
                        <a:latin typeface="Cambria Math" panose="02040503050406030204" pitchFamily="18" charset="0"/>
                      </a:rPr>
                      <m:t>=0.25</m:t>
                    </m:r>
                  </m:oMath>
                </a14:m>
                <a:r>
                  <a:rPr lang="en-US" sz="2600" dirty="0"/>
                  <a:t>, the intercept, or the predicted re-arrest rate for people with no arrests in 2020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26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600" b="0" i="1" smtClean="0">
                            <a:latin typeface="Cambria Math" panose="02040503050406030204" pitchFamily="18" charset="0"/>
                          </a:rPr>
                          <m:t>𝛽</m:t>
                        </m:r>
                      </m:e>
                      <m:sub>
                        <m:r>
                          <a:rPr lang="en-US" sz="26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2600" b="0" i="1" smtClean="0">
                        <a:latin typeface="Cambria Math" panose="02040503050406030204" pitchFamily="18" charset="0"/>
                      </a:rPr>
                      <m:t>=0.2</m:t>
                    </m:r>
                  </m:oMath>
                </a14:m>
                <a:r>
                  <a:rPr lang="en-US" sz="2600" dirty="0"/>
                  <a:t>, the slope, or the increase in arrest probability in 2021 from having an arrest in 2020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707CE2CD-AB01-4516-8BD8-178B40DF29A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825625"/>
                <a:ext cx="5840002" cy="4351338"/>
              </a:xfrm>
              <a:blipFill>
                <a:blip r:embed="rId2"/>
                <a:stretch>
                  <a:fillRect r="-20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100" name="Picture 4">
            <a:extLst>
              <a:ext uri="{FF2B5EF4-FFF2-40B4-BE49-F238E27FC236}">
                <a16:creationId xmlns:a16="http://schemas.microsoft.com/office/drawing/2014/main" id="{B1B70B99-723A-410E-97F2-65F591A7600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6979" y="1248603"/>
            <a:ext cx="5486400" cy="4219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20306301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1A626C-6016-4AFE-A3A3-82B8BA196E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766218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Recap</a:t>
            </a:r>
          </a:p>
        </p:txBody>
      </p:sp>
    </p:spTree>
    <p:extLst>
      <p:ext uri="{BB962C8B-B14F-4D97-AF65-F5344CB8AC3E}">
        <p14:creationId xmlns:p14="http://schemas.microsoft.com/office/powerpoint/2010/main" val="127510816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A859E7-7563-C1EF-7446-44F494CA26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We want calibrated probabilities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C067265-2B67-2DD2-49B3-C0AF652EAC0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4035357" cy="4003435"/>
          </a:xfrm>
        </p:spPr>
        <p:txBody>
          <a:bodyPr>
            <a:normAutofit fontScale="70000" lnSpcReduction="20000"/>
          </a:bodyPr>
          <a:lstStyle/>
          <a:p>
            <a:r>
              <a:rPr lang="en-US" dirty="0"/>
              <a:t>This is called a calibration plot or a “reliability curve”</a:t>
            </a:r>
          </a:p>
          <a:p>
            <a:r>
              <a:rPr lang="en-US" dirty="0"/>
              <a:t>Steps:</a:t>
            </a:r>
          </a:p>
          <a:p>
            <a:pPr lvl="1"/>
            <a:r>
              <a:rPr lang="en-US" dirty="0"/>
              <a:t>Split predicted probabilities into N-bins of equal size (each bin has same number of data points)</a:t>
            </a:r>
          </a:p>
          <a:p>
            <a:pPr lvl="1"/>
            <a:r>
              <a:rPr lang="en-US" dirty="0"/>
              <a:t>For each bin, compute average of predicted probabilities and average of actual outcomes</a:t>
            </a:r>
          </a:p>
          <a:p>
            <a:r>
              <a:rPr lang="en-US" dirty="0"/>
              <a:t>X-axis: Average of predicted probabilities</a:t>
            </a:r>
          </a:p>
          <a:p>
            <a:r>
              <a:rPr lang="en-US" dirty="0"/>
              <a:t>Y-axis: Average of actual outcomes</a:t>
            </a:r>
          </a:p>
          <a:p>
            <a:r>
              <a:rPr lang="en-US" dirty="0"/>
              <a:t>If calibrated, the resulting line connecting the points should fall close to the “45-degree” line</a:t>
            </a:r>
          </a:p>
        </p:txBody>
      </p:sp>
      <p:pic>
        <p:nvPicPr>
          <p:cNvPr id="5" name="Picture 4">
            <a:hlinkClick r:id="rId2"/>
            <a:extLst>
              <a:ext uri="{FF2B5EF4-FFF2-40B4-BE49-F238E27FC236}">
                <a16:creationId xmlns:a16="http://schemas.microsoft.com/office/drawing/2014/main" id="{68433664-D87C-3D21-3FAA-6E5174887FD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48618" y="2173527"/>
            <a:ext cx="6213219" cy="36555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514434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B71B2F-C66E-1E5E-79F1-5539619694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Naïve Bayes Doesn’t Achieve Calibration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99DAEE4B-4344-4A73-407B-0B3F45656A13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>
                    <a:latin typeface="Cambria Math" panose="02040503050406030204" pitchFamily="18" charset="0"/>
                  </a:rPr>
                  <a:t>Conditional independence assumption means that the probability that would be calculated by Naïve Bayes is not the true probability of the event we are interested in:</a:t>
                </a:r>
              </a:p>
              <a:p>
                <a:endParaRPr lang="en-US" b="0" dirty="0">
                  <a:latin typeface="Cambria Math" panose="02040503050406030204" pitchFamily="18" charset="0"/>
                </a:endParaRPr>
              </a:p>
              <a:p>
                <a:pPr lvl="1"/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𝑌</m:t>
                        </m:r>
                      </m:e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𝑊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𝑃</m:t>
                        </m:r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𝑋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, 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𝑊</m:t>
                            </m:r>
                          </m:e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𝑌</m:t>
                            </m:r>
                          </m:e>
                        </m:d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𝑃</m:t>
                        </m:r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𝑌</m:t>
                            </m:r>
                          </m:e>
                        </m:d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 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𝑃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𝑊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den>
                    </m:f>
                    <m:r>
                      <a:rPr lang="en-US" b="0" i="1" smtClean="0">
                        <a:latin typeface="Cambria Math" panose="02040503050406030204" pitchFamily="18" charset="0"/>
                      </a:rPr>
                      <m:t>≠</m:t>
                    </m:r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latin typeface="Cambria Math" panose="02040503050406030204" pitchFamily="18" charset="0"/>
                          </a:rPr>
                          <m:t>𝑃</m:t>
                        </m:r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𝑋</m:t>
                            </m:r>
                          </m:e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𝑌</m:t>
                            </m:r>
                          </m:e>
                        </m:d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𝑃</m:t>
                        </m:r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𝑊</m:t>
                            </m:r>
                          </m:e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𝑌</m:t>
                            </m:r>
                          </m:e>
                        </m:d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𝑃</m:t>
                        </m:r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𝑌</m:t>
                            </m:r>
                          </m:e>
                        </m:d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 </m:t>
                        </m:r>
                      </m:num>
                      <m:den>
                        <m:r>
                          <a:rPr lang="en-US" i="1">
                            <a:latin typeface="Cambria Math" panose="02040503050406030204" pitchFamily="18" charset="0"/>
                          </a:rPr>
                          <m:t>𝑃</m:t>
                        </m:r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𝑋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𝑊</m:t>
                            </m:r>
                          </m:e>
                        </m:d>
                      </m:den>
                    </m:f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endParaRPr lang="en-US" dirty="0"/>
              </a:p>
              <a:p>
                <a:pPr lvl="1"/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99DAEE4B-4344-4A73-407B-0B3F45656A13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43" t="-2381" r="-92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74047279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A84CA7-135A-EA58-0014-FF622F5A74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Another approach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B759371-1792-1357-E4CE-DD4D8ACD9815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dirty="0"/>
                  <a:t>Each person will be modeled as a coin flip.</a:t>
                </a:r>
              </a:p>
              <a:p>
                <a:r>
                  <a:rPr lang="en-US" dirty="0"/>
                  <a:t>They will have their own probability of the outcome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𝑌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=1|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,…,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  <a:p>
                <a:r>
                  <a:rPr lang="en-US" dirty="0"/>
                  <a:t>We want to know what is the relationship between the predictors and the outcome</a:t>
                </a:r>
              </a:p>
              <a:p>
                <a:r>
                  <a:rPr lang="en-US" dirty="0"/>
                  <a:t>Linear Regression: </a:t>
                </a:r>
              </a:p>
              <a:p>
                <a:pPr lvl="1"/>
                <a:r>
                  <a:rPr lang="en-US" dirty="0"/>
                  <a:t>We will model it as: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y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i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𝛽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𝛽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+…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𝛽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</m:oMath>
                </a14:m>
                <a:endParaRPr lang="en-US" dirty="0"/>
              </a:p>
              <a:p>
                <a:r>
                  <a:rPr lang="en-US" dirty="0"/>
                  <a:t>For simplicity, just consider one predictor:</a:t>
                </a:r>
              </a:p>
              <a:p>
                <a:pPr lvl="1"/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𝛽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𝛽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B759371-1792-1357-E4CE-DD4D8ACD981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43" t="-2241" r="-179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31026288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C80BB816-5B36-A0A2-502E-1F5B9FB2017C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dirty="0"/>
                  <a:t>How Do We Find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𝛽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𝛽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dirty="0"/>
                  <a:t>? </a:t>
                </a:r>
              </a:p>
            </p:txBody>
          </p:sp>
        </mc:Choice>
        <mc:Fallback xmlns="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C80BB816-5B36-A0A2-502E-1F5B9FB2017C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2"/>
                <a:stretch>
                  <a:fillRect l="-237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E69B8F86-6B25-4E17-49FA-0A8059B4F699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We want to minimize the errors. Define the following objective function which keeps track of the errors:</a:t>
                </a:r>
              </a:p>
              <a:p>
                <a:pPr lvl="1"/>
                <a14:m>
                  <m:oMath xmlns:m="http://schemas.openxmlformats.org/officeDocument/2006/math">
                    <m:nary>
                      <m:naryPr>
                        <m:chr m:val="∑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𝑁</m:t>
                        </m:r>
                      </m:sup>
                      <m:e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𝑦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𝑖</m:t>
                                    </m:r>
                                  </m:sub>
                                </m:s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sSub>
                                  <m:sSub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acc>
                                      <m:accPr>
                                        <m:chr m:val="̂"/>
                                        <m:ctrlP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accPr>
                                      <m:e>
                                        <m: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  <m:t>𝑦</m:t>
                                        </m:r>
                                      </m:e>
                                    </m:acc>
                                  </m:e>
                                  <m:sub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𝑖</m:t>
                                    </m:r>
                                  </m:sub>
                                </m:sSub>
                              </m:e>
                            </m:d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nary>
                  </m:oMath>
                </a14:m>
                <a:endParaRPr lang="en-US" dirty="0"/>
              </a:p>
              <a:p>
                <a:endParaRPr lang="en-US" dirty="0"/>
              </a:p>
              <a:p>
                <a:r>
                  <a:rPr lang="en-US" dirty="0"/>
                  <a:t>Same thing as:</a:t>
                </a:r>
              </a:p>
              <a:p>
                <a:pPr lvl="1"/>
                <a14:m>
                  <m:oMath xmlns:m="http://schemas.openxmlformats.org/officeDocument/2006/math">
                    <m:nary>
                      <m:naryPr>
                        <m:chr m:val="∑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𝑁</m:t>
                        </m:r>
                      </m:sup>
                      <m:e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𝑦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𝑖</m:t>
                                    </m:r>
                                  </m:sub>
                                </m:s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−(</m:t>
                                </m:r>
                                <m:sSub>
                                  <m:sSub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𝛽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0</m:t>
                                    </m:r>
                                  </m:sub>
                                </m:s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sSub>
                                  <m:sSub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𝛽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  <m:sSub>
                                  <m:sSub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𝑖</m:t>
                                    </m:r>
                                  </m:sub>
                                </m:s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e>
                            </m:d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nary>
                  </m:oMath>
                </a14:m>
                <a:endParaRPr lang="en-US" dirty="0"/>
              </a:p>
              <a:p>
                <a:endParaRPr lang="en-US" dirty="0"/>
              </a:p>
              <a:p>
                <a:r>
                  <a:rPr lang="en-US" dirty="0"/>
                  <a:t>Find the values of the betas that get this as close to zero as possible</a:t>
                </a: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E69B8F86-6B25-4E17-49FA-0A8059B4F69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1043" t="-22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84096160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F95074-C2C7-440C-A328-C534B5DB09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Interpretation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707CE2CD-AB01-4516-8BD8-178B40DF29A5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1825625"/>
                <a:ext cx="5840002" cy="4351338"/>
              </a:xfrm>
            </p:spPr>
            <p:txBody>
              <a:bodyPr>
                <a:normAutofit/>
              </a:bodyPr>
              <a:lstStyle/>
              <a:p>
                <a14:m>
                  <m:oMath xmlns:m="http://schemas.openxmlformats.org/officeDocument/2006/math">
                    <m:r>
                      <a:rPr lang="en-US" sz="2600" b="0" i="1" smtClean="0">
                        <a:latin typeface="Cambria Math" panose="02040503050406030204" pitchFamily="18" charset="0"/>
                      </a:rPr>
                      <m:t>𝐴𝑟𝑟𝑒𝑠</m:t>
                    </m:r>
                    <m:sSub>
                      <m:sSubPr>
                        <m:ctrlPr>
                          <a:rPr lang="en-US" sz="26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600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b>
                        <m:r>
                          <a:rPr lang="en-US" sz="2600" b="0" i="1" smtClean="0">
                            <a:latin typeface="Cambria Math" panose="02040503050406030204" pitchFamily="18" charset="0"/>
                          </a:rPr>
                          <m:t>2021,</m:t>
                        </m:r>
                        <m:r>
                          <a:rPr lang="en-US" sz="26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sz="2600" b="0" i="1" smtClean="0">
                        <a:latin typeface="Cambria Math" panose="02040503050406030204" pitchFamily="18" charset="0"/>
                      </a:rPr>
                      <m:t>=0.25</m:t>
                    </m:r>
                    <m:r>
                      <a:rPr lang="en-US" sz="2600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2600" b="0" i="1" smtClean="0">
                        <a:latin typeface="Cambria Math" panose="02040503050406030204" pitchFamily="18" charset="0"/>
                      </a:rPr>
                      <m:t>0.2</m:t>
                    </m:r>
                    <m:r>
                      <a:rPr lang="en-US" sz="2600" i="1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600" i="1">
                        <a:latin typeface="Cambria Math" panose="02040503050406030204" pitchFamily="18" charset="0"/>
                      </a:rPr>
                      <m:t>𝐴𝑟𝑟𝑒𝑠</m:t>
                    </m:r>
                    <m:sSub>
                      <m:sSubPr>
                        <m:ctrlPr>
                          <a:rPr lang="en-US" sz="26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600" i="1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b>
                        <m:r>
                          <a:rPr lang="en-US" sz="2600" i="1">
                            <a:latin typeface="Cambria Math" panose="02040503050406030204" pitchFamily="18" charset="0"/>
                          </a:rPr>
                          <m:t>2020,</m:t>
                        </m:r>
                        <m:r>
                          <a:rPr lang="en-US" sz="2600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endParaRPr lang="en-US" sz="2600" dirty="0"/>
              </a:p>
              <a:p>
                <a:endParaRPr lang="en-US" sz="2600" dirty="0"/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26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600" b="0" i="1" smtClean="0">
                            <a:latin typeface="Cambria Math" panose="02040503050406030204" pitchFamily="18" charset="0"/>
                          </a:rPr>
                          <m:t>𝛽</m:t>
                        </m:r>
                      </m:e>
                      <m:sub>
                        <m:r>
                          <a:rPr lang="en-US" sz="2600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sz="2600" b="0" i="1" smtClean="0">
                        <a:latin typeface="Cambria Math" panose="02040503050406030204" pitchFamily="18" charset="0"/>
                      </a:rPr>
                      <m:t>=0.25</m:t>
                    </m:r>
                  </m:oMath>
                </a14:m>
                <a:r>
                  <a:rPr lang="en-US" sz="2600" dirty="0"/>
                  <a:t>, the intercept, or the predicted re-arrest rate for people with no arrests in 2020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26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600" b="0" i="1" smtClean="0">
                            <a:latin typeface="Cambria Math" panose="02040503050406030204" pitchFamily="18" charset="0"/>
                          </a:rPr>
                          <m:t>𝛽</m:t>
                        </m:r>
                      </m:e>
                      <m:sub>
                        <m:r>
                          <a:rPr lang="en-US" sz="26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2600" b="0" i="1" smtClean="0">
                        <a:latin typeface="Cambria Math" panose="02040503050406030204" pitchFamily="18" charset="0"/>
                      </a:rPr>
                      <m:t>=0.2</m:t>
                    </m:r>
                  </m:oMath>
                </a14:m>
                <a:r>
                  <a:rPr lang="en-US" sz="2600" dirty="0"/>
                  <a:t>, the slope, or the increase in arrest probability in 2021 from having an arrest in 2020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707CE2CD-AB01-4516-8BD8-178B40DF29A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825625"/>
                <a:ext cx="5840002" cy="4351338"/>
              </a:xfrm>
              <a:blipFill>
                <a:blip r:embed="rId2"/>
                <a:stretch>
                  <a:fillRect r="-20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100" name="Picture 4">
            <a:extLst>
              <a:ext uri="{FF2B5EF4-FFF2-40B4-BE49-F238E27FC236}">
                <a16:creationId xmlns:a16="http://schemas.microsoft.com/office/drawing/2014/main" id="{B1B70B99-723A-410E-97F2-65F591A7600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6979" y="1248603"/>
            <a:ext cx="5486400" cy="4219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229696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5EC707-F448-4691-8468-F7D859F1A4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Shortcoming of Linear Probability Model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1F7689F-1BAD-4A14-A893-77A6668B371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5158563" cy="4351338"/>
          </a:xfrm>
        </p:spPr>
        <p:txBody>
          <a:bodyPr/>
          <a:lstStyle/>
          <a:p>
            <a:r>
              <a:rPr lang="en-US" dirty="0"/>
              <a:t>Plot shows relationship b/w state-level population in 2020 versus if there were more than 500 homicides.</a:t>
            </a:r>
          </a:p>
          <a:p>
            <a:endParaRPr lang="en-US" dirty="0"/>
          </a:p>
          <a:p>
            <a:r>
              <a:rPr lang="en-US" dirty="0"/>
              <a:t>What is the P(</a:t>
            </a:r>
            <a:r>
              <a:rPr lang="en-US" dirty="0" err="1"/>
              <a:t>Y|Population</a:t>
            </a:r>
            <a:r>
              <a:rPr lang="en-US" dirty="0"/>
              <a:t>&lt;1million)?</a:t>
            </a:r>
          </a:p>
          <a:p>
            <a:endParaRPr lang="en-US" dirty="0"/>
          </a:p>
          <a:p>
            <a:r>
              <a:rPr lang="en-US" dirty="0"/>
              <a:t>Less than zero </a:t>
            </a:r>
          </a:p>
        </p:txBody>
      </p:sp>
      <p:pic>
        <p:nvPicPr>
          <p:cNvPr id="2052" name="Picture 4">
            <a:extLst>
              <a:ext uri="{FF2B5EF4-FFF2-40B4-BE49-F238E27FC236}">
                <a16:creationId xmlns:a16="http://schemas.microsoft.com/office/drawing/2014/main" id="{2F106DD9-AD52-46CC-82AC-FEABD63F997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48730" y="2043113"/>
            <a:ext cx="5448300" cy="4133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Oval 3">
            <a:extLst>
              <a:ext uri="{FF2B5EF4-FFF2-40B4-BE49-F238E27FC236}">
                <a16:creationId xmlns:a16="http://schemas.microsoft.com/office/drawing/2014/main" id="{DDD88E77-60E7-4646-AE9F-25124D9E82A4}"/>
              </a:ext>
            </a:extLst>
          </p:cNvPr>
          <p:cNvSpPr/>
          <p:nvPr/>
        </p:nvSpPr>
        <p:spPr>
          <a:xfrm>
            <a:off x="6780362" y="4715838"/>
            <a:ext cx="690113" cy="462337"/>
          </a:xfrm>
          <a:prstGeom prst="ellipse">
            <a:avLst/>
          </a:prstGeom>
          <a:solidFill>
            <a:schemeClr val="accent1">
              <a:alpha val="2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700855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1A626C-6016-4AFE-A3A3-82B8BA196E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766218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Logistic Regression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090BA9B-F4BA-476D-F535-5CC417B525D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8538" y="0"/>
            <a:ext cx="4321175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9696281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97238B-3B63-64B1-CDAF-581AAB167C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Same starting assumption as linear regression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0B63866C-97F3-CE3B-93BB-3F060E3648BA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Each person is a coin flip, and the chance that their coin ends up heads, depends on their attributes/predictive features</a:t>
                </a:r>
              </a:p>
              <a:p>
                <a:endParaRPr lang="en-US" dirty="0"/>
              </a:p>
              <a:p>
                <a:r>
                  <a:rPr lang="en-US" dirty="0"/>
                  <a:t>Let’s say we N people (a large number)</a:t>
                </a:r>
              </a:p>
              <a:p>
                <a:endParaRPr lang="en-US" dirty="0"/>
              </a:p>
              <a:p>
                <a:r>
                  <a:rPr lang="en-US" dirty="0"/>
                  <a:t>Each one has their own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𝑌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=1|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pPr lvl="1"/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0B63866C-97F3-CE3B-93BB-3F060E3648BA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43" t="-22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49912347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96833F-792F-43A1-B4D5-9CD1157267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Recapping Naïve Bayes + Miscalibration</a:t>
            </a:r>
          </a:p>
        </p:txBody>
      </p:sp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F1F2D4DF-3051-4BEC-90A1-F68D4D349CC3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829575" y="1446064"/>
          <a:ext cx="1620806" cy="516131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10403">
                  <a:extLst>
                    <a:ext uri="{9D8B030D-6E8A-4147-A177-3AD203B41FA5}">
                      <a16:colId xmlns:a16="http://schemas.microsoft.com/office/drawing/2014/main" val="67310042"/>
                    </a:ext>
                  </a:extLst>
                </a:gridCol>
                <a:gridCol w="810403">
                  <a:extLst>
                    <a:ext uri="{9D8B030D-6E8A-4147-A177-3AD203B41FA5}">
                      <a16:colId xmlns:a16="http://schemas.microsoft.com/office/drawing/2014/main" val="2569939150"/>
                    </a:ext>
                  </a:extLst>
                </a:gridCol>
              </a:tblGrid>
              <a:tr h="737331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Y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X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974655129"/>
                  </a:ext>
                </a:extLst>
              </a:tr>
              <a:tr h="737331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87928429"/>
                  </a:ext>
                </a:extLst>
              </a:tr>
              <a:tr h="737331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805226306"/>
                  </a:ext>
                </a:extLst>
              </a:tr>
              <a:tr h="737331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829932455"/>
                  </a:ext>
                </a:extLst>
              </a:tr>
              <a:tr h="737331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338101763"/>
                  </a:ext>
                </a:extLst>
              </a:tr>
              <a:tr h="737331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99037892"/>
                  </a:ext>
                </a:extLst>
              </a:tr>
              <a:tr h="737331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?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</a:t>
                      </a:r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92964959"/>
                  </a:ext>
                </a:extLst>
              </a:tr>
            </a:tbl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50D99ABC-8D78-402F-A3E6-434A31D93509}"/>
                  </a:ext>
                </a:extLst>
              </p:cNvPr>
              <p:cNvSpPr txBox="1"/>
              <p:nvPr/>
            </p:nvSpPr>
            <p:spPr>
              <a:xfrm>
                <a:off x="3053751" y="1578634"/>
                <a:ext cx="8308674" cy="493724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Let’s use Naïve Bayes to predict: </a:t>
                </a:r>
                <a14:m>
                  <m:oMath xmlns:m="http://schemas.openxmlformats.org/officeDocument/2006/math">
                    <m:r>
                      <a:rPr kumimoji="0" lang="en-US" sz="2400" b="0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𝑃</m:t>
                    </m:r>
                    <m:r>
                      <a:rPr kumimoji="0" lang="en-US" sz="2400" b="0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(</m:t>
                    </m:r>
                    <m:r>
                      <a:rPr kumimoji="0" lang="en-US" sz="2400" b="0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𝑌</m:t>
                    </m:r>
                    <m:r>
                      <a:rPr kumimoji="0" lang="en-US" sz="2400" b="0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=1|</m:t>
                    </m:r>
                    <m:r>
                      <a:rPr kumimoji="0" lang="en-US" sz="2400" b="0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𝑋</m:t>
                    </m:r>
                    <m:r>
                      <a:rPr kumimoji="0" lang="en-US" sz="2400" b="0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=0)</m:t>
                    </m:r>
                  </m:oMath>
                </a14:m>
                <a:endPara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Bayes Theorem:</a:t>
                </a: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2400" b="0" i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𝑃</m:t>
                      </m:r>
                      <m:d>
                        <m:dPr>
                          <m:ctrlPr>
                            <a:rPr kumimoji="0" lang="en-US" sz="2400" b="0" i="1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dPr>
                        <m:e>
                          <m:r>
                            <a:rPr kumimoji="0" lang="en-US" sz="2400" b="0" i="1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𝑌</m:t>
                          </m:r>
                          <m:r>
                            <a:rPr kumimoji="0" lang="en-US" sz="2400" b="0" i="1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=</m:t>
                          </m:r>
                          <m:r>
                            <a:rPr kumimoji="0" lang="en-US" sz="2400" b="0" i="1" u="none" strike="noStrike" kern="1200" cap="none" spc="0" normalizeH="0" baseline="0" noProof="0" dirty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𝑦</m:t>
                          </m:r>
                        </m:e>
                        <m:e>
                          <m:r>
                            <a:rPr kumimoji="0" lang="en-US" sz="2400" b="0" i="1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𝑋</m:t>
                          </m:r>
                          <m:r>
                            <a:rPr kumimoji="0" lang="en-US" sz="2400" b="0" i="1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=</m:t>
                          </m:r>
                          <m:r>
                            <a:rPr kumimoji="0" lang="en-US" sz="2400" b="0" i="1" u="none" strike="noStrike" kern="1200" cap="none" spc="0" normalizeH="0" baseline="0" noProof="0" dirty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𝑥</m:t>
                          </m:r>
                        </m:e>
                      </m:d>
                      <m:r>
                        <a:rPr kumimoji="0" lang="en-US" sz="2400" b="0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=</m:t>
                      </m:r>
                      <m:f>
                        <m:fPr>
                          <m:ctrlPr>
                            <a:rPr kumimoji="0" lang="en-US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fPr>
                        <m:num>
                          <m:r>
                            <a:rPr kumimoji="0" lang="en-US" sz="24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𝑃</m:t>
                          </m:r>
                          <m:d>
                            <m:dPr>
                              <m:ctrlPr>
                                <a:rPr kumimoji="0" lang="en-US" sz="24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dPr>
                            <m:e>
                              <m:r>
                                <a:rPr kumimoji="0" lang="en-US" sz="24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𝑋</m:t>
                              </m:r>
                              <m:r>
                                <a:rPr kumimoji="0" lang="en-US" sz="24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=</m:t>
                              </m:r>
                              <m:r>
                                <a:rPr kumimoji="0" lang="en-US" sz="24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𝑥</m:t>
                              </m:r>
                            </m:e>
                            <m:e>
                              <m:r>
                                <a:rPr kumimoji="0" lang="en-US" sz="24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𝑌</m:t>
                              </m:r>
                              <m:r>
                                <a:rPr kumimoji="0" lang="en-US" sz="24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=</m:t>
                              </m:r>
                              <m:r>
                                <a:rPr kumimoji="0" lang="en-US" sz="24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𝑦</m:t>
                              </m:r>
                            </m:e>
                          </m:d>
                          <m:r>
                            <a:rPr kumimoji="0" lang="en-US" sz="24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𝑃</m:t>
                          </m:r>
                          <m:d>
                            <m:dPr>
                              <m:ctrlPr>
                                <a:rPr kumimoji="0" lang="en-US" sz="24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dPr>
                            <m:e>
                              <m:r>
                                <a:rPr kumimoji="0" lang="en-US" sz="24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𝑌</m:t>
                              </m:r>
                              <m:r>
                                <a:rPr kumimoji="0" lang="en-US" sz="24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=</m:t>
                              </m:r>
                              <m:r>
                                <a:rPr kumimoji="0" lang="en-US" sz="24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𝑦</m:t>
                              </m:r>
                            </m:e>
                          </m:d>
                        </m:num>
                        <m:den>
                          <m:r>
                            <a:rPr kumimoji="0" lang="en-US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𝑃</m:t>
                          </m:r>
                          <m:r>
                            <a:rPr kumimoji="0" lang="en-US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(</m:t>
                          </m:r>
                          <m:r>
                            <a:rPr kumimoji="0" lang="en-US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𝑋</m:t>
                          </m:r>
                          <m:r>
                            <a:rPr kumimoji="0" lang="en-US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=</m:t>
                          </m:r>
                          <m:r>
                            <a:rPr kumimoji="0" lang="en-US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𝑥</m:t>
                          </m:r>
                          <m:r>
                            <a:rPr kumimoji="0" lang="en-US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)</m:t>
                          </m:r>
                        </m:den>
                      </m:f>
                    </m:oMath>
                  </m:oMathPara>
                </a14:m>
                <a:endPara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And compare</a:t>
                </a:r>
              </a:p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 xmlns:m="http://schemas.openxmlformats.org/officeDocument/2006/math">
                    <m:r>
                      <a:rPr kumimoji="0" lang="en-US" sz="24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𝑃</m:t>
                    </m:r>
                    <m:d>
                      <m:dPr>
                        <m:ctrlPr>
                          <a:rPr kumimoji="0" lang="en-US" sz="2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dPr>
                      <m:e>
                        <m:r>
                          <a:rPr kumimoji="0" lang="en-US" sz="2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𝑋</m:t>
                        </m:r>
                        <m:r>
                          <a:rPr kumimoji="0" lang="en-US" sz="2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=0</m:t>
                        </m:r>
                      </m:e>
                      <m:e>
                        <m:r>
                          <a:rPr kumimoji="0" lang="en-US" sz="2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𝑌</m:t>
                        </m:r>
                        <m:r>
                          <a:rPr kumimoji="0" lang="en-US" sz="2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=1</m:t>
                        </m:r>
                      </m:e>
                    </m:d>
                    <m:r>
                      <a:rPr kumimoji="0" lang="en-US" sz="24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𝑃</m:t>
                    </m:r>
                    <m:d>
                      <m:dPr>
                        <m:ctrlPr>
                          <a:rPr kumimoji="0" lang="en-US" sz="2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dPr>
                      <m:e>
                        <m:r>
                          <a:rPr kumimoji="0" lang="en-US" sz="2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𝑌</m:t>
                        </m:r>
                        <m:r>
                          <a:rPr kumimoji="0" lang="en-US" sz="2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=1</m:t>
                        </m:r>
                      </m:e>
                    </m:d>
                  </m:oMath>
                </a14:m>
                <a:r>
                  <a:rPr kumimoji="0" 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 vs </a:t>
                </a:r>
                <a14:m>
                  <m:oMath xmlns:m="http://schemas.openxmlformats.org/officeDocument/2006/math">
                    <m:r>
                      <a:rPr kumimoji="0" lang="en-US" sz="24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𝑃</m:t>
                    </m:r>
                    <m:d>
                      <m:dPr>
                        <m:ctrlPr>
                          <a:rPr kumimoji="0" lang="en-US" sz="2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dPr>
                      <m:e>
                        <m:r>
                          <a:rPr kumimoji="0" lang="en-US" sz="2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𝑋</m:t>
                        </m:r>
                        <m:r>
                          <a:rPr kumimoji="0" lang="en-US" sz="2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=0</m:t>
                        </m:r>
                      </m:e>
                      <m:e>
                        <m:r>
                          <a:rPr kumimoji="0" lang="en-US" sz="2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𝑌</m:t>
                        </m:r>
                        <m:r>
                          <a:rPr kumimoji="0" lang="en-US" sz="2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=0</m:t>
                        </m:r>
                      </m:e>
                    </m:d>
                    <m:r>
                      <a:rPr kumimoji="0" lang="en-US" sz="24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𝑃</m:t>
                    </m:r>
                    <m:d>
                      <m:dPr>
                        <m:ctrlPr>
                          <a:rPr kumimoji="0" lang="en-US" sz="2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dPr>
                      <m:e>
                        <m:r>
                          <a:rPr kumimoji="0" lang="en-US" sz="2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𝑌</m:t>
                        </m:r>
                        <m:r>
                          <a:rPr kumimoji="0" lang="en-US" sz="2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=0</m:t>
                        </m:r>
                      </m:e>
                    </m:d>
                  </m:oMath>
                </a14:m>
                <a:endPara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50D99ABC-8D78-402F-A3E6-434A31D9350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53751" y="1578634"/>
                <a:ext cx="8308674" cy="4937249"/>
              </a:xfrm>
              <a:prstGeom prst="rect">
                <a:avLst/>
              </a:prstGeom>
              <a:blipFill>
                <a:blip r:embed="rId2"/>
                <a:stretch>
                  <a:fillRect l="-1174" t="-98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47539430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950712-3FE0-46EF-9CAE-1B8D171172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Linear Regression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4ED8E3C-2E4E-4DF6-883D-C014F80DC645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dirty="0"/>
                  <a:t>Explicitly model probabilities</a:t>
                </a:r>
              </a:p>
              <a:p>
                <a:pPr marL="0" indent="0">
                  <a:buNone/>
                </a:pPr>
                <a:endParaRPr lang="en-US" b="0" i="1" dirty="0"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𝑌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=1</m:t>
                          </m:r>
                        </m:e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𝛽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𝛽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𝑋</m:t>
                      </m:r>
                    </m:oMath>
                  </m:oMathPara>
                </a14:m>
                <a:endParaRPr lang="en-US" dirty="0"/>
              </a:p>
              <a:p>
                <a:endParaRPr lang="en-US" dirty="0"/>
              </a:p>
              <a:p>
                <a:r>
                  <a:rPr lang="en-US" dirty="0"/>
                  <a:t>What should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look like?</a:t>
                </a:r>
              </a:p>
              <a:p>
                <a:pPr lvl="1"/>
                <a:r>
                  <a:rPr lang="en-US" dirty="0"/>
                  <a:t>For linear regression,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𝛽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𝛽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𝑋</m:t>
                    </m:r>
                  </m:oMath>
                </a14:m>
                <a:endParaRPr lang="en-US" dirty="0"/>
              </a:p>
              <a:p>
                <a:pPr lvl="1"/>
                <a:r>
                  <a:rPr lang="en-US" dirty="0"/>
                  <a:t>For logistic function: 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𝜎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</m:d>
                  </m:oMath>
                </a14:m>
                <a:r>
                  <a:rPr lang="en-US" dirty="0"/>
                  <a:t>, which is the logistic function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𝜎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𝑒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𝑡</m:t>
                            </m:r>
                          </m:sup>
                        </m:sSup>
                      </m:num>
                      <m:den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𝑒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𝑡</m:t>
                            </m:r>
                          </m:sup>
                        </m:s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+1</m:t>
                        </m:r>
                      </m:den>
                    </m:f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1+</m:t>
                        </m:r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𝑒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𝑡</m:t>
                            </m:r>
                          </m:sup>
                        </m:sSup>
                      </m:den>
                    </m:f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4ED8E3C-2E4E-4DF6-883D-C014F80DC64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43" t="-22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07685784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1DADB2-D1D6-49E7-8182-2ADA741E7B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Logistic function</a:t>
            </a:r>
          </a:p>
        </p:txBody>
      </p:sp>
      <p:pic>
        <p:nvPicPr>
          <p:cNvPr id="1028" name="Picture 4">
            <a:extLst>
              <a:ext uri="{FF2B5EF4-FFF2-40B4-BE49-F238E27FC236}">
                <a16:creationId xmlns:a16="http://schemas.microsoft.com/office/drawing/2014/main" id="{3A641C60-29F6-461C-9060-6F5B5AE7C91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39902" y="1485733"/>
            <a:ext cx="7514191" cy="50071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4C0EC48E-3E93-4F67-B89C-D6E8EBEC4836}"/>
              </a:ext>
            </a:extLst>
          </p:cNvPr>
          <p:cNvCxnSpPr/>
          <p:nvPr/>
        </p:nvCxnSpPr>
        <p:spPr>
          <a:xfrm flipV="1">
            <a:off x="3127485" y="1807535"/>
            <a:ext cx="6539023" cy="3997842"/>
          </a:xfrm>
          <a:prstGeom prst="line">
            <a:avLst/>
          </a:prstGeom>
          <a:ln w="349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>
            <a:extLst>
              <a:ext uri="{FF2B5EF4-FFF2-40B4-BE49-F238E27FC236}">
                <a16:creationId xmlns:a16="http://schemas.microsoft.com/office/drawing/2014/main" id="{4867B875-5727-40C0-80C2-AA4B683099BC}"/>
              </a:ext>
            </a:extLst>
          </p:cNvPr>
          <p:cNvSpPr txBox="1"/>
          <p:nvPr/>
        </p:nvSpPr>
        <p:spPr>
          <a:xfrm>
            <a:off x="10154093" y="2777490"/>
            <a:ext cx="1801702" cy="92333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Compare to linear relationship</a:t>
            </a:r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A36A01B2-D477-4CF8-9C85-8B7C35293A0F}"/>
              </a:ext>
            </a:extLst>
          </p:cNvPr>
          <p:cNvCxnSpPr/>
          <p:nvPr/>
        </p:nvCxnSpPr>
        <p:spPr>
          <a:xfrm flipH="1" flipV="1">
            <a:off x="9009450" y="2366010"/>
            <a:ext cx="1144641" cy="868680"/>
          </a:xfrm>
          <a:prstGeom prst="straightConnector1">
            <a:avLst/>
          </a:prstGeom>
          <a:ln w="41275"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Straight Arrow Connector 3">
            <a:extLst>
              <a:ext uri="{FF2B5EF4-FFF2-40B4-BE49-F238E27FC236}">
                <a16:creationId xmlns:a16="http://schemas.microsoft.com/office/drawing/2014/main" id="{09B27144-18F6-14A4-384B-0E39333DE197}"/>
              </a:ext>
            </a:extLst>
          </p:cNvPr>
          <p:cNvCxnSpPr>
            <a:cxnSpLocks/>
          </p:cNvCxnSpPr>
          <p:nvPr/>
        </p:nvCxnSpPr>
        <p:spPr>
          <a:xfrm>
            <a:off x="2349833" y="5245768"/>
            <a:ext cx="1620588" cy="409074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>
            <a:extLst>
              <a:ext uri="{FF2B5EF4-FFF2-40B4-BE49-F238E27FC236}">
                <a16:creationId xmlns:a16="http://schemas.microsoft.com/office/drawing/2014/main" id="{D2E4959F-D9D1-0AB7-D7D3-E05138D95788}"/>
              </a:ext>
            </a:extLst>
          </p:cNvPr>
          <p:cNvSpPr txBox="1"/>
          <p:nvPr/>
        </p:nvSpPr>
        <p:spPr>
          <a:xfrm>
            <a:off x="617425" y="3700820"/>
            <a:ext cx="1538903" cy="2862322"/>
          </a:xfrm>
          <a:prstGeom prst="rect">
            <a:avLst/>
          </a:prstGeom>
          <a:solidFill>
            <a:schemeClr val="bg2">
              <a:lumMod val="75000"/>
              <a:alpha val="24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At extreme values on the X-axis, when we move in the X-direction, the predicted probability has smaller changes</a:t>
            </a:r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CDB66DD8-4185-E544-4A31-E6509A4FC0CB}"/>
              </a:ext>
            </a:extLst>
          </p:cNvPr>
          <p:cNvCxnSpPr>
            <a:cxnSpLocks/>
          </p:cNvCxnSpPr>
          <p:nvPr/>
        </p:nvCxnSpPr>
        <p:spPr>
          <a:xfrm flipV="1">
            <a:off x="2349833" y="1892968"/>
            <a:ext cx="6738020" cy="3352800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>
            <a:extLst>
              <a:ext uri="{FF2B5EF4-FFF2-40B4-BE49-F238E27FC236}">
                <a16:creationId xmlns:a16="http://schemas.microsoft.com/office/drawing/2014/main" id="{88594DF0-3598-D179-264A-7E07968AB3F6}"/>
              </a:ext>
            </a:extLst>
          </p:cNvPr>
          <p:cNvSpPr txBox="1"/>
          <p:nvPr/>
        </p:nvSpPr>
        <p:spPr>
          <a:xfrm>
            <a:off x="7331047" y="3499859"/>
            <a:ext cx="2335461" cy="1754326"/>
          </a:xfrm>
          <a:prstGeom prst="rect">
            <a:avLst/>
          </a:prstGeom>
          <a:solidFill>
            <a:schemeClr val="bg2">
              <a:lumMod val="75000"/>
              <a:alpha val="24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At intermediate values, when we move in the X-direction, the predicted probability has bigger changes</a:t>
            </a:r>
          </a:p>
        </p:txBody>
      </p: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6141BB23-0401-4D67-2D5B-E6336E62066D}"/>
              </a:ext>
            </a:extLst>
          </p:cNvPr>
          <p:cNvCxnSpPr>
            <a:cxnSpLocks/>
          </p:cNvCxnSpPr>
          <p:nvPr/>
        </p:nvCxnSpPr>
        <p:spPr>
          <a:xfrm flipH="1">
            <a:off x="6264613" y="3989304"/>
            <a:ext cx="1010286" cy="310322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2483342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70779D-B19C-2955-F3B2-250242AF80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Likelihood function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3B80903F-5155-7BCC-A5E3-055B1D88484B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>
                    <a:latin typeface="Cambria Math" panose="02040503050406030204" pitchFamily="18" charset="0"/>
                  </a:rPr>
                  <a:t>Our old friend, Bayes Theorem:</a:t>
                </a:r>
                <a:endParaRPr lang="en-US" b="0" dirty="0">
                  <a:latin typeface="Cambria Math" panose="02040503050406030204" pitchFamily="18" charset="0"/>
                </a:endParaRPr>
              </a:p>
              <a:p>
                <a:pPr marL="457200" lvl="1" indent="0">
                  <a:buNone/>
                </a:pPr>
                <a:endParaRPr lang="en-US" b="0" i="1" dirty="0">
                  <a:latin typeface="Cambria Math" panose="02040503050406030204" pitchFamily="18" charset="0"/>
                </a:endParaRPr>
              </a:p>
              <a:p>
                <a:pPr marL="457200" lvl="1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𝛽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𝛽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e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, 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𝑃</m:t>
                          </m:r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𝑋</m:t>
                              </m:r>
                            </m:e>
                            <m:e>
                              <m:sSub>
                                <m:sSub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𝛽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sub>
                              </m:s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sSub>
                                <m:sSub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𝛽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</m:e>
                          </m:d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𝑃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𝛽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𝛽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𝑃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, 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𝑋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den>
                      </m:f>
                    </m:oMath>
                  </m:oMathPara>
                </a14:m>
                <a:endParaRPr lang="en-US" dirty="0"/>
              </a:p>
              <a:p>
                <a:endParaRPr lang="en-US" dirty="0"/>
              </a:p>
              <a:p>
                <a:r>
                  <a:rPr lang="en-US" dirty="0"/>
                  <a:t>What is the “likelihood” of seeing the data we see, if the parameters were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𝛽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𝛽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dirty="0"/>
                  <a:t>? 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3B80903F-5155-7BCC-A5E3-055B1D88484B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43" t="-23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4415876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3B70CC-1693-5EC5-F72F-EC46426752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Likelihood Visualized</a:t>
            </a:r>
          </a:p>
        </p:txBody>
      </p:sp>
      <p:pic>
        <p:nvPicPr>
          <p:cNvPr id="2050" name="Picture 2" descr="Visualization of three Gaussian curves for the likelihood, prior and posterior distribution">
            <a:extLst>
              <a:ext uri="{FF2B5EF4-FFF2-40B4-BE49-F238E27FC236}">
                <a16:creationId xmlns:a16="http://schemas.microsoft.com/office/drawing/2014/main" id="{506E7FC4-D007-0110-AD54-92378882E37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77441" y="1916059"/>
            <a:ext cx="6400800" cy="457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9DACA171-CC9E-8F55-0DC4-10952A01131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58055" y="3082060"/>
            <a:ext cx="903051" cy="431192"/>
          </a:xfrm>
        </p:spPr>
        <p:txBody>
          <a:bodyPr>
            <a:normAutofit fontScale="55000" lnSpcReduction="20000"/>
          </a:bodyPr>
          <a:lstStyle/>
          <a:p>
            <a:pPr marL="0" indent="0">
              <a:buNone/>
            </a:pPr>
            <a:r>
              <a:rPr lang="en-US" dirty="0"/>
              <a:t>Prior (Before)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66A1062E-526D-19B7-7E33-2147B87817A0}"/>
                  </a:ext>
                </a:extLst>
              </p:cNvPr>
              <p:cNvSpPr txBox="1"/>
              <p:nvPr/>
            </p:nvSpPr>
            <p:spPr>
              <a:xfrm>
                <a:off x="13759" y="3523027"/>
                <a:ext cx="6094324" cy="6790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𝛽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𝛽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e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, 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𝑃</m:t>
                          </m:r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𝑋</m:t>
                              </m:r>
                            </m:e>
                            <m:e>
                              <m:sSub>
                                <m:sSub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𝛽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sub>
                              </m:s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sSub>
                                <m:sSub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𝛽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</m:e>
                          </m:d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𝑃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𝛽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𝛽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𝑃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, 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𝑋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den>
                      </m:f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66A1062E-526D-19B7-7E33-2147B87817A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759" y="3523027"/>
                <a:ext cx="6094324" cy="679032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Content Placeholder 4">
            <a:extLst>
              <a:ext uri="{FF2B5EF4-FFF2-40B4-BE49-F238E27FC236}">
                <a16:creationId xmlns:a16="http://schemas.microsoft.com/office/drawing/2014/main" id="{3DDEBDC8-3826-1A72-75DA-AC8ECE195679}"/>
              </a:ext>
            </a:extLst>
          </p:cNvPr>
          <p:cNvSpPr txBox="1">
            <a:spLocks/>
          </p:cNvSpPr>
          <p:nvPr/>
        </p:nvSpPr>
        <p:spPr>
          <a:xfrm>
            <a:off x="1331068" y="3213404"/>
            <a:ext cx="1266217" cy="431192"/>
          </a:xfrm>
          <a:prstGeom prst="rect">
            <a:avLst/>
          </a:prstGeom>
        </p:spPr>
        <p:txBody>
          <a:bodyPr vert="horz" lIns="91440" tIns="45720" rIns="91440" bIns="45720" rtlCol="0">
            <a:normAutofit fontScale="550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dirty="0"/>
              <a:t>Posterior (After)</a:t>
            </a:r>
          </a:p>
        </p:txBody>
      </p:sp>
      <p:sp>
        <p:nvSpPr>
          <p:cNvPr id="9" name="Content Placeholder 4">
            <a:extLst>
              <a:ext uri="{FF2B5EF4-FFF2-40B4-BE49-F238E27FC236}">
                <a16:creationId xmlns:a16="http://schemas.microsoft.com/office/drawing/2014/main" id="{6205A94F-F0C6-A627-A9AD-BA95FF41523C}"/>
              </a:ext>
            </a:extLst>
          </p:cNvPr>
          <p:cNvSpPr txBox="1">
            <a:spLocks/>
          </p:cNvSpPr>
          <p:nvPr/>
        </p:nvSpPr>
        <p:spPr>
          <a:xfrm>
            <a:off x="2890297" y="3263711"/>
            <a:ext cx="1167758" cy="431192"/>
          </a:xfrm>
          <a:prstGeom prst="rect">
            <a:avLst/>
          </a:prstGeom>
        </p:spPr>
        <p:txBody>
          <a:bodyPr vert="horz" lIns="91440" tIns="45720" rIns="91440" bIns="45720" rtlCol="0">
            <a:normAutofit fontScale="550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dirty="0"/>
              <a:t>Likelihood</a:t>
            </a:r>
          </a:p>
        </p:txBody>
      </p:sp>
    </p:spTree>
    <p:extLst>
      <p:ext uri="{BB962C8B-B14F-4D97-AF65-F5344CB8AC3E}">
        <p14:creationId xmlns:p14="http://schemas.microsoft.com/office/powerpoint/2010/main" val="1185564031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09E986-1852-489F-937A-64206A012E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Likelihood for a binary outcome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28B20C2D-D89D-C23F-C591-4BB2A81C0F12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N data points (for example, 2,240 people on the Titanic) </a:t>
                </a:r>
              </a:p>
              <a:p>
                <a:r>
                  <a:rPr lang="en-US" dirty="0"/>
                  <a:t>M of them have Y=1 (for example, 705 people survived)</a:t>
                </a:r>
              </a:p>
              <a:p>
                <a:r>
                  <a:rPr lang="en-US" dirty="0"/>
                  <a:t>Q=N-M have Y=0</a:t>
                </a:r>
              </a:p>
              <a:p>
                <a:r>
                  <a:rPr lang="en-US" dirty="0"/>
                  <a:t>X is a predictor, say gender of person on Titanic.</a:t>
                </a:r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r>
                  <a:rPr lang="en-US" dirty="0"/>
                  <a:t>Say we want to use X to predict Y:</a:t>
                </a:r>
              </a:p>
              <a:p>
                <a:pPr marL="0" indent="0">
                  <a:buNone/>
                </a:pPr>
                <a:r>
                  <a:rPr lang="en-US" dirty="0"/>
                  <a:t>-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𝑌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=1|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=1)</m:t>
                    </m:r>
                  </m:oMath>
                </a14:m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28B20C2D-D89D-C23F-C591-4BB2A81C0F1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217" t="-23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16466406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0A5CE1-CF71-A7C0-0CC2-1174C968C4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Assume Independence Between Data Samples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2364D31-E2DA-8C59-81DD-8B39BE394FB5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dirty="0">
                    <a:latin typeface="Cambria Math" panose="02040503050406030204" pitchFamily="18" charset="0"/>
                  </a:rPr>
                  <a:t>Each person’s outcome is independent of other people’s outcomes</a:t>
                </a:r>
              </a:p>
              <a:p>
                <a:pPr lvl="1"/>
                <a:r>
                  <a:rPr lang="en-US" dirty="0">
                    <a:latin typeface="Cambria Math" panose="02040503050406030204" pitchFamily="18" charset="0"/>
                  </a:rPr>
                  <a:t>The chance that a man A survives on the </a:t>
                </a:r>
                <a:r>
                  <a:rPr lang="en-US" dirty="0" err="1">
                    <a:latin typeface="Cambria Math" panose="02040503050406030204" pitchFamily="18" charset="0"/>
                  </a:rPr>
                  <a:t>titantic</a:t>
                </a:r>
                <a:r>
                  <a:rPr lang="en-US" dirty="0">
                    <a:latin typeface="Cambria Math" panose="02040503050406030204" pitchFamily="18" charset="0"/>
                  </a:rPr>
                  <a:t> is unrelated to whether man B survives. </a:t>
                </a:r>
              </a:p>
              <a:p>
                <a:pPr marL="0" indent="0">
                  <a:buNone/>
                </a:pPr>
                <a:endParaRPr lang="en-US" i="1" dirty="0"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:r>
                  <a:rPr lang="en-US" dirty="0">
                    <a:latin typeface="Cambria Math" panose="02040503050406030204" pitchFamily="18" charset="0"/>
                  </a:rPr>
                  <a:t>Independence means that the joint probability of seeing the data that we see can be written as:</a:t>
                </a:r>
              </a:p>
              <a:p>
                <a:pPr marL="0" indent="0">
                  <a:buNone/>
                </a:pPr>
                <a:endParaRPr lang="en-US" i="1" dirty="0"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dirty="0" smtClean="0">
                          <a:latin typeface="Cambria Math" panose="02040503050406030204" pitchFamily="18" charset="0"/>
                        </a:rPr>
                        <m:t>𝑃</m:t>
                      </m:r>
                      <m:r>
                        <a:rPr lang="en-US" i="1" dirty="0" smtClean="0">
                          <a:latin typeface="Cambria Math" panose="02040503050406030204" pitchFamily="18" charset="0"/>
                        </a:rPr>
                        <m:t>(</m:t>
                      </m:r>
                      <m:sSub>
                        <m:sSubPr>
                          <m:ctrlPr>
                            <a:rPr lang="en-US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𝑌</m:t>
                          </m:r>
                        </m:e>
                        <m:sub>
                          <m:r>
                            <a:rPr lang="en-US" i="1" dirty="0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i="1" dirty="0" smtClean="0">
                          <a:latin typeface="Cambria Math" panose="02040503050406030204" pitchFamily="18" charset="0"/>
                        </a:rPr>
                        <m:t>, </m:t>
                      </m:r>
                      <m:sSub>
                        <m:sSubPr>
                          <m:ctrlPr>
                            <a:rPr lang="en-US" b="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𝑌</m:t>
                          </m:r>
                        </m:e>
                        <m:sub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i="1" dirty="0" smtClean="0">
                          <a:latin typeface="Cambria Math" panose="02040503050406030204" pitchFamily="18" charset="0"/>
                        </a:rPr>
                        <m:t>, …, </m:t>
                      </m:r>
                      <m:sSub>
                        <m:sSubPr>
                          <m:ctrlPr>
                            <a:rPr lang="en-US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𝑌</m:t>
                          </m:r>
                        </m:e>
                        <m:sub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𝑁</m:t>
                          </m:r>
                        </m:sub>
                      </m:sSub>
                      <m:r>
                        <a:rPr lang="en-US" i="1" dirty="0" smtClean="0">
                          <a:latin typeface="Cambria Math" panose="02040503050406030204" pitchFamily="18" charset="0"/>
                        </a:rPr>
                        <m:t>) = </m:t>
                      </m:r>
                      <m:r>
                        <a:rPr lang="en-US" i="1" dirty="0" smtClean="0">
                          <a:latin typeface="Cambria Math" panose="02040503050406030204" pitchFamily="18" charset="0"/>
                        </a:rPr>
                        <m:t>𝑃</m:t>
                      </m:r>
                      <m:r>
                        <a:rPr lang="en-US" i="1" dirty="0" smtClean="0">
                          <a:latin typeface="Cambria Math" panose="02040503050406030204" pitchFamily="18" charset="0"/>
                        </a:rPr>
                        <m:t>(</m:t>
                      </m:r>
                      <m:sSub>
                        <m:sSubPr>
                          <m:ctrlPr>
                            <a:rPr lang="en-US" b="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𝑌</m:t>
                          </m:r>
                        </m:e>
                        <m:sub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|</m:t>
                      </m:r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𝑋</m:t>
                      </m:r>
                      <m:r>
                        <a:rPr lang="en-US" i="1" dirty="0" smtClean="0">
                          <a:latin typeface="Cambria Math" panose="02040503050406030204" pitchFamily="18" charset="0"/>
                        </a:rPr>
                        <m:t>) </m:t>
                      </m:r>
                      <m:r>
                        <a:rPr lang="en-US" i="1" dirty="0" smtClean="0">
                          <a:latin typeface="Cambria Math" panose="02040503050406030204" pitchFamily="18" charset="0"/>
                        </a:rPr>
                        <m:t>𝑃</m:t>
                      </m:r>
                      <m:r>
                        <a:rPr lang="en-US" i="1" dirty="0" smtClean="0">
                          <a:latin typeface="Cambria Math" panose="02040503050406030204" pitchFamily="18" charset="0"/>
                        </a:rPr>
                        <m:t>(</m:t>
                      </m:r>
                      <m:sSub>
                        <m:sSubPr>
                          <m:ctrlPr>
                            <a:rPr lang="en-US" b="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𝑌</m:t>
                          </m:r>
                        </m:e>
                        <m:sub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|</m:t>
                      </m:r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𝑋</m:t>
                      </m:r>
                      <m:r>
                        <a:rPr lang="en-US" i="1" dirty="0" smtClean="0">
                          <a:latin typeface="Cambria Math" panose="02040503050406030204" pitchFamily="18" charset="0"/>
                        </a:rPr>
                        <m:t>) … </m:t>
                      </m:r>
                      <m:r>
                        <a:rPr lang="en-US" i="1" dirty="0" smtClean="0">
                          <a:latin typeface="Cambria Math" panose="02040503050406030204" pitchFamily="18" charset="0"/>
                        </a:rPr>
                        <m:t>𝑃</m:t>
                      </m:r>
                      <m:r>
                        <a:rPr lang="en-US" i="1" dirty="0" smtClean="0">
                          <a:latin typeface="Cambria Math" panose="02040503050406030204" pitchFamily="18" charset="0"/>
                        </a:rPr>
                        <m:t>(</m:t>
                      </m:r>
                      <m:sSub>
                        <m:sSubPr>
                          <m:ctrlPr>
                            <a:rPr lang="en-US" b="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𝑌</m:t>
                          </m:r>
                        </m:e>
                        <m:sub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𝑁</m:t>
                          </m:r>
                        </m:sub>
                      </m:sSub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|</m:t>
                      </m:r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𝑋</m:t>
                      </m:r>
                      <m:r>
                        <a:rPr lang="en-US" i="1" dirty="0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2364D31-E2DA-8C59-81DD-8B39BE394FB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217" t="-23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17061235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0A5CE1-CF71-A7C0-0CC2-1174C968C4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Assume Independence Between Data Samples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2364D31-E2DA-8C59-81DD-8B39BE394FB5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85000" lnSpcReduction="10000"/>
              </a:bodyPr>
              <a:lstStyle/>
              <a:p>
                <a:pPr marL="0" indent="0">
                  <a:buNone/>
                </a:pPr>
                <a:endParaRPr lang="en-US" i="1" dirty="0"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dirty="0" smtClean="0"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US" i="1" dirty="0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i="1" dirty="0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dirty="0" smtClean="0">
                                  <a:latin typeface="Cambria Math" panose="02040503050406030204" pitchFamily="18" charset="0"/>
                                </a:rPr>
                                <m:t>𝑌</m:t>
                              </m:r>
                            </m:e>
                            <m:sub>
                              <m:r>
                                <a:rPr lang="en-US" i="1" dirty="0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i="1" dirty="0" smtClean="0">
                              <a:latin typeface="Cambria Math" panose="02040503050406030204" pitchFamily="18" charset="0"/>
                            </a:rPr>
                            <m:t>, </m:t>
                          </m:r>
                          <m:sSub>
                            <m:sSubPr>
                              <m:ctrlPr>
                                <a:rPr lang="en-US" b="0" i="1" dirty="0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dirty="0" smtClean="0">
                                  <a:latin typeface="Cambria Math" panose="02040503050406030204" pitchFamily="18" charset="0"/>
                                </a:rPr>
                                <m:t>𝑌</m:t>
                              </m:r>
                            </m:e>
                            <m:sub>
                              <m:r>
                                <a:rPr lang="en-US" b="0" i="1" dirty="0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r>
                            <a:rPr lang="en-US" i="1" dirty="0" smtClean="0">
                              <a:latin typeface="Cambria Math" panose="02040503050406030204" pitchFamily="18" charset="0"/>
                            </a:rPr>
                            <m:t>, …, </m:t>
                          </m:r>
                          <m:sSub>
                            <m:sSubPr>
                              <m:ctrlPr>
                                <a:rPr lang="en-US" i="1" dirty="0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dirty="0" smtClean="0">
                                  <a:latin typeface="Cambria Math" panose="02040503050406030204" pitchFamily="18" charset="0"/>
                                </a:rPr>
                                <m:t>𝑌</m:t>
                              </m:r>
                            </m:e>
                            <m:sub>
                              <m:r>
                                <a:rPr lang="en-US" b="0" i="1" dirty="0" smtClean="0">
                                  <a:latin typeface="Cambria Math" panose="02040503050406030204" pitchFamily="18" charset="0"/>
                                </a:rPr>
                                <m:t>𝑁</m:t>
                              </m:r>
                            </m:sub>
                          </m:sSub>
                        </m:e>
                      </m:d>
                      <m:r>
                        <a:rPr lang="en-US" i="1" dirty="0" smtClean="0">
                          <a:latin typeface="Cambria Math" panose="02040503050406030204" pitchFamily="18" charset="0"/>
                        </a:rPr>
                        <m:t>= </m:t>
                      </m:r>
                      <m:r>
                        <a:rPr lang="en-US" i="1" dirty="0" smtClean="0"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US" i="1" dirty="0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b="0" i="1" dirty="0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dirty="0" smtClean="0">
                                  <a:latin typeface="Cambria Math" panose="02040503050406030204" pitchFamily="18" charset="0"/>
                                </a:rPr>
                                <m:t>𝑌</m:t>
                              </m:r>
                            </m:e>
                            <m:sub>
                              <m:r>
                                <a:rPr lang="en-US" b="0" i="1" dirty="0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e>
                        <m:e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</m:d>
                      <m:r>
                        <a:rPr lang="en-US" i="1" dirty="0" smtClean="0"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US" i="1" dirty="0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b="0" i="1" dirty="0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dirty="0" smtClean="0">
                                  <a:latin typeface="Cambria Math" panose="02040503050406030204" pitchFamily="18" charset="0"/>
                                </a:rPr>
                                <m:t>𝑌</m:t>
                              </m:r>
                            </m:e>
                            <m:sub>
                              <m:r>
                                <a:rPr lang="en-US" b="0" i="1" dirty="0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e>
                        <m:e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</m:d>
                      <m:r>
                        <a:rPr lang="en-US" i="1" dirty="0" smtClean="0">
                          <a:latin typeface="Cambria Math" panose="02040503050406030204" pitchFamily="18" charset="0"/>
                        </a:rPr>
                        <m:t>… </m:t>
                      </m:r>
                      <m:r>
                        <a:rPr lang="en-US" i="1" dirty="0" smtClean="0"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US" i="1" dirty="0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b="0" i="1" dirty="0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dirty="0" smtClean="0">
                                  <a:latin typeface="Cambria Math" panose="02040503050406030204" pitchFamily="18" charset="0"/>
                                </a:rPr>
                                <m:t>𝑌</m:t>
                              </m:r>
                            </m:e>
                            <m:sub>
                              <m:r>
                                <a:rPr lang="en-US" b="0" i="1" dirty="0" smtClean="0">
                                  <a:latin typeface="Cambria Math" panose="02040503050406030204" pitchFamily="18" charset="0"/>
                                </a:rPr>
                                <m:t>𝑁</m:t>
                              </m:r>
                            </m:sub>
                          </m:sSub>
                        </m:e>
                        <m:e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</m:d>
                    </m:oMath>
                  </m:oMathPara>
                </a14:m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r>
                  <a:rPr lang="en-US" dirty="0"/>
                  <a:t>Split the righthand side into two parts</a:t>
                </a:r>
              </a:p>
              <a:p>
                <a:pPr marL="0" indent="0">
                  <a:buNone/>
                </a:pPr>
                <a:endParaRPr lang="en-US" b="0" i="1" dirty="0"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chr m:val="∏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𝑀</m:t>
                          </m:r>
                        </m:sup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𝑃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𝑌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=1|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𝑋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</m:nary>
                      <m:nary>
                        <m:naryPr>
                          <m:chr m:val="∏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𝑗</m:t>
                          </m:r>
                        </m:sub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𝑄</m:t>
                          </m:r>
                        </m:sup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𝑃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𝑌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</m:sub>
                          </m:s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=0|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𝑋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</m:nary>
                    </m:oMath>
                  </m:oMathPara>
                </a14:m>
                <a:endParaRPr lang="en-US" b="0" dirty="0"/>
              </a:p>
              <a:p>
                <a:pPr marL="0" indent="0">
                  <a:buNone/>
                </a:pPr>
                <a:r>
                  <a:rPr lang="en-US" b="0" dirty="0"/>
                  <a:t>Rewrite: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nary>
                            <m:naryPr>
                              <m:chr m:val="∏"/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𝑁</m:t>
                              </m:r>
                            </m:sup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𝑃</m:t>
                              </m:r>
                              <m:sSup>
                                <m:sSup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sSub>
                                        <m:sSubPr>
                                          <m:ctrlPr>
                                            <a:rPr lang="en-US" b="0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b="0" i="1" smtClean="0">
                                              <a:latin typeface="Cambria Math" panose="02040503050406030204" pitchFamily="18" charset="0"/>
                                            </a:rPr>
                                            <m:t>𝑌</m:t>
                                          </m:r>
                                        </m:e>
                                        <m:sub>
                                          <m:r>
                                            <a:rPr lang="en-US" b="0" i="1" smtClean="0">
                                              <a:latin typeface="Cambria Math" panose="02040503050406030204" pitchFamily="18" charset="0"/>
                                            </a:rPr>
                                            <m:t>𝑖</m:t>
                                          </m:r>
                                        </m:sub>
                                      </m:sSub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=1</m:t>
                                      </m:r>
                                    </m:e>
                                    <m:e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𝑋</m:t>
                                      </m:r>
                                    </m:e>
                                  </m:d>
                                </m:e>
                                <m:sup>
                                  <m:sSub>
                                    <m:sSubPr>
                                      <m:ctrlP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𝑌</m:t>
                                      </m:r>
                                    </m:e>
                                    <m:sub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</m:sub>
                                  </m:sSub>
                                </m:sup>
                              </m:sSup>
                            </m:e>
                          </m:nary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</m:sup>
                      </m:sSup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(1−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𝑃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𝑌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=1</m:t>
                              </m:r>
                            </m:e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𝑋</m:t>
                              </m:r>
                            </m:e>
                          </m:d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1−</m:t>
                          </m:r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𝑌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sup>
                      </m:sSup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2364D31-E2DA-8C59-81DD-8B39BE394FB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92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46714441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0A5CE1-CF71-A7C0-0CC2-1174C968C4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Going Back to the Likelihood function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2364D31-E2DA-8C59-81DD-8B39BE394FB5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77500" lnSpcReduction="20000"/>
              </a:bodyPr>
              <a:lstStyle/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nary>
                            <m:naryPr>
                              <m:chr m:val="∏"/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𝑁</m:t>
                              </m:r>
                            </m:sup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𝑃</m:t>
                              </m:r>
                              <m:sSup>
                                <m:sSup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sSub>
                                        <m:sSubPr>
                                          <m:ctrlPr>
                                            <a:rPr lang="en-US" b="0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b="0" i="1" smtClean="0">
                                              <a:latin typeface="Cambria Math" panose="02040503050406030204" pitchFamily="18" charset="0"/>
                                            </a:rPr>
                                            <m:t>𝑌</m:t>
                                          </m:r>
                                        </m:e>
                                        <m:sub>
                                          <m:r>
                                            <a:rPr lang="en-US" b="0" i="1" smtClean="0">
                                              <a:latin typeface="Cambria Math" panose="02040503050406030204" pitchFamily="18" charset="0"/>
                                            </a:rPr>
                                            <m:t>𝑖</m:t>
                                          </m:r>
                                        </m:sub>
                                      </m:sSub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=1</m:t>
                                      </m:r>
                                    </m:e>
                                    <m:e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𝑋</m:t>
                                      </m:r>
                                    </m:e>
                                  </m:d>
                                </m:e>
                                <m:sup>
                                  <m:sSub>
                                    <m:sSubPr>
                                      <m:ctrlP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𝑌</m:t>
                                      </m:r>
                                    </m:e>
                                    <m:sub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</m:sub>
                                  </m:sSub>
                                </m:sup>
                              </m:sSup>
                            </m:e>
                          </m:nary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</m:sup>
                      </m:sSup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(1−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𝑃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𝑌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=1</m:t>
                              </m:r>
                            </m:e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𝑋</m:t>
                              </m:r>
                            </m:e>
                          </m:d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1−</m:t>
                          </m:r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𝑌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sup>
                      </m:sSup>
                    </m:oMath>
                  </m:oMathPara>
                </a14:m>
                <a:endParaRPr lang="en-US" b="0" dirty="0"/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r>
                  <a:rPr lang="en-US" dirty="0"/>
                  <a:t>We model the conditional probability with the sigmoid function:</a:t>
                </a:r>
              </a:p>
              <a:p>
                <a:pPr marL="0" indent="0">
                  <a:buNone/>
                </a:pPr>
                <a:endParaRPr lang="en-US" b="0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𝑌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=1</m:t>
                          </m:r>
                        </m:e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b="0" i="1" smtClean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1+</m:t>
                          </m:r>
                          <m:sSup>
                            <m:sSupPr>
                              <m:ctrlPr>
                                <a:rPr lang="en-US" b="0" i="1" smtClean="0">
                                  <a:solidFill>
                                    <a:schemeClr val="accent1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solidFill>
                                    <a:schemeClr val="accent1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b="0" i="1" smtClean="0">
                                  <a:solidFill>
                                    <a:schemeClr val="accent1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en-US" b="0" i="1" smtClean="0">
                                      <a:solidFill>
                                        <a:schemeClr val="accent1">
                                          <a:lumMod val="7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solidFill>
                                        <a:schemeClr val="accent1">
                                          <a:lumMod val="7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𝛽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solidFill>
                                        <a:schemeClr val="accent1">
                                          <a:lumMod val="7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sub>
                              </m:sSub>
                              <m:r>
                                <a:rPr lang="en-US" b="0" i="1" smtClean="0">
                                  <a:solidFill>
                                    <a:schemeClr val="accent1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en-US" b="0" i="1" smtClean="0">
                                      <a:solidFill>
                                        <a:schemeClr val="accent1">
                                          <a:lumMod val="7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solidFill>
                                        <a:schemeClr val="accent1">
                                          <a:lumMod val="7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𝛽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solidFill>
                                        <a:schemeClr val="accent1">
                                          <a:lumMod val="7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a:rPr lang="en-US" b="0" i="1" smtClean="0">
                                  <a:solidFill>
                                    <a:schemeClr val="accent1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𝑋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r>
                  <a:rPr lang="en-US" dirty="0"/>
                  <a:t>Let’s substitute for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𝑌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=1</m:t>
                        </m:r>
                      </m:e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</m:d>
                  </m:oMath>
                </a14:m>
                <a:r>
                  <a:rPr lang="en-US" dirty="0"/>
                  <a:t> 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nary>
                            <m:naryPr>
                              <m:chr m:val="∏"/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𝑁</m:t>
                              </m:r>
                            </m:sup>
                            <m:e>
                              <m:sSup>
                                <m:sSupPr>
                                  <m:ctrlPr>
                                    <a:rPr lang="en-US" b="0" i="1" smtClean="0">
                                      <a:solidFill>
                                        <a:schemeClr val="accent1">
                                          <a:lumMod val="7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f>
                                        <m:fPr>
                                          <m:ctrlPr>
                                            <a:rPr lang="en-US" b="0" i="1" smtClean="0">
                                              <a:solidFill>
                                                <a:schemeClr val="accent1">
                                                  <a:lumMod val="75000"/>
                                                </a:schemeClr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fPr>
                                        <m:num>
                                          <m:r>
                                            <a:rPr lang="en-US" b="0" i="1" smtClean="0">
                                              <a:solidFill>
                                                <a:schemeClr val="accent1">
                                                  <a:lumMod val="75000"/>
                                                </a:schemeClr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1</m:t>
                                          </m:r>
                                        </m:num>
                                        <m:den>
                                          <m:r>
                                            <a:rPr lang="en-US" b="0" i="1" smtClean="0">
                                              <a:solidFill>
                                                <a:schemeClr val="accent1">
                                                  <a:lumMod val="75000"/>
                                                </a:schemeClr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1+</m:t>
                                          </m:r>
                                          <m:sSup>
                                            <m:sSupPr>
                                              <m:ctrlPr>
                                                <a:rPr lang="en-US" b="0" i="1" smtClean="0">
                                                  <a:solidFill>
                                                    <a:schemeClr val="accent1">
                                                      <a:lumMod val="75000"/>
                                                    </a:schemeClr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pPr>
                                            <m:e>
                                              <m:r>
                                                <a:rPr lang="en-US" b="0" i="1" smtClean="0">
                                                  <a:solidFill>
                                                    <a:schemeClr val="accent1">
                                                      <a:lumMod val="75000"/>
                                                    </a:schemeClr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  <m:t>𝑒</m:t>
                                              </m:r>
                                            </m:e>
                                            <m:sup>
                                              <m:r>
                                                <a:rPr lang="en-US" b="0" i="1" smtClean="0">
                                                  <a:solidFill>
                                                    <a:schemeClr val="accent1">
                                                      <a:lumMod val="75000"/>
                                                    </a:schemeClr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  <m:t>−</m:t>
                                              </m:r>
                                              <m:sSub>
                                                <m:sSubPr>
                                                  <m:ctrlPr>
                                                    <a:rPr lang="en-US" b="0" i="1" smtClean="0">
                                                      <a:solidFill>
                                                        <a:schemeClr val="accent1">
                                                          <a:lumMod val="75000"/>
                                                        </a:schemeClr>
                                                      </a:solidFill>
                                                      <a:latin typeface="Cambria Math" panose="02040503050406030204" pitchFamily="18" charset="0"/>
                                                    </a:rPr>
                                                  </m:ctrlPr>
                                                </m:sSubPr>
                                                <m:e>
                                                  <m:r>
                                                    <a:rPr lang="en-US" b="0" i="1" smtClean="0">
                                                      <a:solidFill>
                                                        <a:schemeClr val="accent1">
                                                          <a:lumMod val="75000"/>
                                                        </a:schemeClr>
                                                      </a:solidFill>
                                                      <a:latin typeface="Cambria Math" panose="02040503050406030204" pitchFamily="18" charset="0"/>
                                                    </a:rPr>
                                                    <m:t>𝛽</m:t>
                                                  </m:r>
                                                </m:e>
                                                <m:sub>
                                                  <m:r>
                                                    <a:rPr lang="en-US" b="0" i="1" smtClean="0">
                                                      <a:solidFill>
                                                        <a:schemeClr val="accent1">
                                                          <a:lumMod val="75000"/>
                                                        </a:schemeClr>
                                                      </a:solidFill>
                                                      <a:latin typeface="Cambria Math" panose="02040503050406030204" pitchFamily="18" charset="0"/>
                                                    </a:rPr>
                                                    <m:t>0</m:t>
                                                  </m:r>
                                                </m:sub>
                                              </m:sSub>
                                              <m:r>
                                                <a:rPr lang="en-US" b="0" i="1" smtClean="0">
                                                  <a:solidFill>
                                                    <a:schemeClr val="accent1">
                                                      <a:lumMod val="75000"/>
                                                    </a:schemeClr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  <m:t>−</m:t>
                                              </m:r>
                                              <m:sSub>
                                                <m:sSubPr>
                                                  <m:ctrlPr>
                                                    <a:rPr lang="en-US" b="0" i="1" smtClean="0">
                                                      <a:solidFill>
                                                        <a:schemeClr val="accent1">
                                                          <a:lumMod val="75000"/>
                                                        </a:schemeClr>
                                                      </a:solidFill>
                                                      <a:latin typeface="Cambria Math" panose="02040503050406030204" pitchFamily="18" charset="0"/>
                                                    </a:rPr>
                                                  </m:ctrlPr>
                                                </m:sSubPr>
                                                <m:e>
                                                  <m:r>
                                                    <a:rPr lang="en-US" b="0" i="1" smtClean="0">
                                                      <a:solidFill>
                                                        <a:schemeClr val="accent1">
                                                          <a:lumMod val="75000"/>
                                                        </a:schemeClr>
                                                      </a:solidFill>
                                                      <a:latin typeface="Cambria Math" panose="02040503050406030204" pitchFamily="18" charset="0"/>
                                                    </a:rPr>
                                                    <m:t>𝛽</m:t>
                                                  </m:r>
                                                </m:e>
                                                <m:sub>
                                                  <m:r>
                                                    <a:rPr lang="en-US" b="0" i="1" smtClean="0">
                                                      <a:solidFill>
                                                        <a:schemeClr val="accent1">
                                                          <a:lumMod val="75000"/>
                                                        </a:schemeClr>
                                                      </a:solidFill>
                                                      <a:latin typeface="Cambria Math" panose="02040503050406030204" pitchFamily="18" charset="0"/>
                                                    </a:rPr>
                                                    <m:t>1</m:t>
                                                  </m:r>
                                                </m:sub>
                                              </m:sSub>
                                              <m:r>
                                                <a:rPr lang="en-US" b="0" i="1" smtClean="0">
                                                  <a:solidFill>
                                                    <a:schemeClr val="accent1">
                                                      <a:lumMod val="75000"/>
                                                    </a:schemeClr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  <m:t>𝑋</m:t>
                                              </m:r>
                                            </m:sup>
                                          </m:sSup>
                                        </m:den>
                                      </m:f>
                                    </m:e>
                                  </m:d>
                                </m:e>
                                <m:sup>
                                  <m:sSub>
                                    <m:sSubPr>
                                      <m:ctrlPr>
                                        <a:rPr lang="en-US" b="0" i="1" smtClean="0">
                                          <a:solidFill>
                                            <a:schemeClr val="accent1">
                                              <a:lumMod val="75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b="0" i="1" smtClean="0">
                                          <a:solidFill>
                                            <a:schemeClr val="accent1">
                                              <a:lumMod val="75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𝑌</m:t>
                                      </m:r>
                                    </m:e>
                                    <m:sub>
                                      <m:r>
                                        <a:rPr lang="en-US" b="0" i="1" smtClean="0">
                                          <a:solidFill>
                                            <a:schemeClr val="accent1">
                                              <a:lumMod val="75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</m:sub>
                                  </m:sSub>
                                </m:sup>
                              </m:s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</m:e>
                          </m:nary>
                        </m:e>
                        <m:sup/>
                      </m:sSup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1−</m:t>
                              </m:r>
                              <m:d>
                                <m:d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f>
                                    <m:fPr>
                                      <m:ctrlPr>
                                        <a:rPr lang="en-US" b="0" i="1" smtClean="0">
                                          <a:solidFill>
                                            <a:schemeClr val="accent1">
                                              <a:lumMod val="75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n-US" b="0" i="1" smtClean="0">
                                          <a:solidFill>
                                            <a:schemeClr val="accent1">
                                              <a:lumMod val="75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num>
                                    <m:den>
                                      <m:r>
                                        <a:rPr lang="en-US" b="0" i="1" smtClean="0">
                                          <a:solidFill>
                                            <a:schemeClr val="accent1">
                                              <a:lumMod val="75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1+</m:t>
                                      </m:r>
                                      <m:sSup>
                                        <m:sSupPr>
                                          <m:ctrlPr>
                                            <a:rPr lang="en-US" b="0" i="1" smtClean="0">
                                              <a:solidFill>
                                                <a:schemeClr val="accent1">
                                                  <a:lumMod val="75000"/>
                                                </a:schemeClr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lang="en-US" b="0" i="1" smtClean="0">
                                              <a:solidFill>
                                                <a:schemeClr val="accent1">
                                                  <a:lumMod val="75000"/>
                                                </a:schemeClr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𝑒</m:t>
                                          </m:r>
                                        </m:e>
                                        <m:sup>
                                          <m:r>
                                            <a:rPr lang="en-US" b="0" i="1" smtClean="0">
                                              <a:solidFill>
                                                <a:schemeClr val="accent1">
                                                  <a:lumMod val="75000"/>
                                                </a:schemeClr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−</m:t>
                                          </m:r>
                                          <m:sSub>
                                            <m:sSubPr>
                                              <m:ctrlPr>
                                                <a:rPr lang="en-US" b="0" i="1" smtClean="0">
                                                  <a:solidFill>
                                                    <a:schemeClr val="accent1">
                                                      <a:lumMod val="75000"/>
                                                    </a:schemeClr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en-US" b="0" i="1" smtClean="0">
                                                  <a:solidFill>
                                                    <a:schemeClr val="accent1">
                                                      <a:lumMod val="75000"/>
                                                    </a:schemeClr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  <m:t>𝛽</m:t>
                                              </m:r>
                                            </m:e>
                                            <m:sub>
                                              <m:r>
                                                <a:rPr lang="en-US" b="0" i="1" smtClean="0">
                                                  <a:solidFill>
                                                    <a:schemeClr val="accent1">
                                                      <a:lumMod val="75000"/>
                                                    </a:schemeClr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  <m:t>0</m:t>
                                              </m:r>
                                            </m:sub>
                                          </m:sSub>
                                          <m:r>
                                            <a:rPr lang="en-US" b="0" i="1" smtClean="0">
                                              <a:solidFill>
                                                <a:schemeClr val="accent1">
                                                  <a:lumMod val="75000"/>
                                                </a:schemeClr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−</m:t>
                                          </m:r>
                                          <m:sSub>
                                            <m:sSubPr>
                                              <m:ctrlPr>
                                                <a:rPr lang="en-US" b="0" i="1" smtClean="0">
                                                  <a:solidFill>
                                                    <a:schemeClr val="accent1">
                                                      <a:lumMod val="75000"/>
                                                    </a:schemeClr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en-US" b="0" i="1" smtClean="0">
                                                  <a:solidFill>
                                                    <a:schemeClr val="accent1">
                                                      <a:lumMod val="75000"/>
                                                    </a:schemeClr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  <m:t>𝛽</m:t>
                                              </m:r>
                                            </m:e>
                                            <m:sub>
                                              <m:r>
                                                <a:rPr lang="en-US" b="0" i="1" smtClean="0">
                                                  <a:solidFill>
                                                    <a:schemeClr val="accent1">
                                                      <a:lumMod val="75000"/>
                                                    </a:schemeClr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  <m:t>1</m:t>
                                              </m:r>
                                            </m:sub>
                                          </m:sSub>
                                          <m:r>
                                            <a:rPr lang="en-US" b="0" i="1" smtClean="0">
                                              <a:solidFill>
                                                <a:schemeClr val="accent1">
                                                  <a:lumMod val="75000"/>
                                                </a:schemeClr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𝑋</m:t>
                                          </m:r>
                                        </m:sup>
                                      </m:sSup>
                                    </m:den>
                                  </m:f>
                                </m:e>
                              </m:d>
                            </m:e>
                          </m:d>
                        </m:e>
                        <m:sup>
                          <m:r>
                            <a:rPr lang="en-US" b="0" i="1" smtClean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1−</m:t>
                          </m:r>
                          <m:sSub>
                            <m:sSubPr>
                              <m:ctrlPr>
                                <a:rPr lang="en-US" b="0" i="1" smtClean="0">
                                  <a:solidFill>
                                    <a:schemeClr val="accent1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solidFill>
                                    <a:schemeClr val="accent1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𝑌</m:t>
                              </m:r>
                            </m:e>
                            <m:sub>
                              <m:r>
                                <a:rPr lang="en-US" b="0" i="1" smtClean="0">
                                  <a:solidFill>
                                    <a:schemeClr val="accent1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sup>
                      </m:sSup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2364D31-E2DA-8C59-81DD-8B39BE394FB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75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4489381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514B72-28B9-860D-2B85-07284C93F3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/>
              <a:t>How Logistic Regression Can Achieve Calibration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CD21C55-5AEA-DA5F-64DC-949CD7F12056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92500" lnSpcReduction="20000"/>
              </a:bodyPr>
              <a:lstStyle/>
              <a:p>
                <a:r>
                  <a:rPr lang="en-US" dirty="0"/>
                  <a:t>We want the value of the likelihood function to be as high as possible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nary>
                            <m:naryPr>
                              <m:chr m:val="∏"/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𝑁</m:t>
                              </m:r>
                            </m:sup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𝑃</m:t>
                              </m:r>
                              <m:sSup>
                                <m:sSup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sSub>
                                        <m:sSubPr>
                                          <m:ctrlPr>
                                            <a:rPr lang="en-US" b="0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b="0" i="1" smtClean="0">
                                              <a:latin typeface="Cambria Math" panose="02040503050406030204" pitchFamily="18" charset="0"/>
                                            </a:rPr>
                                            <m:t>𝑌</m:t>
                                          </m:r>
                                        </m:e>
                                        <m:sub>
                                          <m:r>
                                            <a:rPr lang="en-US" b="0" i="1" smtClean="0">
                                              <a:latin typeface="Cambria Math" panose="02040503050406030204" pitchFamily="18" charset="0"/>
                                            </a:rPr>
                                            <m:t>𝑖</m:t>
                                          </m:r>
                                        </m:sub>
                                      </m:sSub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=1</m:t>
                                      </m:r>
                                    </m:e>
                                    <m:e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𝑋</m:t>
                                      </m:r>
                                    </m:e>
                                  </m:d>
                                </m:e>
                                <m:sup>
                                  <m:sSub>
                                    <m:sSubPr>
                                      <m:ctrlP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𝑌</m:t>
                                      </m:r>
                                    </m:e>
                                    <m:sub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</m:sub>
                                  </m:sSub>
                                </m:sup>
                              </m:sSup>
                            </m:e>
                          </m:nary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</m:sup>
                      </m:sSup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(1−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𝑃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𝑌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=1</m:t>
                              </m:r>
                            </m:e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𝑋</m:t>
                              </m:r>
                            </m:e>
                          </m:d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1−</m:t>
                          </m:r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𝑌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sup>
                      </m:sSup>
                    </m:oMath>
                  </m:oMathPara>
                </a14:m>
                <a:endParaRPr lang="en-US" b="0" dirty="0"/>
              </a:p>
              <a:p>
                <a:endParaRPr lang="en-US" dirty="0"/>
              </a:p>
              <a:p>
                <a:r>
                  <a:rPr lang="en-US" dirty="0"/>
                  <a:t>The algorithm tries to find the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𝛽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𝛽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dirty="0"/>
                  <a:t> that achieve this goal</a:t>
                </a:r>
              </a:p>
              <a:p>
                <a:pPr lvl="1"/>
                <a:r>
                  <a:rPr lang="en-US" dirty="0"/>
                  <a:t>How it does it (</a:t>
                </a:r>
                <a:r>
                  <a:rPr lang="en-US" dirty="0">
                    <a:hlinkClick r:id="rId2"/>
                  </a:rPr>
                  <a:t>iteratively reweighted least squares</a:t>
                </a:r>
                <a:r>
                  <a:rPr lang="en-US" dirty="0"/>
                  <a:t>) out of scope for the course</a:t>
                </a:r>
              </a:p>
              <a:p>
                <a:r>
                  <a:rPr lang="en-US" dirty="0"/>
                  <a:t>What happens when the goal is achieved?</a:t>
                </a:r>
              </a:p>
              <a:p>
                <a:r>
                  <a:rPr lang="en-US" dirty="0"/>
                  <a:t>By design, the likelihood function is maximized when the predicted probabilities generated by the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𝛽</m:t>
                    </m:r>
                  </m:oMath>
                </a14:m>
                <a:r>
                  <a:rPr lang="en-US" dirty="0"/>
                  <a:t>s are equal to the true rate of the outcome. Exactly the definition of calibration.</a:t>
                </a:r>
              </a:p>
              <a:p>
                <a:pPr marL="0" indent="0">
                  <a:buNone/>
                </a:pPr>
                <a:r>
                  <a:rPr lang="en-US" dirty="0"/>
                  <a:t> </a:t>
                </a:r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CD21C55-5AEA-DA5F-64DC-949CD7F12056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928" t="-392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5945480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96833F-792F-43A1-B4D5-9CD1157267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Recapping Naïve Bayes + Miscalibration</a:t>
            </a:r>
          </a:p>
        </p:txBody>
      </p:sp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F1F2D4DF-3051-4BEC-90A1-F68D4D349CC3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829575" y="1446064"/>
          <a:ext cx="1620806" cy="516131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10403">
                  <a:extLst>
                    <a:ext uri="{9D8B030D-6E8A-4147-A177-3AD203B41FA5}">
                      <a16:colId xmlns:a16="http://schemas.microsoft.com/office/drawing/2014/main" val="67310042"/>
                    </a:ext>
                  </a:extLst>
                </a:gridCol>
                <a:gridCol w="810403">
                  <a:extLst>
                    <a:ext uri="{9D8B030D-6E8A-4147-A177-3AD203B41FA5}">
                      <a16:colId xmlns:a16="http://schemas.microsoft.com/office/drawing/2014/main" val="2569939150"/>
                    </a:ext>
                  </a:extLst>
                </a:gridCol>
              </a:tblGrid>
              <a:tr h="737331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Y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X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974655129"/>
                  </a:ext>
                </a:extLst>
              </a:tr>
              <a:tr h="737331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87928429"/>
                  </a:ext>
                </a:extLst>
              </a:tr>
              <a:tr h="737331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805226306"/>
                  </a:ext>
                </a:extLst>
              </a:tr>
              <a:tr h="737331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829932455"/>
                  </a:ext>
                </a:extLst>
              </a:tr>
              <a:tr h="737331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338101763"/>
                  </a:ext>
                </a:extLst>
              </a:tr>
              <a:tr h="737331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99037892"/>
                  </a:ext>
                </a:extLst>
              </a:tr>
              <a:tr h="737331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?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</a:t>
                      </a:r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92964959"/>
                  </a:ext>
                </a:extLst>
              </a:tr>
            </a:tbl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50D99ABC-8D78-402F-A3E6-434A31D93509}"/>
                  </a:ext>
                </a:extLst>
              </p:cNvPr>
              <p:cNvSpPr txBox="1"/>
              <p:nvPr/>
            </p:nvSpPr>
            <p:spPr>
              <a:xfrm>
                <a:off x="3053751" y="1578634"/>
                <a:ext cx="8308674" cy="406534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 xmlns:m="http://schemas.openxmlformats.org/officeDocument/2006/math">
                    <m:r>
                      <a:rPr kumimoji="0" lang="en-US" sz="24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𝑃</m:t>
                    </m:r>
                    <m:d>
                      <m:dPr>
                        <m:ctrlPr>
                          <a:rPr kumimoji="0" lang="en-US" sz="2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dPr>
                      <m:e>
                        <m:r>
                          <a:rPr kumimoji="0" lang="en-US" sz="2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𝑋</m:t>
                        </m:r>
                        <m:r>
                          <a:rPr kumimoji="0" lang="en-US" sz="2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=0</m:t>
                        </m:r>
                      </m:e>
                      <m:e>
                        <m:r>
                          <a:rPr kumimoji="0" lang="en-US" sz="2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𝑌</m:t>
                        </m:r>
                        <m:r>
                          <a:rPr kumimoji="0" lang="en-US" sz="2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=1</m:t>
                        </m:r>
                      </m:e>
                    </m:d>
                    <m:r>
                      <a:rPr kumimoji="0" lang="en-US" sz="24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𝑃</m:t>
                    </m:r>
                    <m:d>
                      <m:dPr>
                        <m:ctrlPr>
                          <a:rPr kumimoji="0" lang="en-US" sz="2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dPr>
                      <m:e>
                        <m:r>
                          <a:rPr kumimoji="0" lang="en-US" sz="2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𝑌</m:t>
                        </m:r>
                        <m:r>
                          <a:rPr kumimoji="0" lang="en-US" sz="2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=1</m:t>
                        </m:r>
                      </m:e>
                    </m:d>
                  </m:oMath>
                </a14:m>
                <a:r>
                  <a:rPr kumimoji="0" 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 vs </a:t>
                </a:r>
                <a14:m>
                  <m:oMath xmlns:m="http://schemas.openxmlformats.org/officeDocument/2006/math">
                    <m:r>
                      <a:rPr kumimoji="0" lang="en-US" sz="24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𝑃</m:t>
                    </m:r>
                    <m:d>
                      <m:dPr>
                        <m:ctrlPr>
                          <a:rPr kumimoji="0" lang="en-US" sz="2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dPr>
                      <m:e>
                        <m:r>
                          <a:rPr kumimoji="0" lang="en-US" sz="2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𝑋</m:t>
                        </m:r>
                        <m:r>
                          <a:rPr kumimoji="0" lang="en-US" sz="2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=0</m:t>
                        </m:r>
                      </m:e>
                      <m:e>
                        <m:r>
                          <a:rPr kumimoji="0" lang="en-US" sz="2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𝑌</m:t>
                        </m:r>
                        <m:r>
                          <a:rPr kumimoji="0" lang="en-US" sz="2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=0</m:t>
                        </m:r>
                      </m:e>
                    </m:d>
                    <m:r>
                      <a:rPr kumimoji="0" lang="en-US" sz="24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𝑃</m:t>
                    </m:r>
                    <m:d>
                      <m:dPr>
                        <m:ctrlPr>
                          <a:rPr kumimoji="0" lang="en-US" sz="2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dPr>
                      <m:e>
                        <m:r>
                          <a:rPr kumimoji="0" lang="en-US" sz="2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𝑌</m:t>
                        </m:r>
                        <m:r>
                          <a:rPr kumimoji="0" lang="en-US" sz="2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=0</m:t>
                        </m:r>
                      </m:e>
                    </m:d>
                  </m:oMath>
                </a14:m>
                <a:endPara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24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𝑃</m:t>
                      </m:r>
                      <m:d>
                        <m:dPr>
                          <m:ctrlPr>
                            <a:rPr kumimoji="0" lang="en-US" sz="24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dPr>
                        <m:e>
                          <m:r>
                            <a:rPr kumimoji="0" lang="en-US" sz="24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𝑋</m:t>
                          </m:r>
                          <m:r>
                            <a:rPr kumimoji="0" lang="en-US" sz="24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=0</m:t>
                          </m:r>
                        </m:e>
                        <m:e>
                          <m:r>
                            <a:rPr kumimoji="0" lang="en-US" sz="24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𝑌</m:t>
                          </m:r>
                          <m:r>
                            <a:rPr kumimoji="0" lang="en-US" sz="24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=1</m:t>
                          </m:r>
                        </m:e>
                      </m:d>
                      <m:r>
                        <a:rPr kumimoji="0" lang="en-US" sz="2400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𝑃</m:t>
                      </m:r>
                      <m:d>
                        <m:dPr>
                          <m:ctrlPr>
                            <a:rPr kumimoji="0" lang="en-US" sz="24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dPr>
                        <m:e>
                          <m:r>
                            <a:rPr kumimoji="0" lang="en-US" sz="24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𝑌</m:t>
                          </m:r>
                          <m:r>
                            <a:rPr kumimoji="0" lang="en-US" sz="24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=1</m:t>
                          </m:r>
                        </m:e>
                      </m:d>
                      <m:r>
                        <a:rPr kumimoji="0" lang="en-US" sz="24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=</m:t>
                      </m:r>
                      <m:f>
                        <m:fPr>
                          <m:ctrlPr>
                            <a:rPr kumimoji="0" lang="en-US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fPr>
                        <m:num>
                          <m:r>
                            <a:rPr kumimoji="0" lang="en-US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1</m:t>
                          </m:r>
                        </m:num>
                        <m:den>
                          <m:r>
                            <a:rPr kumimoji="0" lang="en-US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3</m:t>
                          </m:r>
                        </m:den>
                      </m:f>
                      <m:r>
                        <a:rPr kumimoji="0" lang="en-US" sz="24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⋅</m:t>
                      </m:r>
                      <m:f>
                        <m:fPr>
                          <m:ctrlPr>
                            <a:rPr kumimoji="0" lang="en-US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fPr>
                        <m:num>
                          <m:r>
                            <a:rPr kumimoji="0" lang="en-US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3</m:t>
                          </m:r>
                        </m:num>
                        <m:den>
                          <m:r>
                            <a:rPr kumimoji="0" lang="en-US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5</m:t>
                          </m:r>
                        </m:den>
                      </m:f>
                      <m:r>
                        <a:rPr kumimoji="0" lang="en-US" sz="24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=</m:t>
                      </m:r>
                      <m:f>
                        <m:fPr>
                          <m:ctrlPr>
                            <a:rPr kumimoji="0" lang="en-US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fPr>
                        <m:num>
                          <m:r>
                            <a:rPr kumimoji="0" lang="en-US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1</m:t>
                          </m:r>
                        </m:num>
                        <m:den>
                          <m:r>
                            <a:rPr kumimoji="0" lang="en-US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5</m:t>
                          </m:r>
                        </m:den>
                      </m:f>
                    </m:oMath>
                  </m:oMathPara>
                </a14:m>
                <a:endPara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24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𝑃</m:t>
                      </m:r>
                      <m:d>
                        <m:dPr>
                          <m:ctrlPr>
                            <a:rPr kumimoji="0" lang="en-US" sz="24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dPr>
                        <m:e>
                          <m:r>
                            <a:rPr kumimoji="0" lang="en-US" sz="24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𝑋</m:t>
                          </m:r>
                          <m:r>
                            <a:rPr kumimoji="0" lang="en-US" sz="24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=0</m:t>
                          </m:r>
                        </m:e>
                        <m:e>
                          <m:r>
                            <a:rPr kumimoji="0" lang="en-US" sz="24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𝑌</m:t>
                          </m:r>
                          <m:r>
                            <a:rPr kumimoji="0" lang="en-US" sz="24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=0</m:t>
                          </m:r>
                        </m:e>
                      </m:d>
                      <m:r>
                        <a:rPr kumimoji="0" lang="en-US" sz="2400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𝑃</m:t>
                      </m:r>
                      <m:d>
                        <m:dPr>
                          <m:ctrlPr>
                            <a:rPr kumimoji="0" lang="en-US" sz="24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dPr>
                        <m:e>
                          <m:r>
                            <a:rPr kumimoji="0" lang="en-US" sz="24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𝑌</m:t>
                          </m:r>
                          <m:r>
                            <a:rPr kumimoji="0" lang="en-US" sz="24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=0</m:t>
                          </m:r>
                        </m:e>
                      </m:d>
                      <m:r>
                        <a:rPr kumimoji="0" lang="en-US" sz="24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=1⋅</m:t>
                      </m:r>
                      <m:f>
                        <m:fPr>
                          <m:ctrlPr>
                            <a:rPr kumimoji="0" lang="en-US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fPr>
                        <m:num>
                          <m:r>
                            <a:rPr kumimoji="0" lang="en-US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2</m:t>
                          </m:r>
                        </m:num>
                        <m:den>
                          <m:r>
                            <a:rPr kumimoji="0" lang="en-US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5</m:t>
                          </m:r>
                        </m:den>
                      </m:f>
                      <m:r>
                        <a:rPr kumimoji="0" lang="en-US" sz="24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=</m:t>
                      </m:r>
                      <m:f>
                        <m:fPr>
                          <m:ctrlPr>
                            <a:rPr kumimoji="0" lang="en-US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fPr>
                        <m:num>
                          <m:r>
                            <a:rPr kumimoji="0" lang="en-US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2</m:t>
                          </m:r>
                        </m:num>
                        <m:den>
                          <m:r>
                            <a:rPr kumimoji="0" lang="en-US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5</m:t>
                          </m:r>
                        </m:den>
                      </m:f>
                    </m:oMath>
                  </m:oMathPara>
                </a14:m>
                <a:endPara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Since </a:t>
                </a:r>
                <a14:m>
                  <m:oMath xmlns:m="http://schemas.openxmlformats.org/officeDocument/2006/math">
                    <m:r>
                      <a:rPr kumimoji="0" lang="en-US" sz="2400" b="0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2/5 &gt; 1/5</m:t>
                    </m:r>
                  </m:oMath>
                </a14:m>
                <a:r>
                  <a:rPr kumimoji="0" 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, we would predict that when </a:t>
                </a:r>
                <a14:m>
                  <m:oMath xmlns:m="http://schemas.openxmlformats.org/officeDocument/2006/math">
                    <m:r>
                      <a:rPr kumimoji="0" lang="en-US" sz="2400" b="0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𝑋</m:t>
                    </m:r>
                    <m:r>
                      <a:rPr kumimoji="0" lang="en-US" sz="2400" b="0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=0, </m:t>
                    </m:r>
                    <m:r>
                      <a:rPr kumimoji="0" lang="en-US" sz="2400" b="0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𝑌</m:t>
                    </m:r>
                    <m:r>
                      <a:rPr kumimoji="0" lang="en-US" sz="2400" b="0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=0</m:t>
                    </m:r>
                  </m:oMath>
                </a14:m>
                <a:endPara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50D99ABC-8D78-402F-A3E6-434A31D9350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53751" y="1578634"/>
                <a:ext cx="8308674" cy="4065344"/>
              </a:xfrm>
              <a:prstGeom prst="rect">
                <a:avLst/>
              </a:prstGeom>
              <a:blipFill>
                <a:blip r:embed="rId2"/>
                <a:stretch>
                  <a:fillRect l="-117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24850727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BC6775-8EE7-4A9A-88F1-563F26CD11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Utility of Naïve Bayes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543EC90-FB99-4D27-A73D-004F6EBFBB1F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dirty="0"/>
                  <a:t>We don’t actually get probability estimates from Naïve Bayes (we don’t compute the denominator)</a:t>
                </a:r>
              </a:p>
              <a:p>
                <a:endParaRPr lang="en-US" dirty="0"/>
              </a:p>
              <a:p>
                <a:r>
                  <a:rPr lang="en-US" dirty="0"/>
                  <a:t>We just use it to rank and </a:t>
                </a:r>
                <a:r>
                  <a:rPr lang="en-US" i="1" dirty="0"/>
                  <a:t>classify</a:t>
                </a:r>
                <a:r>
                  <a:rPr lang="en-US" dirty="0"/>
                  <a:t>. If P(Y=0|X=0) &gt; P(Y=1|X=0), then we predict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</m:acc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=0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endParaRPr lang="en-US" dirty="0"/>
              </a:p>
              <a:p>
                <a:endParaRPr lang="en-US" dirty="0"/>
              </a:p>
              <a:p>
                <a:r>
                  <a:rPr lang="en-US" dirty="0"/>
                  <a:t>Note: The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/>
                    </m:acc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(“hat”) in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</m:acc>
                  </m:oMath>
                </a14:m>
                <a:r>
                  <a:rPr lang="en-US" dirty="0"/>
                  <a:t> indicates an estimate. We are estimating/predicting/classifying that when X=0, Y=1, and we indicate that it’s a prediction and not the actual value w/ the hat.     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543EC90-FB99-4D27-A73D-004F6EBFBB1F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43" t="-2241" r="-156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38708452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1A626C-6016-4AFE-A3A3-82B8BA196E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766218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Linear Regression</a:t>
            </a:r>
          </a:p>
        </p:txBody>
      </p:sp>
    </p:spTree>
    <p:extLst>
      <p:ext uri="{BB962C8B-B14F-4D97-AF65-F5344CB8AC3E}">
        <p14:creationId xmlns:p14="http://schemas.microsoft.com/office/powerpoint/2010/main" val="338443155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90C242-5BF6-41B4-A9BE-67E334FF43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Equation for a Line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6984054-B318-4F88-8447-4C6A8626755D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𝑚𝑥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</m:oMath>
                </a14:m>
                <a:endParaRPr lang="en-US" dirty="0"/>
              </a:p>
              <a:p>
                <a:pPr lvl="1"/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𝑚</m:t>
                    </m:r>
                  </m:oMath>
                </a14:m>
                <a:r>
                  <a:rPr lang="en-US" dirty="0"/>
                  <a:t> is the slope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</m:oMath>
                </a14:m>
                <a:r>
                  <a:rPr lang="en-US" dirty="0"/>
                  <a:t> is the intercept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6984054-B318-4F88-8447-4C6A8626755D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26" name="Picture 2">
            <a:hlinkClick r:id="rId3"/>
            <a:extLst>
              <a:ext uri="{FF2B5EF4-FFF2-40B4-BE49-F238E27FC236}">
                <a16:creationId xmlns:a16="http://schemas.microsoft.com/office/drawing/2014/main" id="{6E130362-D0E4-4B2A-A63E-1D4BA2EBF01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38083" y="1777633"/>
            <a:ext cx="7708605" cy="43360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9002966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90C242-5BF6-41B4-A9BE-67E334FF43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Equation for a Line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6984054-B318-4F88-8447-4C6A8626755D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𝑚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𝑏</m:t>
                    </m:r>
                  </m:oMath>
                </a14:m>
                <a:endParaRPr lang="en-US" dirty="0"/>
              </a:p>
              <a:p>
                <a:pPr lvl="1"/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𝑚</m:t>
                    </m:r>
                  </m:oMath>
                </a14:m>
                <a:r>
                  <a:rPr lang="en-US" dirty="0"/>
                  <a:t> is the slope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</m:oMath>
                </a14:m>
                <a:r>
                  <a:rPr lang="en-US" dirty="0"/>
                  <a:t> is the intercept</a:t>
                </a:r>
              </a:p>
              <a:p>
                <a:endParaRPr lang="en-US" b="0" dirty="0">
                  <a:latin typeface="Cambria Math" panose="02040503050406030204" pitchFamily="18" charset="0"/>
                </a:endParaRPr>
              </a:p>
              <a:p>
                <a:r>
                  <a:rPr lang="en-US" b="0" dirty="0">
                    <a:latin typeface="Cambria Math" panose="02040503050406030204" pitchFamily="18" charset="0"/>
                  </a:rPr>
                  <a:t>Alter in two ways</a:t>
                </a:r>
              </a:p>
              <a:p>
                <a:pPr marL="971550" lvl="1" indent="-514350">
                  <a:buFont typeface="+mj-lt"/>
                  <a:buAutoNum type="arabicPeriod"/>
                </a:pP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+ </m:t>
                    </m:r>
                    <m:r>
                      <a:rPr lang="en-US" b="0" i="1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𝑚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endParaRPr lang="en-US" b="0" dirty="0">
                  <a:latin typeface="Cambria Math" panose="02040503050406030204" pitchFamily="18" charset="0"/>
                </a:endParaRPr>
              </a:p>
              <a:p>
                <a:pPr marL="971550" lvl="1" indent="-514350">
                  <a:buFont typeface="+mj-lt"/>
                  <a:buAutoNum type="arabicPeriod"/>
                </a:pP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𝛽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b="0" i="1" smtClean="0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𝛽</m:t>
                        </m:r>
                      </m:e>
                      <m:sub>
                        <m:r>
                          <a:rPr lang="en-US" b="0" i="1" smtClean="0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6984054-B318-4F88-8447-4C6A8626755D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4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6407961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1638</TotalTime>
  <Words>2097</Words>
  <Application>Microsoft Office PowerPoint</Application>
  <PresentationFormat>Widescreen</PresentationFormat>
  <Paragraphs>390</Paragraphs>
  <Slides>48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48</vt:i4>
      </vt:variant>
    </vt:vector>
  </HeadingPairs>
  <TitlesOfParts>
    <vt:vector size="53" baseType="lpstr">
      <vt:lpstr>Arial</vt:lpstr>
      <vt:lpstr>Calibri</vt:lpstr>
      <vt:lpstr>Cambria</vt:lpstr>
      <vt:lpstr>Cambria Math</vt:lpstr>
      <vt:lpstr>Office Theme</vt:lpstr>
      <vt:lpstr>INST 414: Data Science Techniques    Lecture 6 Regression</vt:lpstr>
      <vt:lpstr>Estimating P(Y|X) directly</vt:lpstr>
      <vt:lpstr>From Naïve Bayes to Regression</vt:lpstr>
      <vt:lpstr>Recapping Naïve Bayes + Miscalibration</vt:lpstr>
      <vt:lpstr>Recapping Naïve Bayes + Miscalibration</vt:lpstr>
      <vt:lpstr>The Utility of Naïve Bayes</vt:lpstr>
      <vt:lpstr>Linear Regression</vt:lpstr>
      <vt:lpstr>Equation for a Line</vt:lpstr>
      <vt:lpstr>Equation for a Line</vt:lpstr>
      <vt:lpstr>What Can We Do With a Line?</vt:lpstr>
      <vt:lpstr>Linear Regression</vt:lpstr>
      <vt:lpstr>What’s our objective?</vt:lpstr>
      <vt:lpstr>What’s our objective?</vt:lpstr>
      <vt:lpstr>What’s our objective?</vt:lpstr>
      <vt:lpstr>Objective: Target Vertical distance</vt:lpstr>
      <vt:lpstr>Objective: Target Vertical distance</vt:lpstr>
      <vt:lpstr>Objective: Target Vertical distance</vt:lpstr>
      <vt:lpstr>Objective: Target Vertical distance</vt:lpstr>
      <vt:lpstr>Recap: Objective Function</vt:lpstr>
      <vt:lpstr>But How Do We Get the y ̂_i?</vt:lpstr>
      <vt:lpstr>But How Do We Get β ̂_0and β ̂_1  ?</vt:lpstr>
      <vt:lpstr>Minimizing the Objective</vt:lpstr>
      <vt:lpstr>Modeling P(Y|X) Directly</vt:lpstr>
      <vt:lpstr>Modeling Conditional Probabilities Directly</vt:lpstr>
      <vt:lpstr>Individual Outcomes Are “Modeled” as the Outcome of a Coin Toss</vt:lpstr>
      <vt:lpstr>So What?</vt:lpstr>
      <vt:lpstr>Ordinary Least Squares (OLS) Regression</vt:lpstr>
      <vt:lpstr>Interpretation</vt:lpstr>
      <vt:lpstr>Interpretation</vt:lpstr>
      <vt:lpstr>Interpretation</vt:lpstr>
      <vt:lpstr>Recap</vt:lpstr>
      <vt:lpstr>We want calibrated probabilities</vt:lpstr>
      <vt:lpstr>Naïve Bayes Doesn’t Achieve Calibration</vt:lpstr>
      <vt:lpstr>Another approach</vt:lpstr>
      <vt:lpstr>How Do We Find β_0 and β_1? </vt:lpstr>
      <vt:lpstr>Interpretation</vt:lpstr>
      <vt:lpstr>Shortcoming of Linear Probability Model</vt:lpstr>
      <vt:lpstr>Logistic Regression</vt:lpstr>
      <vt:lpstr>Same starting assumption as linear regression</vt:lpstr>
      <vt:lpstr>Linear Regression</vt:lpstr>
      <vt:lpstr>Logistic function</vt:lpstr>
      <vt:lpstr>Likelihood function</vt:lpstr>
      <vt:lpstr>Likelihood Visualized</vt:lpstr>
      <vt:lpstr>Likelihood for a binary outcome</vt:lpstr>
      <vt:lpstr>Assume Independence Between Data Samples</vt:lpstr>
      <vt:lpstr>Assume Independence Between Data Samples</vt:lpstr>
      <vt:lpstr>Going Back to the Likelihood function</vt:lpstr>
      <vt:lpstr>How Logistic Regression Can Achieve Calibration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INST 414: Data Science Techniques   Lecture 5 Regression</dc:title>
  <dc:creator>Zubin Jelveh</dc:creator>
  <cp:lastModifiedBy>Zubin Jelveh</cp:lastModifiedBy>
  <cp:revision>10</cp:revision>
  <dcterms:created xsi:type="dcterms:W3CDTF">2022-09-29T19:27:56Z</dcterms:created>
  <dcterms:modified xsi:type="dcterms:W3CDTF">2024-10-10T14:33:48Z</dcterms:modified>
</cp:coreProperties>
</file>