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7" r:id="rId3"/>
    <p:sldId id="786" r:id="rId4"/>
    <p:sldId id="794" r:id="rId5"/>
    <p:sldId id="788" r:id="rId6"/>
    <p:sldId id="789" r:id="rId7"/>
    <p:sldId id="269" r:id="rId8"/>
    <p:sldId id="270" r:id="rId9"/>
    <p:sldId id="279" r:id="rId10"/>
    <p:sldId id="277" r:id="rId11"/>
    <p:sldId id="278" r:id="rId12"/>
    <p:sldId id="274" r:id="rId13"/>
    <p:sldId id="280" r:id="rId14"/>
    <p:sldId id="795" r:id="rId15"/>
    <p:sldId id="796" r:id="rId16"/>
    <p:sldId id="797" r:id="rId17"/>
    <p:sldId id="778" r:id="rId18"/>
    <p:sldId id="779" r:id="rId19"/>
    <p:sldId id="776" r:id="rId20"/>
    <p:sldId id="780" r:id="rId21"/>
    <p:sldId id="781" r:id="rId22"/>
    <p:sldId id="782" r:id="rId23"/>
    <p:sldId id="784" r:id="rId24"/>
    <p:sldId id="6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9629E-CCC0-4C3E-B053-1ADC22820EAE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9F4F1-CC8E-4A19-8528-B40BD11B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A287-384C-5FB5-DA58-50BE11EF8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1A60F-82BB-EB5D-CA45-8D08FC5F2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BB66-2CF0-7586-3C89-6801CB47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739A2-9E12-6FAB-CA87-872CF0FB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E01B3-3525-F91D-9B25-DE2555C8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4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530A-0EB5-F8DF-7A19-48F2FCBA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78F02-B656-0107-7222-24D824A9B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9D3EE-2EC1-A60B-EA63-6BD3E667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E66E2-81B5-60DF-8172-D289D57C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2A47E-8548-CB29-167A-EB85094C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6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7B0988-3E7C-1D8B-10B0-E9173F942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A57BE-FD71-2E3C-4162-9DA3AF379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E3C26-16BD-46AE-58F1-268A5FAD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AB6FA-F1C2-D361-376B-39705531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C5620-BB36-ED01-BA87-2C901708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2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7D49-0A3C-46EB-8E1C-106C1194C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C021-1B81-476A-85A3-A9790C427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0A1B1-2255-4C58-B244-3E02ABAF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C7EC2-F75E-41E5-9E98-BA1335DD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5C43-B8A3-44D5-A474-F3CC7DF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668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D071-B6FD-4F12-8935-8160D6FE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56"/>
            <a:ext cx="10515600" cy="1325563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B998-74F9-42B5-8DFA-847F1234D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31"/>
            <a:ext cx="10515600" cy="4757131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770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4ADF-B487-4F63-8EBC-EB47C7F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FE1C2-ECEC-4871-95D4-6E825EF35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370E2-90B8-44EE-9C0C-2323FE5B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FBEFF-5FCB-4C7A-AB66-3984B248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AE514-926B-49DB-A293-C9A413A5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466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58D3-20A5-4EB1-BB0C-A841FE77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85A70-C0D9-4D0E-8848-5AB546F21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60AA4-A946-431E-88B9-4137792AF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9EC5E-0CC5-46FA-A67F-829E0D34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A1F9A-F569-4AD9-948C-FF219F39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81CEC-150F-4EA8-8D31-18D0DF1C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352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1F67-CF1C-40DD-8966-3D1E99ED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4539C-3EE8-4C7D-9A87-B325D54C2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5959B-5305-427B-AD9E-A877DEBF1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33ADE-0BE2-4235-8777-DBCE6467F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0D0B3-6529-462D-9F6D-78633561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44967-B153-472D-A03A-C6CA824B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A2E02-8A1A-487C-9EBC-377AF15B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B0991-2ACB-404F-8F57-23C3CA4D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0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AB3-1B9A-4044-8EE7-5BF5BCBD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C5BAA-D49A-4B57-A752-4B42366A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17D56-F767-49C5-8E2A-4E759B7C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D58AA-9FF9-4991-A7BC-6567529B7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31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4830C-2CDB-45E8-9C41-A1D64389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76091-CD5C-449E-B96C-CC66394F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88013-AFFB-4681-B51B-741F7081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03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30D-7FAA-4425-8CD2-62997177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C9A20-98C1-44EC-B39C-952BA3B5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2F57C-0FCC-4540-A105-F733044DC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9C767-62CC-4CA9-AF1D-4E049993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9AAAE-E77E-4FB8-B001-8507C16F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EF175-C626-4C86-8741-D6C2A9FC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5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F545-46CB-1612-853D-C78BFE53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8E291-2EF0-1B55-292F-D507C7C5B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C64C6-AB57-A2BB-4F0E-570624D4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14709-21E3-5AFA-FFBB-9083BF20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06D2-1A99-96D0-1E57-B79EFE3C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4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AF58-F979-440C-9DEC-2DCF48F9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9D3E8-9D59-487A-B75B-FB267EE9F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097EF-8C12-489A-AEFB-5BAA1F5C5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3F761-5E1D-456F-86D1-E9D21766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83D2A-30CF-4472-B7F7-0A9AEEDE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48BB0-DB3D-4D6B-A072-C5C176C9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3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E3C5-350D-4E53-9ACF-A299AE8F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AA61A-888C-4AFA-8593-9D2AB6D75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D77F-A145-4E2C-823E-B5ABB8C7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7C15D-B093-4F22-BB32-C2B1D8AC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E98AC-578D-45FB-BED9-7902F420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157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37601-32B1-40CB-9322-8C42640E0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CC68D-9DCF-450F-8372-E1CE84BC7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08BF9-1D50-44AA-BDF3-3F00CA1C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5B1D1-5DE1-47DB-A0E0-D90E014977A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9369-2A1F-42AD-9DA3-3F6F16DD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6BAAF-DFBA-4EE2-9FD9-D66F6BCE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EE99F-0117-4778-A5E6-E87F21AC5D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54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7646-217A-87FE-ADB9-1258FED7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BC665-A199-A882-3739-7C2D50BB8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719DF-4C2C-BD5D-2FF0-30CA9660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7DEEE-894B-5C9B-015A-1C2A5A6C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7E6EB-D464-895D-7D06-0A596472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2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93C5-2296-E1B1-97B7-595E1A35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78374-9E74-9FE6-AE44-26F469289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A1971-9D6D-5396-0C34-92BA5BC80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6A000-5CF9-D3AB-5D3F-E56BE505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9AE05-DFBB-6172-2147-B9E25B15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B0CC0-BB71-2154-59F1-780AB198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B8D5-4F07-17EA-2C6D-A873926D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471FF-F8DB-A721-A9C7-0682846C0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29FDC-5176-AE12-9748-5AAFCCD04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D8B16-28A8-AEAC-FBF0-44BCC9119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75C31-910C-1FA4-DFB8-D3C7BE98F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48FD5-630A-0AAC-DAFE-991B73FF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8EB28-6380-4A7E-E27D-8219605B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C4371D-DB3D-2C48-B78D-7F53F236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5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0561-9CE5-5E21-6678-E1CDACF6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642D1-49A1-BA12-F72F-51E9492E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08DE1-8D7B-8C97-C045-A80D54B0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073A1-7FBF-0448-DB59-5FEA434C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7D7D7F-2586-ADBE-1650-769F74F6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FC92D-BE20-CF26-472B-539D7E2B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35A3A-B385-2D81-8714-64099594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9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6448C-19B7-6AEB-77C5-8883EFAA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DD89-1D12-E6B4-781D-71319FAD7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1305C-9EAF-0491-1941-43AA099BC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804E2-BCB2-7C65-09D2-15722522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EFED7-FF3B-844D-6858-2A783540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3B1A3-E45D-F375-6188-A8F4FB6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8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FEFE-F419-08CC-9741-B57F0278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2F785-CE96-DCA3-37F2-086BB1B37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BF00C-590A-9BA5-E0DC-E67DE8EC9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73658-E87F-DFBD-4DF0-2EFCE40D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129A6-ACC0-5D04-68CB-796E1F08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0F041-B34A-5555-2016-ABD3D9AA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9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0090B-E881-3176-62AC-86AF3FB8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20957-417B-56D6-D5B3-02F61C7FD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5B8EB-4A7B-3BEF-F0E1-02BF58897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C75169D-8D8D-411B-A12B-61A22539516B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F1B31-286F-2503-A99D-5AA2DB8A5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D2C1C-B65F-65C8-6833-A7F3FCA16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DAFCC67-E18C-4576-B6B7-CEB59EE5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AB4D-54BB-4AE2-A1CD-CB5BC695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EE965-DBB1-4267-AC1D-F2F02BAE3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4480"/>
            <a:ext cx="10515600" cy="478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55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6C8B-9AB5-4B36-A44B-C6B45DD2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62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 414: Data Science Techniques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4900" dirty="0"/>
              <a:t>Performance Metrics</a:t>
            </a:r>
          </a:p>
        </p:txBody>
      </p:sp>
    </p:spTree>
    <p:extLst>
      <p:ext uri="{BB962C8B-B14F-4D97-AF65-F5344CB8AC3E}">
        <p14:creationId xmlns:p14="http://schemas.microsoft.com/office/powerpoint/2010/main" val="392237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F0AFA9-884A-4AC8-B777-A2E5DA9A0D52}"/>
              </a:ext>
            </a:extLst>
          </p:cNvPr>
          <p:cNvSpPr/>
          <p:nvPr/>
        </p:nvSpPr>
        <p:spPr>
          <a:xfrm>
            <a:off x="5248673" y="1418251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7CA8A-9A96-4011-8B4A-484CB0DB209D}"/>
              </a:ext>
            </a:extLst>
          </p:cNvPr>
          <p:cNvSpPr txBox="1"/>
          <p:nvPr/>
        </p:nvSpPr>
        <p:spPr>
          <a:xfrm>
            <a:off x="6724353" y="1418250"/>
            <a:ext cx="870769" cy="4443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AF2D9-CEE0-42EE-9ED3-74897D38DA79}"/>
              </a:ext>
            </a:extLst>
          </p:cNvPr>
          <p:cNvSpPr txBox="1"/>
          <p:nvPr/>
        </p:nvSpPr>
        <p:spPr>
          <a:xfrm>
            <a:off x="5148772" y="981563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68D52-FF1F-4DB1-B4FE-6928AEF9FADC}"/>
              </a:ext>
            </a:extLst>
          </p:cNvPr>
          <p:cNvSpPr txBox="1"/>
          <p:nvPr/>
        </p:nvSpPr>
        <p:spPr>
          <a:xfrm>
            <a:off x="6654473" y="978388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E560B-97B2-4947-8500-2E4E72370D19}"/>
              </a:ext>
            </a:extLst>
          </p:cNvPr>
          <p:cNvCxnSpPr/>
          <p:nvPr/>
        </p:nvCxnSpPr>
        <p:spPr>
          <a:xfrm flipH="1">
            <a:off x="4642335" y="3108961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/>
              <p:nvPr/>
            </p:nvSpPr>
            <p:spPr>
              <a:xfrm>
                <a:off x="5339398" y="426002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398" y="426002"/>
                <a:ext cx="68931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/>
              <p:nvPr/>
            </p:nvSpPr>
            <p:spPr>
              <a:xfrm>
                <a:off x="6788366" y="426002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366" y="426002"/>
                <a:ext cx="6893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49CA3F-CB8B-439A-811B-168B3FF9297B}"/>
                  </a:ext>
                </a:extLst>
              </p:cNvPr>
              <p:cNvSpPr txBox="1"/>
              <p:nvPr/>
            </p:nvSpPr>
            <p:spPr>
              <a:xfrm>
                <a:off x="5322989" y="1942968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=1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49CA3F-CB8B-439A-811B-168B3FF92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89" y="1942968"/>
                <a:ext cx="824591" cy="523220"/>
              </a:xfrm>
              <a:prstGeom prst="rect">
                <a:avLst/>
              </a:prstGeom>
              <a:blipFill>
                <a:blip r:embed="rId4"/>
                <a:stretch>
                  <a:fillRect t="-11628" r="-59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6FB6E5-4AAB-496D-B0B4-9339295938CD}"/>
                  </a:ext>
                </a:extLst>
              </p:cNvPr>
              <p:cNvSpPr txBox="1"/>
              <p:nvPr/>
            </p:nvSpPr>
            <p:spPr>
              <a:xfrm>
                <a:off x="5294850" y="4247723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6FB6E5-4AAB-496D-B0B4-933929593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850" y="4247723"/>
                <a:ext cx="824591" cy="523220"/>
              </a:xfrm>
              <a:prstGeom prst="rect">
                <a:avLst/>
              </a:prstGeom>
              <a:blipFill>
                <a:blip r:embed="rId5"/>
                <a:stretch>
                  <a:fillRect t="-11628" r="-51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761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D2FD49-464A-4E63-B8F7-8C45DB5858F7}"/>
              </a:ext>
            </a:extLst>
          </p:cNvPr>
          <p:cNvSpPr/>
          <p:nvPr/>
        </p:nvSpPr>
        <p:spPr>
          <a:xfrm>
            <a:off x="4064474" y="4442471"/>
            <a:ext cx="1784248" cy="174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Positive (TP)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C3AC91-2D01-46D0-A357-88220EF677B7}"/>
              </a:ext>
            </a:extLst>
          </p:cNvPr>
          <p:cNvSpPr/>
          <p:nvPr/>
        </p:nvSpPr>
        <p:spPr>
          <a:xfrm>
            <a:off x="2243393" y="4446463"/>
            <a:ext cx="1784248" cy="1742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Positive (FP)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4D96A4-2802-4613-8ADF-7A9B38E32608}"/>
              </a:ext>
            </a:extLst>
          </p:cNvPr>
          <p:cNvSpPr/>
          <p:nvPr/>
        </p:nvSpPr>
        <p:spPr>
          <a:xfrm>
            <a:off x="2243389" y="2672520"/>
            <a:ext cx="1784248" cy="17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Negative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31FA5-C7A2-4344-ADB8-E178C0231449}"/>
              </a:ext>
            </a:extLst>
          </p:cNvPr>
          <p:cNvSpPr/>
          <p:nvPr/>
        </p:nvSpPr>
        <p:spPr>
          <a:xfrm>
            <a:off x="4066121" y="2669431"/>
            <a:ext cx="1784248" cy="1742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Negative (FN)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B4F3-4FC4-450E-8768-F5A206D1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662BF7-A544-49DF-A7BC-FFBDEBFD548A}"/>
                  </a:ext>
                </a:extLst>
              </p:cNvPr>
              <p:cNvSpPr txBox="1"/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662BF7-A544-49DF-A7BC-FFBDEBFD5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1A1013-D825-4FE5-85E9-A9CD28E8DF47}"/>
                  </a:ext>
                </a:extLst>
              </p:cNvPr>
              <p:cNvSpPr txBox="1"/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1A1013-D825-4FE5-85E9-A9CD28E8D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26F81F-BB23-4BCA-B596-A8C9B5379399}"/>
                  </a:ext>
                </a:extLst>
              </p:cNvPr>
              <p:cNvSpPr txBox="1"/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26F81F-BB23-4BCA-B596-A8C9B5379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725220-64B4-49D6-BFFC-AA8ADDE8915A}"/>
                  </a:ext>
                </a:extLst>
              </p:cNvPr>
              <p:cNvSpPr txBox="1"/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725220-64B4-49D6-BFFC-AA8ADDE89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932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D2FD49-464A-4E63-B8F7-8C45DB5858F7}"/>
              </a:ext>
            </a:extLst>
          </p:cNvPr>
          <p:cNvSpPr/>
          <p:nvPr/>
        </p:nvSpPr>
        <p:spPr>
          <a:xfrm>
            <a:off x="4064474" y="4442471"/>
            <a:ext cx="1784248" cy="174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Positive (TP)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C3AC91-2D01-46D0-A357-88220EF677B7}"/>
              </a:ext>
            </a:extLst>
          </p:cNvPr>
          <p:cNvSpPr/>
          <p:nvPr/>
        </p:nvSpPr>
        <p:spPr>
          <a:xfrm>
            <a:off x="2243393" y="4446463"/>
            <a:ext cx="1784248" cy="1742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Positive (FP)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4D96A4-2802-4613-8ADF-7A9B38E32608}"/>
              </a:ext>
            </a:extLst>
          </p:cNvPr>
          <p:cNvSpPr/>
          <p:nvPr/>
        </p:nvSpPr>
        <p:spPr>
          <a:xfrm>
            <a:off x="2243389" y="2672520"/>
            <a:ext cx="1784248" cy="17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Negative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31FA5-C7A2-4344-ADB8-E178C0231449}"/>
              </a:ext>
            </a:extLst>
          </p:cNvPr>
          <p:cNvSpPr/>
          <p:nvPr/>
        </p:nvSpPr>
        <p:spPr>
          <a:xfrm>
            <a:off x="4066121" y="2669431"/>
            <a:ext cx="1784248" cy="1742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Negative (FN)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B4F3-4FC4-450E-8768-F5A206D1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 in Terms of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Accuracy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Precision or Positive Predictive Value: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True Positive Rate or Recall or Sensitivity: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𝑇𝑃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True Negative Rate or Specificity: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  <a:blipFill>
                <a:blip r:embed="rId2"/>
                <a:stretch>
                  <a:fillRect l="-1027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/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/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/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/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327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E1F7-9457-B8D2-A49A-87B89734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measure of accuracy is most informative?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8D6B-95F5-52FD-1AAE-B00BB14AD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Percent of predictions that are correct</a:t>
            </a:r>
          </a:p>
          <a:p>
            <a:endParaRPr lang="en-US" dirty="0"/>
          </a:p>
          <a:p>
            <a:r>
              <a:rPr lang="en-US" dirty="0"/>
              <a:t>Percent of videos that you would like that are actually shown to you</a:t>
            </a:r>
          </a:p>
          <a:p>
            <a:endParaRPr lang="en-US" dirty="0"/>
          </a:p>
          <a:p>
            <a:r>
              <a:rPr lang="en-US" dirty="0"/>
              <a:t>Percent of videos that are shown to you that you would actually like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18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E1F7-9457-B8D2-A49A-87B89734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measure of accuracy is most informative?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8D6B-95F5-52FD-1AAE-B00BB14AD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Percent of predictions that are correct</a:t>
            </a:r>
          </a:p>
          <a:p>
            <a:pPr lvl="1"/>
            <a:r>
              <a:rPr lang="en-US" dirty="0"/>
              <a:t>Accuracy</a:t>
            </a:r>
          </a:p>
          <a:p>
            <a:endParaRPr lang="en-US" dirty="0"/>
          </a:p>
          <a:p>
            <a:r>
              <a:rPr lang="en-US" dirty="0"/>
              <a:t>Percent of videos that you would like that are actually shown to you</a:t>
            </a:r>
          </a:p>
          <a:p>
            <a:pPr lvl="1"/>
            <a:r>
              <a:rPr lang="en-US" dirty="0"/>
              <a:t>True Positive Rate / Recall / Sensitivity</a:t>
            </a:r>
          </a:p>
          <a:p>
            <a:endParaRPr lang="en-US" dirty="0"/>
          </a:p>
          <a:p>
            <a:r>
              <a:rPr lang="en-US" dirty="0"/>
              <a:t>Percent of videos that are shown to you that you would actually like</a:t>
            </a:r>
          </a:p>
          <a:p>
            <a:pPr lvl="1"/>
            <a:r>
              <a:rPr lang="en-US" dirty="0"/>
              <a:t>Precision / Positive Predictive Value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65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75DB-377C-F275-D7D9-9C4927BD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7DB5D-CCC1-5D6A-6EEC-7EA3F57F4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Accuracy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correct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likes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+#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correct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dislikes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likes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+#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dislikes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Scenario 1: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Accuracy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0 +90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 + 90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=90%</m:t>
                    </m:r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Scenario 2: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Accuracy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10 + 80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 + 90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=90%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pPr lvl="1"/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7DB5D-CCC1-5D6A-6EEC-7EA3F57F4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183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F0AFA9-884A-4AC8-B777-A2E5DA9A0D52}"/>
              </a:ext>
            </a:extLst>
          </p:cNvPr>
          <p:cNvSpPr/>
          <p:nvPr/>
        </p:nvSpPr>
        <p:spPr>
          <a:xfrm>
            <a:off x="2123093" y="2382529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7CA8A-9A96-4011-8B4A-484CB0DB209D}"/>
              </a:ext>
            </a:extLst>
          </p:cNvPr>
          <p:cNvSpPr txBox="1"/>
          <p:nvPr/>
        </p:nvSpPr>
        <p:spPr>
          <a:xfrm>
            <a:off x="3598773" y="2382528"/>
            <a:ext cx="870769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AF2D9-CEE0-42EE-9ED3-74897D38DA79}"/>
              </a:ext>
            </a:extLst>
          </p:cNvPr>
          <p:cNvSpPr txBox="1"/>
          <p:nvPr/>
        </p:nvSpPr>
        <p:spPr>
          <a:xfrm>
            <a:off x="2023192" y="1945841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68D52-FF1F-4DB1-B4FE-6928AEF9FADC}"/>
              </a:ext>
            </a:extLst>
          </p:cNvPr>
          <p:cNvSpPr txBox="1"/>
          <p:nvPr/>
        </p:nvSpPr>
        <p:spPr>
          <a:xfrm>
            <a:off x="3528893" y="1942666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E560B-97B2-4947-8500-2E4E72370D19}"/>
              </a:ext>
            </a:extLst>
          </p:cNvPr>
          <p:cNvCxnSpPr/>
          <p:nvPr/>
        </p:nvCxnSpPr>
        <p:spPr>
          <a:xfrm flipH="1">
            <a:off x="1516755" y="4073239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/>
              <p:nvPr/>
            </p:nvSpPr>
            <p:spPr>
              <a:xfrm>
                <a:off x="2213818" y="1390280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18" y="1390280"/>
                <a:ext cx="68931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/>
              <p:nvPr/>
            </p:nvSpPr>
            <p:spPr>
              <a:xfrm>
                <a:off x="3662786" y="1390280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86" y="1390280"/>
                <a:ext cx="6893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49CA3F-CB8B-439A-811B-168B3FF9297B}"/>
                  </a:ext>
                </a:extLst>
              </p:cNvPr>
              <p:cNvSpPr txBox="1"/>
              <p:nvPr/>
            </p:nvSpPr>
            <p:spPr>
              <a:xfrm>
                <a:off x="2197409" y="2907246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=1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49CA3F-CB8B-439A-811B-168B3FF92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409" y="2907246"/>
                <a:ext cx="824591" cy="523220"/>
              </a:xfrm>
              <a:prstGeom prst="rect">
                <a:avLst/>
              </a:prstGeom>
              <a:blipFill>
                <a:blip r:embed="rId4"/>
                <a:stretch>
                  <a:fillRect t="-11628" r="-514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6FB6E5-4AAB-496D-B0B4-9339295938CD}"/>
                  </a:ext>
                </a:extLst>
              </p:cNvPr>
              <p:cNvSpPr txBox="1"/>
              <p:nvPr/>
            </p:nvSpPr>
            <p:spPr>
              <a:xfrm>
                <a:off x="2169270" y="5212001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6FB6E5-4AAB-496D-B0B4-933929593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270" y="5212001"/>
                <a:ext cx="824591" cy="523220"/>
              </a:xfrm>
              <a:prstGeom prst="rect">
                <a:avLst/>
              </a:prstGeom>
              <a:blipFill>
                <a:blip r:embed="rId5"/>
                <a:stretch>
                  <a:fillRect t="-11628" r="-51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621344CC-62E6-A59D-8C3B-678B63D9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Comparing Metrics (Same Threshold)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EB5D4C-DD60-D520-668C-FDF6C007E295}"/>
              </a:ext>
            </a:extLst>
          </p:cNvPr>
          <p:cNvSpPr/>
          <p:nvPr/>
        </p:nvSpPr>
        <p:spPr>
          <a:xfrm>
            <a:off x="6938925" y="2393613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0585F-3F7A-9BE9-F992-91FA0FBEE208}"/>
              </a:ext>
            </a:extLst>
          </p:cNvPr>
          <p:cNvSpPr txBox="1"/>
          <p:nvPr/>
        </p:nvSpPr>
        <p:spPr>
          <a:xfrm>
            <a:off x="8414605" y="2393612"/>
            <a:ext cx="870769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C949B-21A9-4526-9BB6-5BC5D235FAEA}"/>
              </a:ext>
            </a:extLst>
          </p:cNvPr>
          <p:cNvSpPr txBox="1"/>
          <p:nvPr/>
        </p:nvSpPr>
        <p:spPr>
          <a:xfrm>
            <a:off x="6839024" y="1956925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7927A6-9A54-09AC-A767-A911F47164E5}"/>
              </a:ext>
            </a:extLst>
          </p:cNvPr>
          <p:cNvSpPr txBox="1"/>
          <p:nvPr/>
        </p:nvSpPr>
        <p:spPr>
          <a:xfrm>
            <a:off x="8344725" y="1953750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9DCF15-AD11-1B6D-5BDD-F87CA37A4DF0}"/>
              </a:ext>
            </a:extLst>
          </p:cNvPr>
          <p:cNvCxnSpPr/>
          <p:nvPr/>
        </p:nvCxnSpPr>
        <p:spPr>
          <a:xfrm flipH="1">
            <a:off x="6332587" y="4084323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0FAEE5-4084-0C98-D88E-709F76060805}"/>
                  </a:ext>
                </a:extLst>
              </p:cNvPr>
              <p:cNvSpPr txBox="1"/>
              <p:nvPr/>
            </p:nvSpPr>
            <p:spPr>
              <a:xfrm>
                <a:off x="7029650" y="1401364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0FAEE5-4084-0C98-D88E-709F76060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650" y="1401364"/>
                <a:ext cx="68931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65C93E-3C21-CD9F-39E2-9BD62F3A0DFA}"/>
                  </a:ext>
                </a:extLst>
              </p:cNvPr>
              <p:cNvSpPr txBox="1"/>
              <p:nvPr/>
            </p:nvSpPr>
            <p:spPr>
              <a:xfrm>
                <a:off x="8478618" y="1401364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65C93E-3C21-CD9F-39E2-9BD62F3A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618" y="1401364"/>
                <a:ext cx="68931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717D87-E118-4AF1-A0EA-1F473CF7C3E2}"/>
                  </a:ext>
                </a:extLst>
              </p:cNvPr>
              <p:cNvSpPr txBox="1"/>
              <p:nvPr/>
            </p:nvSpPr>
            <p:spPr>
              <a:xfrm>
                <a:off x="7013241" y="2918330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=1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717D87-E118-4AF1-A0EA-1F473CF7C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241" y="2918330"/>
                <a:ext cx="824591" cy="523220"/>
              </a:xfrm>
              <a:prstGeom prst="rect">
                <a:avLst/>
              </a:prstGeom>
              <a:blipFill>
                <a:blip r:embed="rId8"/>
                <a:stretch>
                  <a:fillRect t="-11628" r="-514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393D6E-AAB5-61D4-24F0-3F441FEC60AB}"/>
                  </a:ext>
                </a:extLst>
              </p:cNvPr>
              <p:cNvSpPr txBox="1"/>
              <p:nvPr/>
            </p:nvSpPr>
            <p:spPr>
              <a:xfrm>
                <a:off x="6985102" y="5223085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393D6E-AAB5-61D4-24F0-3F441FEC6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102" y="5223085"/>
                <a:ext cx="824591" cy="523220"/>
              </a:xfrm>
              <a:prstGeom prst="rect">
                <a:avLst/>
              </a:prstGeom>
              <a:blipFill>
                <a:blip r:embed="rId9"/>
                <a:stretch>
                  <a:fillRect t="-11628" r="-51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197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D2FD49-464A-4E63-B8F7-8C45DB5858F7}"/>
              </a:ext>
            </a:extLst>
          </p:cNvPr>
          <p:cNvSpPr/>
          <p:nvPr/>
        </p:nvSpPr>
        <p:spPr>
          <a:xfrm>
            <a:off x="4064474" y="4442471"/>
            <a:ext cx="1784248" cy="174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C3AC91-2D01-46D0-A357-88220EF677B7}"/>
              </a:ext>
            </a:extLst>
          </p:cNvPr>
          <p:cNvSpPr/>
          <p:nvPr/>
        </p:nvSpPr>
        <p:spPr>
          <a:xfrm>
            <a:off x="2243393" y="4446463"/>
            <a:ext cx="1784248" cy="1742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(FP)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4D96A4-2802-4613-8ADF-7A9B38E32608}"/>
              </a:ext>
            </a:extLst>
          </p:cNvPr>
          <p:cNvSpPr/>
          <p:nvPr/>
        </p:nvSpPr>
        <p:spPr>
          <a:xfrm>
            <a:off x="2243389" y="2672520"/>
            <a:ext cx="1784248" cy="17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31FA5-C7A2-4344-ADB8-E178C0231449}"/>
              </a:ext>
            </a:extLst>
          </p:cNvPr>
          <p:cNvSpPr/>
          <p:nvPr/>
        </p:nvSpPr>
        <p:spPr>
          <a:xfrm>
            <a:off x="4066121" y="2669431"/>
            <a:ext cx="1784248" cy="1742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B4F3-4FC4-450E-8768-F5A206D1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700+100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700+100+50+250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=80%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TPR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100+50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=75%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100+150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=40%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  <a:blipFill>
                <a:blip r:embed="rId2"/>
                <a:stretch>
                  <a:fillRect l="-1484" t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/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/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/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/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15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D2FD49-464A-4E63-B8F7-8C45DB5858F7}"/>
              </a:ext>
            </a:extLst>
          </p:cNvPr>
          <p:cNvSpPr/>
          <p:nvPr/>
        </p:nvSpPr>
        <p:spPr>
          <a:xfrm>
            <a:off x="4064474" y="4442471"/>
            <a:ext cx="1784248" cy="174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C3AC91-2D01-46D0-A357-88220EF677B7}"/>
              </a:ext>
            </a:extLst>
          </p:cNvPr>
          <p:cNvSpPr/>
          <p:nvPr/>
        </p:nvSpPr>
        <p:spPr>
          <a:xfrm>
            <a:off x="2243393" y="4446463"/>
            <a:ext cx="1784248" cy="1742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(FP)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4D96A4-2802-4613-8ADF-7A9B38E32608}"/>
              </a:ext>
            </a:extLst>
          </p:cNvPr>
          <p:cNvSpPr/>
          <p:nvPr/>
        </p:nvSpPr>
        <p:spPr>
          <a:xfrm>
            <a:off x="2243389" y="2672520"/>
            <a:ext cx="1784248" cy="17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31FA5-C7A2-4344-ADB8-E178C0231449}"/>
              </a:ext>
            </a:extLst>
          </p:cNvPr>
          <p:cNvSpPr/>
          <p:nvPr/>
        </p:nvSpPr>
        <p:spPr>
          <a:xfrm>
            <a:off x="4066121" y="2669431"/>
            <a:ext cx="1784248" cy="1742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B4F3-4FC4-450E-8768-F5A206D1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2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(Ranking Changes)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750+150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750+150+0+150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=90%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TPR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150+0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150+100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=60%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  <a:blipFill>
                <a:blip r:embed="rId2"/>
                <a:stretch>
                  <a:fillRect l="-1484" t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/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/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/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/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91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2011A3-8577-4368-DADB-A515B3B13851}"/>
              </a:ext>
            </a:extLst>
          </p:cNvPr>
          <p:cNvSpPr txBox="1"/>
          <p:nvPr/>
        </p:nvSpPr>
        <p:spPr>
          <a:xfrm>
            <a:off x="3575150" y="2374200"/>
            <a:ext cx="870769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0AFA9-884A-4AC8-B777-A2E5DA9A0D52}"/>
              </a:ext>
            </a:extLst>
          </p:cNvPr>
          <p:cNvSpPr/>
          <p:nvPr/>
        </p:nvSpPr>
        <p:spPr>
          <a:xfrm>
            <a:off x="2123093" y="2382529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AF2D9-CEE0-42EE-9ED3-74897D38DA79}"/>
              </a:ext>
            </a:extLst>
          </p:cNvPr>
          <p:cNvSpPr txBox="1"/>
          <p:nvPr/>
        </p:nvSpPr>
        <p:spPr>
          <a:xfrm>
            <a:off x="2023192" y="1945841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68D52-FF1F-4DB1-B4FE-6928AEF9FADC}"/>
              </a:ext>
            </a:extLst>
          </p:cNvPr>
          <p:cNvSpPr txBox="1"/>
          <p:nvPr/>
        </p:nvSpPr>
        <p:spPr>
          <a:xfrm>
            <a:off x="3528893" y="1942666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E560B-97B2-4947-8500-2E4E72370D19}"/>
              </a:ext>
            </a:extLst>
          </p:cNvPr>
          <p:cNvCxnSpPr/>
          <p:nvPr/>
        </p:nvCxnSpPr>
        <p:spPr>
          <a:xfrm flipH="1">
            <a:off x="1516755" y="5162210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/>
              <p:nvPr/>
            </p:nvSpPr>
            <p:spPr>
              <a:xfrm>
                <a:off x="2213818" y="1390280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18" y="1390280"/>
                <a:ext cx="68931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/>
              <p:nvPr/>
            </p:nvSpPr>
            <p:spPr>
              <a:xfrm>
                <a:off x="3662786" y="1390280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86" y="1390280"/>
                <a:ext cx="6893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49CA3F-CB8B-439A-811B-168B3FF9297B}"/>
                  </a:ext>
                </a:extLst>
              </p:cNvPr>
              <p:cNvSpPr txBox="1"/>
              <p:nvPr/>
            </p:nvSpPr>
            <p:spPr>
              <a:xfrm>
                <a:off x="2197409" y="2907246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=1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49CA3F-CB8B-439A-811B-168B3FF92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409" y="2907246"/>
                <a:ext cx="824591" cy="523220"/>
              </a:xfrm>
              <a:prstGeom prst="rect">
                <a:avLst/>
              </a:prstGeom>
              <a:blipFill>
                <a:blip r:embed="rId4"/>
                <a:stretch>
                  <a:fillRect t="-11628" r="-514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6FB6E5-4AAB-496D-B0B4-9339295938CD}"/>
                  </a:ext>
                </a:extLst>
              </p:cNvPr>
              <p:cNvSpPr txBox="1"/>
              <p:nvPr/>
            </p:nvSpPr>
            <p:spPr>
              <a:xfrm>
                <a:off x="2169270" y="5212001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6FB6E5-4AAB-496D-B0B4-933929593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270" y="5212001"/>
                <a:ext cx="824591" cy="523220"/>
              </a:xfrm>
              <a:prstGeom prst="rect">
                <a:avLst/>
              </a:prstGeom>
              <a:blipFill>
                <a:blip r:embed="rId5"/>
                <a:stretch>
                  <a:fillRect t="-11628" r="-51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621344CC-62E6-A59D-8C3B-678B63D9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Comparing Metrics (Different Thresholds)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EB5D4C-DD60-D520-668C-FDF6C007E295}"/>
              </a:ext>
            </a:extLst>
          </p:cNvPr>
          <p:cNvSpPr/>
          <p:nvPr/>
        </p:nvSpPr>
        <p:spPr>
          <a:xfrm>
            <a:off x="6938925" y="2393613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0585F-3F7A-9BE9-F992-91FA0FBEE208}"/>
              </a:ext>
            </a:extLst>
          </p:cNvPr>
          <p:cNvSpPr txBox="1"/>
          <p:nvPr/>
        </p:nvSpPr>
        <p:spPr>
          <a:xfrm>
            <a:off x="8414605" y="2393612"/>
            <a:ext cx="870769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C949B-21A9-4526-9BB6-5BC5D235FAEA}"/>
              </a:ext>
            </a:extLst>
          </p:cNvPr>
          <p:cNvSpPr txBox="1"/>
          <p:nvPr/>
        </p:nvSpPr>
        <p:spPr>
          <a:xfrm>
            <a:off x="6839024" y="1956925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7927A6-9A54-09AC-A767-A911F47164E5}"/>
              </a:ext>
            </a:extLst>
          </p:cNvPr>
          <p:cNvSpPr txBox="1"/>
          <p:nvPr/>
        </p:nvSpPr>
        <p:spPr>
          <a:xfrm>
            <a:off x="8344725" y="1953750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9DCF15-AD11-1B6D-5BDD-F87CA37A4DF0}"/>
              </a:ext>
            </a:extLst>
          </p:cNvPr>
          <p:cNvCxnSpPr/>
          <p:nvPr/>
        </p:nvCxnSpPr>
        <p:spPr>
          <a:xfrm flipH="1">
            <a:off x="6332587" y="4084323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0FAEE5-4084-0C98-D88E-709F76060805}"/>
                  </a:ext>
                </a:extLst>
              </p:cNvPr>
              <p:cNvSpPr txBox="1"/>
              <p:nvPr/>
            </p:nvSpPr>
            <p:spPr>
              <a:xfrm>
                <a:off x="7029650" y="1401364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0FAEE5-4084-0C98-D88E-709F76060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650" y="1401364"/>
                <a:ext cx="68931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65C93E-3C21-CD9F-39E2-9BD62F3A0DFA}"/>
                  </a:ext>
                </a:extLst>
              </p:cNvPr>
              <p:cNvSpPr txBox="1"/>
              <p:nvPr/>
            </p:nvSpPr>
            <p:spPr>
              <a:xfrm>
                <a:off x="8478618" y="1401364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65C93E-3C21-CD9F-39E2-9BD62F3A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618" y="1401364"/>
                <a:ext cx="68931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717D87-E118-4AF1-A0EA-1F473CF7C3E2}"/>
                  </a:ext>
                </a:extLst>
              </p:cNvPr>
              <p:cNvSpPr txBox="1"/>
              <p:nvPr/>
            </p:nvSpPr>
            <p:spPr>
              <a:xfrm>
                <a:off x="7013241" y="2918330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=1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717D87-E118-4AF1-A0EA-1F473CF7C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241" y="2918330"/>
                <a:ext cx="824591" cy="523220"/>
              </a:xfrm>
              <a:prstGeom prst="rect">
                <a:avLst/>
              </a:prstGeom>
              <a:blipFill>
                <a:blip r:embed="rId8"/>
                <a:stretch>
                  <a:fillRect t="-11628" r="-514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393D6E-AAB5-61D4-24F0-3F441FEC60AB}"/>
                  </a:ext>
                </a:extLst>
              </p:cNvPr>
              <p:cNvSpPr txBox="1"/>
              <p:nvPr/>
            </p:nvSpPr>
            <p:spPr>
              <a:xfrm>
                <a:off x="6985102" y="5223085"/>
                <a:ext cx="824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393D6E-AAB5-61D4-24F0-3F441FEC6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102" y="5223085"/>
                <a:ext cx="824591" cy="523220"/>
              </a:xfrm>
              <a:prstGeom prst="rect">
                <a:avLst/>
              </a:prstGeom>
              <a:blipFill>
                <a:blip r:embed="rId9"/>
                <a:stretch>
                  <a:fillRect t="-11628" r="-51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440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5974-45FD-C844-B1C6-5C673DC3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TikTok’s algorithm accurate?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05F7-ED1A-ED10-72AC-84829B59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829926" cy="4351338"/>
          </a:xfrm>
        </p:spPr>
        <p:txBody>
          <a:bodyPr/>
          <a:lstStyle/>
          <a:p>
            <a:r>
              <a:rPr lang="en-US" dirty="0"/>
              <a:t>A video that TikTok shows you is one that it </a:t>
            </a:r>
            <a:r>
              <a:rPr lang="en-US" i="1" dirty="0"/>
              <a:t>predicts</a:t>
            </a:r>
            <a:r>
              <a:rPr lang="en-US" dirty="0"/>
              <a:t> you will like/interact with</a:t>
            </a:r>
          </a:p>
          <a:p>
            <a:pPr lvl="1"/>
            <a:r>
              <a:rPr lang="en-US" dirty="0"/>
              <a:t>A video that TikTok doesn’t show you is one that it predicts you won’t like</a:t>
            </a:r>
          </a:p>
          <a:p>
            <a:r>
              <a:rPr lang="en-US" dirty="0"/>
              <a:t>A video that you like/interact with is one that you </a:t>
            </a:r>
            <a:r>
              <a:rPr lang="en-US" i="1" dirty="0"/>
              <a:t>actually</a:t>
            </a:r>
            <a:r>
              <a:rPr lang="en-US" dirty="0"/>
              <a:t> like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TikTo algorithm">
            <a:extLst>
              <a:ext uri="{FF2B5EF4-FFF2-40B4-BE49-F238E27FC236}">
                <a16:creationId xmlns:a16="http://schemas.microsoft.com/office/drawing/2014/main" id="{21B02D8F-BAEF-6E82-E2A8-DAFDB638B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82" y="2451259"/>
            <a:ext cx="3590203" cy="25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72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D2FD49-464A-4E63-B8F7-8C45DB5858F7}"/>
              </a:ext>
            </a:extLst>
          </p:cNvPr>
          <p:cNvSpPr/>
          <p:nvPr/>
        </p:nvSpPr>
        <p:spPr>
          <a:xfrm>
            <a:off x="4064474" y="4442471"/>
            <a:ext cx="1784248" cy="174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C3AC91-2D01-46D0-A357-88220EF677B7}"/>
              </a:ext>
            </a:extLst>
          </p:cNvPr>
          <p:cNvSpPr/>
          <p:nvPr/>
        </p:nvSpPr>
        <p:spPr>
          <a:xfrm>
            <a:off x="2243393" y="4446463"/>
            <a:ext cx="1784248" cy="1742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(FP)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4D96A4-2802-4613-8ADF-7A9B38E32608}"/>
              </a:ext>
            </a:extLst>
          </p:cNvPr>
          <p:cNvSpPr/>
          <p:nvPr/>
        </p:nvSpPr>
        <p:spPr>
          <a:xfrm>
            <a:off x="2243389" y="2672520"/>
            <a:ext cx="1784248" cy="17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31FA5-C7A2-4344-ADB8-E178C0231449}"/>
              </a:ext>
            </a:extLst>
          </p:cNvPr>
          <p:cNvSpPr/>
          <p:nvPr/>
        </p:nvSpPr>
        <p:spPr>
          <a:xfrm>
            <a:off x="4066121" y="2669431"/>
            <a:ext cx="1784248" cy="1742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B4F3-4FC4-450E-8768-F5A206D1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850+100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850+100+50+0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=95%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TPR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100+50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=75%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100+0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  <a:blipFill>
                <a:blip r:embed="rId2"/>
                <a:stretch>
                  <a:fillRect l="-1484" t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/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/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/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/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584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D2FD49-464A-4E63-B8F7-8C45DB5858F7}"/>
              </a:ext>
            </a:extLst>
          </p:cNvPr>
          <p:cNvSpPr/>
          <p:nvPr/>
        </p:nvSpPr>
        <p:spPr>
          <a:xfrm>
            <a:off x="4064474" y="4442471"/>
            <a:ext cx="1784248" cy="174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C3AC91-2D01-46D0-A357-88220EF677B7}"/>
              </a:ext>
            </a:extLst>
          </p:cNvPr>
          <p:cNvSpPr/>
          <p:nvPr/>
        </p:nvSpPr>
        <p:spPr>
          <a:xfrm>
            <a:off x="2243393" y="4446463"/>
            <a:ext cx="1784248" cy="1742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(FP)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4D96A4-2802-4613-8ADF-7A9B38E32608}"/>
              </a:ext>
            </a:extLst>
          </p:cNvPr>
          <p:cNvSpPr/>
          <p:nvPr/>
        </p:nvSpPr>
        <p:spPr>
          <a:xfrm>
            <a:off x="2243389" y="2672520"/>
            <a:ext cx="1784248" cy="17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31FA5-C7A2-4344-ADB8-E178C0231449}"/>
              </a:ext>
            </a:extLst>
          </p:cNvPr>
          <p:cNvSpPr/>
          <p:nvPr/>
        </p:nvSpPr>
        <p:spPr>
          <a:xfrm>
            <a:off x="4066121" y="2669431"/>
            <a:ext cx="1784248" cy="1742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B4F3-4FC4-450E-8768-F5A206D1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1 (Different Threshold)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750+150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750+150+0+150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=90%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TPR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150+0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150+100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=60%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82AF3B95-1224-429E-8B14-719C33193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7278" y="1690688"/>
                <a:ext cx="5338200" cy="4486275"/>
              </a:xfrm>
              <a:blipFill>
                <a:blip r:embed="rId2"/>
                <a:stretch>
                  <a:fillRect l="-1484" t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/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49ED9-8474-44A1-A0AE-FF8D3FC3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2" y="3264097"/>
                <a:ext cx="12098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/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89348E-658C-4CEC-9F8D-EB8D44B2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1" y="4926868"/>
                <a:ext cx="12098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/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13B0C6-21C0-4E07-A7F9-6DA8190BA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235" y="1904330"/>
                <a:ext cx="12098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/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4B3122-364E-4005-83E9-916B6C28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5" y="1923369"/>
                <a:ext cx="12098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577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6BE4-C08D-4315-9F5E-ED46B9E3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34D0DBB-0975-40EE-96FB-1F77202BE9F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74466" y="4743391"/>
              <a:ext cx="1020664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1108">
                      <a:extLst>
                        <a:ext uri="{9D8B030D-6E8A-4147-A177-3AD203B41FA5}">
                          <a16:colId xmlns:a16="http://schemas.microsoft.com/office/drawing/2014/main" val="1636080887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64651456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04772347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79143682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625101684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0320648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Threshold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Accuracy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TPR/Recall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PPV/Precision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Positives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Negatives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783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75% (100)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100% (100)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52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100% (150)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60% (150)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4322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34D0DBB-0975-40EE-96FB-1F77202BE9F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32876919"/>
                  </p:ext>
                </p:extLst>
              </p:nvPr>
            </p:nvGraphicFramePr>
            <p:xfrm>
              <a:off x="774466" y="4743391"/>
              <a:ext cx="1020664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1108">
                      <a:extLst>
                        <a:ext uri="{9D8B030D-6E8A-4147-A177-3AD203B41FA5}">
                          <a16:colId xmlns:a16="http://schemas.microsoft.com/office/drawing/2014/main" val="1636080887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64651456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04772347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79143682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625101684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0320648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Threshold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Accuracy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TPR/Recall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PPV/Precision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Positives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Negatives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783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58" t="-108197" r="-40179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643" t="-108197" r="-30035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17" t="-108197" r="-20143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52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58" t="-208197" r="-40179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643" t="-208197" r="-30035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17" t="-208197" r="-20143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4322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31E54806-0963-DD6B-0215-E1144C74663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74467" y="2086090"/>
              <a:ext cx="1020664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1108">
                      <a:extLst>
                        <a:ext uri="{9D8B030D-6E8A-4147-A177-3AD203B41FA5}">
                          <a16:colId xmlns:a16="http://schemas.microsoft.com/office/drawing/2014/main" val="1636080887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64651456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04772347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79143682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208950013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4978238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Accuracy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TPR/Recall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PPV/Precision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Positives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Negatives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783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75% (100)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40% (100)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52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100% (150)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60% (150)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4322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31E54806-0963-DD6B-0215-E1144C74663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81425200"/>
                  </p:ext>
                </p:extLst>
              </p:nvPr>
            </p:nvGraphicFramePr>
            <p:xfrm>
              <a:off x="774467" y="2086090"/>
              <a:ext cx="1020664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1108">
                      <a:extLst>
                        <a:ext uri="{9D8B030D-6E8A-4147-A177-3AD203B41FA5}">
                          <a16:colId xmlns:a16="http://schemas.microsoft.com/office/drawing/2014/main" val="1636080887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64651456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04772347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3791436821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1208950013"/>
                        </a:ext>
                      </a:extLst>
                    </a:gridCol>
                    <a:gridCol w="1701108">
                      <a:extLst>
                        <a:ext uri="{9D8B030D-6E8A-4147-A177-3AD203B41FA5}">
                          <a16:colId xmlns:a16="http://schemas.microsoft.com/office/drawing/2014/main" val="4978238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Accuracy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TPR/Recall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PPV/Precision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Positives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False Negatives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783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58" t="-108197" r="-40179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643" t="-108197" r="-30035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17" t="-108197" r="-20143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52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58" t="-208197" r="-40179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643" t="-208197" r="-30035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17" t="-208197" r="-20143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4322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9EFE32B-DAB9-069C-051F-BC148D6F2E9E}"/>
              </a:ext>
            </a:extLst>
          </p:cNvPr>
          <p:cNvSpPr txBox="1"/>
          <p:nvPr/>
        </p:nvSpPr>
        <p:spPr>
          <a:xfrm>
            <a:off x="2094806" y="1587731"/>
            <a:ext cx="453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Threshold (Flagging 250 people)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7277A-C0BA-06DC-4F48-E434E3B99971}"/>
              </a:ext>
            </a:extLst>
          </p:cNvPr>
          <p:cNvSpPr txBox="1"/>
          <p:nvPr/>
        </p:nvSpPr>
        <p:spPr>
          <a:xfrm>
            <a:off x="2094806" y="4374059"/>
            <a:ext cx="516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Thresholds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100 people,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250 )</a:t>
            </a:r>
          </a:p>
        </p:txBody>
      </p:sp>
    </p:spTree>
    <p:extLst>
      <p:ext uri="{BB962C8B-B14F-4D97-AF65-F5344CB8AC3E}">
        <p14:creationId xmlns:p14="http://schemas.microsoft.com/office/powerpoint/2010/main" val="1678955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B71E-94D9-4179-8269-C57BE5DE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625CF-7CE0-4948-A269-8612F979E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potentially different costs to different types of errors</a:t>
            </a:r>
          </a:p>
          <a:p>
            <a:pPr lvl="1"/>
            <a:r>
              <a:rPr lang="en-US" dirty="0"/>
              <a:t>Do you want to detain all defendants who are re-arrested?</a:t>
            </a:r>
          </a:p>
          <a:p>
            <a:pPr lvl="2"/>
            <a:r>
              <a:rPr lang="en-US" dirty="0"/>
              <a:t>Cost is that you will probably detain defendants who would not have been re-arrested (False Positives)</a:t>
            </a:r>
          </a:p>
          <a:p>
            <a:pPr marL="914400" lvl="2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Do you want to release all defendants who would not be re-arrested?</a:t>
            </a:r>
          </a:p>
          <a:p>
            <a:pPr lvl="2"/>
            <a:r>
              <a:rPr lang="en-US" dirty="0"/>
              <a:t>Cost is that you will probably release defendants who would have been re-arrested (False Negatives)</a:t>
            </a:r>
          </a:p>
          <a:p>
            <a:pPr lvl="2"/>
            <a:endParaRPr lang="en-US" dirty="0"/>
          </a:p>
          <a:p>
            <a:r>
              <a:rPr lang="en-US" dirty="0"/>
              <a:t>No one performance metric is appropriate for all contexts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8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ownload (1)">
            <a:hlinkClick r:id="" action="ppaction://media"/>
            <a:extLst>
              <a:ext uri="{FF2B5EF4-FFF2-40B4-BE49-F238E27FC236}">
                <a16:creationId xmlns:a16="http://schemas.microsoft.com/office/drawing/2014/main" id="{78F55CAD-AD04-72CC-8B91-1C7C9E0B8A0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6946" y="462154"/>
            <a:ext cx="3338107" cy="5933692"/>
          </a:xfrm>
        </p:spPr>
      </p:pic>
    </p:spTree>
    <p:extLst>
      <p:ext uri="{BB962C8B-B14F-4D97-AF65-F5344CB8AC3E}">
        <p14:creationId xmlns:p14="http://schemas.microsoft.com/office/powerpoint/2010/main" val="416205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5974-45FD-C844-B1C6-5C673DC3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TikTok’s algorithm accurate?</a:t>
            </a:r>
          </a:p>
        </p:txBody>
      </p:sp>
      <p:pic>
        <p:nvPicPr>
          <p:cNvPr id="1026" name="Picture 2" descr="TikTo algorithm">
            <a:extLst>
              <a:ext uri="{FF2B5EF4-FFF2-40B4-BE49-F238E27FC236}">
                <a16:creationId xmlns:a16="http://schemas.microsoft.com/office/drawing/2014/main" id="{21B02D8F-BAEF-6E82-E2A8-DAFDB638B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82" y="2451259"/>
            <a:ext cx="3590203" cy="25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F24687-FD92-B007-F560-C0DBF99BFD20}"/>
              </a:ext>
            </a:extLst>
          </p:cNvPr>
          <p:cNvSpPr/>
          <p:nvPr/>
        </p:nvSpPr>
        <p:spPr>
          <a:xfrm>
            <a:off x="4818448" y="4442471"/>
            <a:ext cx="1784248" cy="1742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Correctly Predicted You Would Like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002219-0F7D-FBFD-BACE-15B70027BC8E}"/>
              </a:ext>
            </a:extLst>
          </p:cNvPr>
          <p:cNvSpPr/>
          <p:nvPr/>
        </p:nvSpPr>
        <p:spPr>
          <a:xfrm>
            <a:off x="2997367" y="4446463"/>
            <a:ext cx="1784248" cy="17420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Incorrectly Predicted You Would Like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1D7117-B222-4CF9-E4AD-E01E1BB29146}"/>
              </a:ext>
            </a:extLst>
          </p:cNvPr>
          <p:cNvSpPr/>
          <p:nvPr/>
        </p:nvSpPr>
        <p:spPr>
          <a:xfrm>
            <a:off x="2997363" y="2672520"/>
            <a:ext cx="1784248" cy="174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Correctly Predicted You Wouldn’t Like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39D228-6020-521A-6D95-E90B07DC5C4B}"/>
              </a:ext>
            </a:extLst>
          </p:cNvPr>
          <p:cNvSpPr/>
          <p:nvPr/>
        </p:nvSpPr>
        <p:spPr>
          <a:xfrm>
            <a:off x="4820095" y="2669431"/>
            <a:ext cx="1784248" cy="174204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Incorrectly Predicted You Wouldn’t Like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4F8574-536E-B8C8-CD82-CA9D1D892CB1}"/>
                  </a:ext>
                </a:extLst>
              </p:cNvPr>
              <p:cNvSpPr txBox="1"/>
              <p:nvPr/>
            </p:nvSpPr>
            <p:spPr>
              <a:xfrm>
                <a:off x="1006552" y="3255149"/>
                <a:ext cx="120981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𝑊𝑜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𝐿𝑖𝑘𝑒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4F8574-536E-B8C8-CD82-CA9D1D892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52" y="3255149"/>
                <a:ext cx="1209818" cy="954107"/>
              </a:xfrm>
              <a:prstGeom prst="rect">
                <a:avLst/>
              </a:prstGeom>
              <a:blipFill>
                <a:blip r:embed="rId3"/>
                <a:stretch>
                  <a:fillRect r="-50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823C31-4A0A-FD8F-53E9-CC467B2EC0B9}"/>
                  </a:ext>
                </a:extLst>
              </p:cNvPr>
              <p:cNvSpPr txBox="1"/>
              <p:nvPr/>
            </p:nvSpPr>
            <p:spPr>
              <a:xfrm>
                <a:off x="1289680" y="4926868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𝑊𝑖𝑙𝑙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𝐿𝑖𝑘𝑒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823C31-4A0A-FD8F-53E9-CC467B2EC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680" y="4926868"/>
                <a:ext cx="1209818" cy="523220"/>
              </a:xfrm>
              <a:prstGeom prst="rect">
                <a:avLst/>
              </a:prstGeom>
              <a:blipFill>
                <a:blip r:embed="rId4"/>
                <a:stretch>
                  <a:fillRect l="-12121"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A47604-A8C0-B246-3F21-F3AFF4FA7C14}"/>
                  </a:ext>
                </a:extLst>
              </p:cNvPr>
              <p:cNvSpPr txBox="1"/>
              <p:nvPr/>
            </p:nvSpPr>
            <p:spPr>
              <a:xfrm>
                <a:off x="3322937" y="1904330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𝐷𝑖𝑑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𝐿𝑖𝑘𝑒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A47604-A8C0-B246-3F21-F3AFF4FA7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37" y="1904330"/>
                <a:ext cx="1209818" cy="523220"/>
              </a:xfrm>
              <a:prstGeom prst="rect">
                <a:avLst/>
              </a:prstGeom>
              <a:blipFill>
                <a:blip r:embed="rId5"/>
                <a:stretch>
                  <a:fillRect l="-27136" r="-18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ECBD7C-F089-A09E-2C1D-524B8C0A09CE}"/>
                  </a:ext>
                </a:extLst>
              </p:cNvPr>
              <p:cNvSpPr txBox="1"/>
              <p:nvPr/>
            </p:nvSpPr>
            <p:spPr>
              <a:xfrm>
                <a:off x="5198979" y="1923369"/>
                <a:ext cx="1209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𝐷𝑖𝑑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𝐿𝑖𝑘𝑒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ECBD7C-F089-A09E-2C1D-524B8C0A0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979" y="1923369"/>
                <a:ext cx="1209818" cy="523220"/>
              </a:xfrm>
              <a:prstGeom prst="rect">
                <a:avLst/>
              </a:prstGeom>
              <a:blipFill>
                <a:blip r:embed="rId6"/>
                <a:stretch>
                  <a:fillRect l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88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E1F7-9457-B8D2-A49A-87B89734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measure of accuracy is most informative?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8D6B-95F5-52FD-1AAE-B00BB14AD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Percent of predictions that are correct</a:t>
            </a:r>
          </a:p>
          <a:p>
            <a:endParaRPr lang="en-US" dirty="0"/>
          </a:p>
          <a:p>
            <a:r>
              <a:rPr lang="en-US" dirty="0"/>
              <a:t>Percent of videos that you would like that are actually shown to you</a:t>
            </a:r>
          </a:p>
          <a:p>
            <a:endParaRPr lang="en-US" dirty="0"/>
          </a:p>
          <a:p>
            <a:r>
              <a:rPr lang="en-US" dirty="0"/>
              <a:t>Percent of videos that are shown to you that you would actually like</a:t>
            </a:r>
          </a:p>
          <a:p>
            <a:endParaRPr lang="en-US" dirty="0"/>
          </a:p>
          <a:p>
            <a:r>
              <a:rPr lang="en-US" dirty="0"/>
              <a:t>Percent of videos that you wouldn’t like that are not shown to you</a:t>
            </a:r>
          </a:p>
          <a:p>
            <a:endParaRPr lang="en-US" dirty="0"/>
          </a:p>
          <a:p>
            <a:r>
              <a:rPr lang="en-US" dirty="0"/>
              <a:t>Percent of videos that are not shown to you that you wouldn’t like   </a:t>
            </a:r>
          </a:p>
        </p:txBody>
      </p:sp>
    </p:spTree>
    <p:extLst>
      <p:ext uri="{BB962C8B-B14F-4D97-AF65-F5344CB8AC3E}">
        <p14:creationId xmlns:p14="http://schemas.microsoft.com/office/powerpoint/2010/main" val="1977438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ECF3-7C25-4614-BEF1-57BBF390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Performance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A16D7-B313-47C5-B0B4-984D76A8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70913" cy="4351338"/>
          </a:xfrm>
        </p:spPr>
        <p:txBody>
          <a:bodyPr/>
          <a:lstStyle/>
          <a:p>
            <a:r>
              <a:rPr lang="en-US" dirty="0"/>
              <a:t>General setup: Algorithm that assigns scores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0AFA9-884A-4AC8-B777-A2E5DA9A0D52}"/>
              </a:ext>
            </a:extLst>
          </p:cNvPr>
          <p:cNvSpPr/>
          <p:nvPr/>
        </p:nvSpPr>
        <p:spPr>
          <a:xfrm>
            <a:off x="8807803" y="2248245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3243E-9291-485A-AC3B-87187D5229B1}"/>
              </a:ext>
            </a:extLst>
          </p:cNvPr>
          <p:cNvSpPr txBox="1"/>
          <p:nvPr/>
        </p:nvSpPr>
        <p:spPr>
          <a:xfrm>
            <a:off x="8418497" y="2067951"/>
            <a:ext cx="2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4971D-D3D2-4C49-8A80-1B125EA7CB5D}"/>
              </a:ext>
            </a:extLst>
          </p:cNvPr>
          <p:cNvSpPr txBox="1"/>
          <p:nvPr/>
        </p:nvSpPr>
        <p:spPr>
          <a:xfrm>
            <a:off x="8418497" y="6488668"/>
            <a:ext cx="2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7CA8A-9A96-4011-8B4A-484CB0DB209D}"/>
              </a:ext>
            </a:extLst>
          </p:cNvPr>
          <p:cNvSpPr txBox="1"/>
          <p:nvPr/>
        </p:nvSpPr>
        <p:spPr>
          <a:xfrm>
            <a:off x="10283483" y="2248244"/>
            <a:ext cx="870769" cy="4443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AF2D9-CEE0-42EE-9ED3-74897D38DA79}"/>
              </a:ext>
            </a:extLst>
          </p:cNvPr>
          <p:cNvSpPr txBox="1"/>
          <p:nvPr/>
        </p:nvSpPr>
        <p:spPr>
          <a:xfrm>
            <a:off x="8707902" y="1811557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68D52-FF1F-4DB1-B4FE-6928AEF9FADC}"/>
              </a:ext>
            </a:extLst>
          </p:cNvPr>
          <p:cNvSpPr txBox="1"/>
          <p:nvPr/>
        </p:nvSpPr>
        <p:spPr>
          <a:xfrm>
            <a:off x="10213603" y="1808382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8913EA-A3ED-49B5-A7D2-B70F25EC6B4A}"/>
              </a:ext>
            </a:extLst>
          </p:cNvPr>
          <p:cNvSpPr txBox="1"/>
          <p:nvPr/>
        </p:nvSpPr>
        <p:spPr>
          <a:xfrm>
            <a:off x="8288881" y="4285570"/>
            <a:ext cx="50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2319222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ECF3-7C25-4614-BEF1-57BBF390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A16D7-B313-47C5-B0B4-984D76A8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70913" cy="4351338"/>
          </a:xfrm>
        </p:spPr>
        <p:txBody>
          <a:bodyPr>
            <a:normAutofit/>
          </a:bodyPr>
          <a:lstStyle/>
          <a:p>
            <a:r>
              <a:rPr lang="en-US" dirty="0"/>
              <a:t>General setup: Algorithm that assigns scores</a:t>
            </a:r>
          </a:p>
          <a:p>
            <a:endParaRPr lang="en-US" dirty="0"/>
          </a:p>
          <a:p>
            <a:r>
              <a:rPr lang="en-US" dirty="0"/>
              <a:t>Scores above a certain threshold are classified as predicted likes/engagements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0AFA9-884A-4AC8-B777-A2E5DA9A0D52}"/>
              </a:ext>
            </a:extLst>
          </p:cNvPr>
          <p:cNvSpPr/>
          <p:nvPr/>
        </p:nvSpPr>
        <p:spPr>
          <a:xfrm>
            <a:off x="8807803" y="2248245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7CA8A-9A96-4011-8B4A-484CB0DB209D}"/>
              </a:ext>
            </a:extLst>
          </p:cNvPr>
          <p:cNvSpPr txBox="1"/>
          <p:nvPr/>
        </p:nvSpPr>
        <p:spPr>
          <a:xfrm>
            <a:off x="10283483" y="2248244"/>
            <a:ext cx="870769" cy="4443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AF2D9-CEE0-42EE-9ED3-74897D38DA79}"/>
              </a:ext>
            </a:extLst>
          </p:cNvPr>
          <p:cNvSpPr txBox="1"/>
          <p:nvPr/>
        </p:nvSpPr>
        <p:spPr>
          <a:xfrm>
            <a:off x="8707902" y="1811557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68D52-FF1F-4DB1-B4FE-6928AEF9FADC}"/>
              </a:ext>
            </a:extLst>
          </p:cNvPr>
          <p:cNvSpPr txBox="1"/>
          <p:nvPr/>
        </p:nvSpPr>
        <p:spPr>
          <a:xfrm>
            <a:off x="10213603" y="1808382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E560B-97B2-4947-8500-2E4E72370D19}"/>
              </a:ext>
            </a:extLst>
          </p:cNvPr>
          <p:cNvCxnSpPr/>
          <p:nvPr/>
        </p:nvCxnSpPr>
        <p:spPr>
          <a:xfrm flipH="1">
            <a:off x="8201465" y="3938955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70D6027-0073-4A5E-9DAF-3B800BD00123}"/>
              </a:ext>
            </a:extLst>
          </p:cNvPr>
          <p:cNvSpPr txBox="1"/>
          <p:nvPr/>
        </p:nvSpPr>
        <p:spPr>
          <a:xfrm>
            <a:off x="8418497" y="2067951"/>
            <a:ext cx="2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F5856-B745-4E26-8212-1A118CFA7BE2}"/>
              </a:ext>
            </a:extLst>
          </p:cNvPr>
          <p:cNvSpPr txBox="1"/>
          <p:nvPr/>
        </p:nvSpPr>
        <p:spPr>
          <a:xfrm>
            <a:off x="8418497" y="6488668"/>
            <a:ext cx="2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BD9E8-9AC7-472D-BBE0-10F6784C970C}"/>
              </a:ext>
            </a:extLst>
          </p:cNvPr>
          <p:cNvSpPr txBox="1"/>
          <p:nvPr/>
        </p:nvSpPr>
        <p:spPr>
          <a:xfrm>
            <a:off x="8288881" y="4285570"/>
            <a:ext cx="50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47786-0A47-4017-9E0B-AE781FE79F77}"/>
              </a:ext>
            </a:extLst>
          </p:cNvPr>
          <p:cNvSpPr txBox="1"/>
          <p:nvPr/>
        </p:nvSpPr>
        <p:spPr>
          <a:xfrm>
            <a:off x="7072176" y="3754289"/>
            <a:ext cx="135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Threshold</a:t>
            </a:r>
          </a:p>
        </p:txBody>
      </p:sp>
    </p:spTree>
    <p:extLst>
      <p:ext uri="{BB962C8B-B14F-4D97-AF65-F5344CB8AC3E}">
        <p14:creationId xmlns:p14="http://schemas.microsoft.com/office/powerpoint/2010/main" val="2857888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ECF3-7C25-4614-BEF1-57BBF390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EA16D7-B313-47C5-B0B4-984D76A89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470913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General setup: Algorithm that assigns scores/probabilities</a:t>
                </a:r>
              </a:p>
              <a:p>
                <a:endParaRPr lang="en-US" dirty="0"/>
              </a:p>
              <a:p>
                <a:r>
                  <a:rPr lang="en-US" dirty="0"/>
                  <a:t>Scores above a certain threshold are classified as predicted likes/engagements</a:t>
                </a:r>
              </a:p>
              <a:p>
                <a:r>
                  <a:rPr lang="en-US" dirty="0"/>
                  <a:t>Some notation: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: Score converted into a predicted class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if Score &gt; threshold (user will like video)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if Score &lt; threshold (user won’t like video)</a:t>
                </a:r>
              </a:p>
              <a:p>
                <a:pPr lvl="2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Actual class</a:t>
                </a:r>
              </a:p>
              <a:p>
                <a:pPr lvl="1"/>
                <a:r>
                  <a:rPr lang="en-US" dirty="0"/>
                  <a:t> (did user like the video)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EA16D7-B313-47C5-B0B4-984D76A89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470913" cy="4351338"/>
              </a:xfrm>
              <a:blipFill>
                <a:blip r:embed="rId2"/>
                <a:stretch>
                  <a:fillRect l="-1306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DF0AFA9-884A-4AC8-B777-A2E5DA9A0D52}"/>
              </a:ext>
            </a:extLst>
          </p:cNvPr>
          <p:cNvSpPr/>
          <p:nvPr/>
        </p:nvSpPr>
        <p:spPr>
          <a:xfrm>
            <a:off x="8807803" y="2248245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7CA8A-9A96-4011-8B4A-484CB0DB209D}"/>
              </a:ext>
            </a:extLst>
          </p:cNvPr>
          <p:cNvSpPr txBox="1"/>
          <p:nvPr/>
        </p:nvSpPr>
        <p:spPr>
          <a:xfrm>
            <a:off x="10283483" y="2248244"/>
            <a:ext cx="870769" cy="4443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AF2D9-CEE0-42EE-9ED3-74897D38DA79}"/>
              </a:ext>
            </a:extLst>
          </p:cNvPr>
          <p:cNvSpPr txBox="1"/>
          <p:nvPr/>
        </p:nvSpPr>
        <p:spPr>
          <a:xfrm>
            <a:off x="8707902" y="1811557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68D52-FF1F-4DB1-B4FE-6928AEF9FADC}"/>
              </a:ext>
            </a:extLst>
          </p:cNvPr>
          <p:cNvSpPr txBox="1"/>
          <p:nvPr/>
        </p:nvSpPr>
        <p:spPr>
          <a:xfrm>
            <a:off x="10213603" y="1808382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E560B-97B2-4947-8500-2E4E72370D19}"/>
              </a:ext>
            </a:extLst>
          </p:cNvPr>
          <p:cNvCxnSpPr/>
          <p:nvPr/>
        </p:nvCxnSpPr>
        <p:spPr>
          <a:xfrm flipH="1">
            <a:off x="8201465" y="3938955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70D6027-0073-4A5E-9DAF-3B800BD00123}"/>
              </a:ext>
            </a:extLst>
          </p:cNvPr>
          <p:cNvSpPr txBox="1"/>
          <p:nvPr/>
        </p:nvSpPr>
        <p:spPr>
          <a:xfrm>
            <a:off x="8418497" y="2067951"/>
            <a:ext cx="2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F5856-B745-4E26-8212-1A118CFA7BE2}"/>
              </a:ext>
            </a:extLst>
          </p:cNvPr>
          <p:cNvSpPr txBox="1"/>
          <p:nvPr/>
        </p:nvSpPr>
        <p:spPr>
          <a:xfrm>
            <a:off x="8418497" y="6488668"/>
            <a:ext cx="2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BD9E8-9AC7-472D-BBE0-10F6784C970C}"/>
              </a:ext>
            </a:extLst>
          </p:cNvPr>
          <p:cNvSpPr txBox="1"/>
          <p:nvPr/>
        </p:nvSpPr>
        <p:spPr>
          <a:xfrm>
            <a:off x="8288881" y="4285570"/>
            <a:ext cx="50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3319909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F0AFA9-884A-4AC8-B777-A2E5DA9A0D52}"/>
              </a:ext>
            </a:extLst>
          </p:cNvPr>
          <p:cNvSpPr/>
          <p:nvPr/>
        </p:nvSpPr>
        <p:spPr>
          <a:xfrm>
            <a:off x="5248673" y="1418251"/>
            <a:ext cx="870769" cy="44472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7CA8A-9A96-4011-8B4A-484CB0DB209D}"/>
              </a:ext>
            </a:extLst>
          </p:cNvPr>
          <p:cNvSpPr txBox="1"/>
          <p:nvPr/>
        </p:nvSpPr>
        <p:spPr>
          <a:xfrm>
            <a:off x="6724353" y="1418250"/>
            <a:ext cx="870769" cy="4443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AF2D9-CEE0-42EE-9ED3-74897D38DA79}"/>
              </a:ext>
            </a:extLst>
          </p:cNvPr>
          <p:cNvSpPr txBox="1"/>
          <p:nvPr/>
        </p:nvSpPr>
        <p:spPr>
          <a:xfrm>
            <a:off x="5148772" y="981563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68D52-FF1F-4DB1-B4FE-6928AEF9FADC}"/>
              </a:ext>
            </a:extLst>
          </p:cNvPr>
          <p:cNvSpPr txBox="1"/>
          <p:nvPr/>
        </p:nvSpPr>
        <p:spPr>
          <a:xfrm>
            <a:off x="6654473" y="978388"/>
            <a:ext cx="1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E560B-97B2-4947-8500-2E4E72370D19}"/>
              </a:ext>
            </a:extLst>
          </p:cNvPr>
          <p:cNvCxnSpPr/>
          <p:nvPr/>
        </p:nvCxnSpPr>
        <p:spPr>
          <a:xfrm flipH="1">
            <a:off x="4642335" y="3108961"/>
            <a:ext cx="3615397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/>
              <p:nvPr/>
            </p:nvSpPr>
            <p:spPr>
              <a:xfrm>
                <a:off x="5339398" y="426002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F1ECF8-44ED-40A3-BF16-D425A815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398" y="426002"/>
                <a:ext cx="68931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/>
              <p:nvPr/>
            </p:nvSpPr>
            <p:spPr>
              <a:xfrm>
                <a:off x="6788366" y="426002"/>
                <a:ext cx="689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32E13E-DE9C-4C0D-8D2A-1EA5F871F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366" y="426002"/>
                <a:ext cx="6893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978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1146</Words>
  <Application>Microsoft Office PowerPoint</Application>
  <PresentationFormat>Widescreen</PresentationFormat>
  <Paragraphs>420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Cambria</vt:lpstr>
      <vt:lpstr>Cambria Math</vt:lpstr>
      <vt:lpstr>1_Office Theme</vt:lpstr>
      <vt:lpstr>2_Office Theme</vt:lpstr>
      <vt:lpstr>INST 414: Data Science Techniques   Performance Metrics</vt:lpstr>
      <vt:lpstr>Is TikTok’s algorithm accurate?</vt:lpstr>
      <vt:lpstr>PowerPoint Presentation</vt:lpstr>
      <vt:lpstr>Is TikTok’s algorithm accurate?</vt:lpstr>
      <vt:lpstr>Which measure of accuracy is most informative?</vt:lpstr>
      <vt:lpstr>Generating Performance Metrics</vt:lpstr>
      <vt:lpstr>PowerPoint Presentation</vt:lpstr>
      <vt:lpstr>PowerPoint Presentation</vt:lpstr>
      <vt:lpstr>PowerPoint Presentation</vt:lpstr>
      <vt:lpstr>PowerPoint Presentation</vt:lpstr>
      <vt:lpstr>Confusion Matrix</vt:lpstr>
      <vt:lpstr>Performance Metrics in Terms of Probability</vt:lpstr>
      <vt:lpstr>Which measure of accuracy is most informative?</vt:lpstr>
      <vt:lpstr>Which measure of accuracy is most informative?</vt:lpstr>
      <vt:lpstr>Limitations of Accuracy</vt:lpstr>
      <vt:lpstr>Comparing Metrics (Same Threshold)</vt:lpstr>
      <vt:lpstr>Algorithm 1</vt:lpstr>
      <vt:lpstr>Algorithm 2 (Ranking Changes)</vt:lpstr>
      <vt:lpstr>Comparing Metrics (Different Thresholds)</vt:lpstr>
      <vt:lpstr>Algorithm 1</vt:lpstr>
      <vt:lpstr>Algorithm 1 (Different Threshold)</vt:lpstr>
      <vt:lpstr>Performance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 414: Data Science Techniques   Performance Metrics</dc:title>
  <dc:creator>Zubin Jelveh</dc:creator>
  <cp:lastModifiedBy>Zubin Jelveh</cp:lastModifiedBy>
  <cp:revision>5</cp:revision>
  <dcterms:created xsi:type="dcterms:W3CDTF">2026-02-16T23:00:32Z</dcterms:created>
  <dcterms:modified xsi:type="dcterms:W3CDTF">2026-02-23T18:32:27Z</dcterms:modified>
</cp:coreProperties>
</file>