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57" r:id="rId2"/>
    <p:sldId id="681" r:id="rId3"/>
    <p:sldId id="562" r:id="rId4"/>
    <p:sldId id="384" r:id="rId5"/>
    <p:sldId id="390" r:id="rId6"/>
    <p:sldId id="411" r:id="rId7"/>
    <p:sldId id="682" r:id="rId8"/>
    <p:sldId id="690" r:id="rId9"/>
    <p:sldId id="412" r:id="rId10"/>
    <p:sldId id="620" r:id="rId11"/>
    <p:sldId id="691" r:id="rId12"/>
    <p:sldId id="345" r:id="rId13"/>
    <p:sldId id="382" r:id="rId14"/>
    <p:sldId id="621" r:id="rId15"/>
    <p:sldId id="565" r:id="rId16"/>
    <p:sldId id="622" r:id="rId17"/>
    <p:sldId id="623" r:id="rId18"/>
    <p:sldId id="624" r:id="rId19"/>
    <p:sldId id="625" r:id="rId20"/>
    <p:sldId id="688" r:id="rId21"/>
    <p:sldId id="692" r:id="rId22"/>
    <p:sldId id="689" r:id="rId23"/>
    <p:sldId id="693" r:id="rId24"/>
    <p:sldId id="627" r:id="rId25"/>
    <p:sldId id="628" r:id="rId26"/>
    <p:sldId id="629" r:id="rId27"/>
    <p:sldId id="574" r:id="rId28"/>
    <p:sldId id="575" r:id="rId29"/>
    <p:sldId id="630" r:id="rId30"/>
    <p:sldId id="386" r:id="rId31"/>
    <p:sldId id="577" r:id="rId32"/>
    <p:sldId id="683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Zubin Jelveh" initials="ZJ" lastIdx="1" clrIdx="0">
    <p:extLst>
      <p:ext uri="{19B8F6BF-5375-455C-9EA6-DF929625EA0E}">
        <p15:presenceInfo xmlns:p15="http://schemas.microsoft.com/office/powerpoint/2012/main" userId="S::zjelveh@UCHICAGO.EDU::5fa3cae2-013c-4adc-aafe-b14ff7fd1d2f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6357" autoAdjust="0"/>
  </p:normalViewPr>
  <p:slideViewPr>
    <p:cSldViewPr snapToGrid="0">
      <p:cViewPr varScale="1">
        <p:scale>
          <a:sx n="74" d="100"/>
          <a:sy n="74" d="100"/>
        </p:scale>
        <p:origin x="376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commentAuthors" Target="commentAuthor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8B7DC1-E79E-489B-80BC-13FA512A15A2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7191EA-79B1-4676-BF7A-BC2A4D38B0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3151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assumes that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7191EA-79B1-4676-BF7A-BC2A4D38B0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93924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assumes that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7191EA-79B1-4676-BF7A-BC2A4D38B0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56151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ED3806-BDEB-460C-9DA3-A4AC5BB0B1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2C7FA97-70B4-413B-97C0-FFF4B7FBF8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EE769B-11BD-47E9-AE8C-24185A5606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112FB-E8D3-4DF0-AA4A-3BFD82DDFA6E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2C0DB0-4BD4-40AC-891C-D3C6027902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D403A9-E94E-4E0E-912C-3AC191143B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1CC57-E82D-4F74-8143-BD37EA4519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1804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211F76-09F3-4AB2-B322-E98C0DCAA2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0A4C5B-0A15-45F2-B6DD-1E7015218C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8C4E5E-1A83-47FE-93A8-3D03622046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112FB-E8D3-4DF0-AA4A-3BFD82DDFA6E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063A81-2E66-4751-9339-909677DA3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0F2FE9-0AD9-440F-B397-B2ADB4C9C4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1CC57-E82D-4F74-8143-BD37EA4519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80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931683E-AA4E-42C7-92FC-CD6F5E32AC1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9832C1C-831C-4392-9559-14B282986A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D12127-8753-4098-BFB0-6C16D4A2F6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112FB-E8D3-4DF0-AA4A-3BFD82DDFA6E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F935CE-EB2E-48E6-BE78-624D597CC1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AE0D1B-157F-4630-A9D8-0C51188E0F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1CC57-E82D-4F74-8143-BD37EA4519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7685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BCD64-0D4E-489F-9476-759D023014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4252AA-3114-448D-89A4-AA93F27558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ambria" panose="02040503050406030204" pitchFamily="18" charset="0"/>
                <a:ea typeface="Cambria" panose="02040503050406030204" pitchFamily="18" charset="0"/>
              </a:defRPr>
            </a:lvl1pPr>
            <a:lvl2pPr>
              <a:defRPr>
                <a:latin typeface="Cambria" panose="02040503050406030204" pitchFamily="18" charset="0"/>
                <a:ea typeface="Cambria" panose="02040503050406030204" pitchFamily="18" charset="0"/>
              </a:defRPr>
            </a:lvl2pPr>
            <a:lvl3pPr>
              <a:defRPr>
                <a:latin typeface="Cambria" panose="02040503050406030204" pitchFamily="18" charset="0"/>
                <a:ea typeface="Cambria" panose="02040503050406030204" pitchFamily="18" charset="0"/>
              </a:defRPr>
            </a:lvl3pPr>
            <a:lvl4pPr>
              <a:defRPr>
                <a:latin typeface="Cambria" panose="02040503050406030204" pitchFamily="18" charset="0"/>
                <a:ea typeface="Cambria" panose="02040503050406030204" pitchFamily="18" charset="0"/>
              </a:defRPr>
            </a:lvl4pPr>
            <a:lvl5pPr>
              <a:defRPr>
                <a:latin typeface="Cambria" panose="02040503050406030204" pitchFamily="18" charset="0"/>
                <a:ea typeface="Cambria" panose="02040503050406030204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67F8F7-94F0-45CC-A92E-792E6CD18D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fld id="{891112FB-E8D3-4DF0-AA4A-3BFD82DDFA6E}" type="datetimeFigureOut">
              <a:rPr lang="en-US" smtClean="0"/>
              <a:pPr/>
              <a:t>9/26/2024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B51E92-750C-4844-861A-C6A6193C62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D9B71B-F104-4B50-A704-A69EDCAFDE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fld id="{E601CC57-E82D-4F74-8143-BD37EA4519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7695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6B73C1-18B9-4A5F-A641-B1D9BD49DA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51784C-5273-44F7-9262-1F156E7F2A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AB8A79-BC4E-4204-B93A-D6DBF70182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fld id="{891112FB-E8D3-4DF0-AA4A-3BFD82DDFA6E}" type="datetimeFigureOut">
              <a:rPr lang="en-US" smtClean="0"/>
              <a:pPr/>
              <a:t>9/26/2024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4C3EE1-B841-4676-9577-A0C13FDDDC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ECFB0D-E424-4EE8-BCD5-FB62B2C93F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fld id="{E601CC57-E82D-4F74-8143-BD37EA4519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125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5D687-406E-4804-BD85-DF95C49073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75E60A-6C1B-4C51-9F5A-49D90242E9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3AB146-169B-445E-B371-A7272BAF9B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AFE962-49B4-44FC-B229-9ABA6B0E0B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112FB-E8D3-4DF0-AA4A-3BFD82DDFA6E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54D0B0-8F5B-494A-BD8A-8D2B77AD85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008D26-6FA9-497F-9E23-E985CD086F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1CC57-E82D-4F74-8143-BD37EA4519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0662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46B772-56EA-4E1D-870E-DC5399C27B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DDFE92-D7AA-4C4E-890F-41F8870B90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D5963D-C610-417C-BBBF-50B664A694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F4EB91A-2ACD-4759-8B22-E9E9D685E4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BEBC8AD-69ED-4F56-9457-81E890E4B6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B0AF2C8-5B2E-4F24-9FE0-AA0D8EB73A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112FB-E8D3-4DF0-AA4A-3BFD82DDFA6E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5A844D9-913B-4456-A877-F3575FBA6C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36F5455-A102-45EB-84C3-8DE10F886C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1CC57-E82D-4F74-8143-BD37EA4519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5030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BD4791-9577-4C5B-811C-3FBC23D676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D1D221A-78A2-4827-9539-870F0C201B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112FB-E8D3-4DF0-AA4A-3BFD82DDFA6E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AF896ED-EF50-466A-AFF5-9DDE9E48A7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A12E48-9380-43EE-868E-48C13717BC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1CC57-E82D-4F74-8143-BD37EA4519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5012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8A5BC4D-46F8-4394-9EE2-F364870651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112FB-E8D3-4DF0-AA4A-3BFD82DDFA6E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8D55802-7FF1-4E95-9EB8-DD4CF2E37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382E4C-53E3-432B-9FFD-36B2A447E2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1CC57-E82D-4F74-8143-BD37EA4519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2995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BBC2CB-5984-4CCA-A811-540FE5C78A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19AC44-37DA-453A-B252-46CA4C9D5C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05F699-3D09-404A-BC27-147FB1A56B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60583E-4883-463E-A11A-2BD25995D9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112FB-E8D3-4DF0-AA4A-3BFD82DDFA6E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51F581-82B4-4D90-8F8C-D5216BC50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7D97C0-9B56-42D4-BD82-4A63B710DE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1CC57-E82D-4F74-8143-BD37EA4519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2768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9D5E91-BA62-43C5-9788-81C5A0A638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3D49752-A552-461E-9B83-1CDB760D91D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C99023-ED54-417B-A259-627C351D6E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866B4E-A620-4AC4-AEB1-9CB9DD3DA6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112FB-E8D3-4DF0-AA4A-3BFD82DDFA6E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528525-F46B-4FD1-8513-3546D6B0B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FBA1ED-2D72-4AB7-A76E-C5DD4366DA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1CC57-E82D-4F74-8143-BD37EA4519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0410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DF22C11-2D15-4D11-972D-7C278AD75C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5E26B3-713B-4AF7-91FF-DA984E4A89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F3D250-5C7E-4548-9DFA-CC7B8C2E400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fld id="{891112FB-E8D3-4DF0-AA4A-3BFD82DDFA6E}" type="datetimeFigureOut">
              <a:rPr lang="en-US" smtClean="0"/>
              <a:pPr/>
              <a:t>9/26/2024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17D943-DD20-43E3-BDFE-89CB316736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6B1F64-1E5C-4BD6-A38D-EAFFB339FA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fld id="{E601CC57-E82D-4F74-8143-BD37EA4519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0043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2.mp4"/><Relationship Id="rId7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video" Target="../media/media3.mp4"/><Relationship Id="rId5" Type="http://schemas.microsoft.com/office/2007/relationships/media" Target="../media/media3.mp4"/><Relationship Id="rId10" Type="http://schemas.openxmlformats.org/officeDocument/2006/relationships/image" Target="../media/image8.png"/><Relationship Id="rId4" Type="http://schemas.openxmlformats.org/officeDocument/2006/relationships/video" Target="../media/media2.mp4"/><Relationship Id="rId9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0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46C8B-9AB5-4B36-A44B-C6B45DD2D0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756288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US" dirty="0"/>
              <a:t>INST 414: Data Science Techniques</a:t>
            </a:r>
            <a:br>
              <a:rPr lang="en-US" dirty="0"/>
            </a:br>
            <a:br>
              <a:rPr lang="en-US" dirty="0"/>
            </a:br>
            <a:br>
              <a:rPr lang="en-US" sz="4900" dirty="0"/>
            </a:br>
            <a:r>
              <a:rPr lang="en-US" sz="4900" dirty="0"/>
              <a:t>Naïve Bayes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23730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1A626C-6016-4AFE-A3A3-82B8BA196E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Naïve Bayes</a:t>
            </a:r>
          </a:p>
        </p:txBody>
      </p:sp>
    </p:spTree>
    <p:extLst>
      <p:ext uri="{BB962C8B-B14F-4D97-AF65-F5344CB8AC3E}">
        <p14:creationId xmlns:p14="http://schemas.microsoft.com/office/powerpoint/2010/main" val="35265602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1F9204-3612-A89C-FB96-2D874FD6E7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prediction problem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876914-7AF3-5D65-D65D-FD635B998C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311316" cy="4351338"/>
          </a:xfrm>
        </p:spPr>
        <p:txBody>
          <a:bodyPr/>
          <a:lstStyle/>
          <a:p>
            <a:r>
              <a:rPr lang="en-US" dirty="0"/>
              <a:t>Dog Videos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CBECD12-FD0B-D515-44BD-F40C49BED732}"/>
              </a:ext>
            </a:extLst>
          </p:cNvPr>
          <p:cNvSpPr txBox="1">
            <a:spLocks/>
          </p:cNvSpPr>
          <p:nvPr/>
        </p:nvSpPr>
        <p:spPr>
          <a:xfrm>
            <a:off x="6324600" y="1690688"/>
            <a:ext cx="4311316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Sports Videos</a:t>
            </a:r>
          </a:p>
        </p:txBody>
      </p:sp>
      <p:pic>
        <p:nvPicPr>
          <p:cNvPr id="5" name="Download (1)">
            <a:hlinkClick r:id="" action="ppaction://media"/>
            <a:extLst>
              <a:ext uri="{FF2B5EF4-FFF2-40B4-BE49-F238E27FC236}">
                <a16:creationId xmlns:a16="http://schemas.microsoft.com/office/drawing/2014/main" id="{8C8665A8-56D0-C2CA-FBE8-EF79A32354D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065627" y="1825625"/>
            <a:ext cx="2645209" cy="4702593"/>
          </a:xfrm>
          <a:prstGeom prst="rect">
            <a:avLst/>
          </a:prstGeom>
        </p:spPr>
      </p:pic>
      <p:pic>
        <p:nvPicPr>
          <p:cNvPr id="6" name="Download (3)">
            <a:hlinkClick r:id="" action="ppaction://media"/>
            <a:extLst>
              <a:ext uri="{FF2B5EF4-FFF2-40B4-BE49-F238E27FC236}">
                <a16:creationId xmlns:a16="http://schemas.microsoft.com/office/drawing/2014/main" id="{D2E4933B-CFF5-BA82-2383-FC66E595FF62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07650" y="2339616"/>
            <a:ext cx="2405008" cy="4275569"/>
          </a:xfrm>
          <a:prstGeom prst="rect">
            <a:avLst/>
          </a:prstGeom>
        </p:spPr>
      </p:pic>
      <p:pic>
        <p:nvPicPr>
          <p:cNvPr id="7" name="Download (2)">
            <a:hlinkClick r:id="" action="ppaction://media"/>
            <a:extLst>
              <a:ext uri="{FF2B5EF4-FFF2-40B4-BE49-F238E27FC236}">
                <a16:creationId xmlns:a16="http://schemas.microsoft.com/office/drawing/2014/main" id="{4970B3AD-2554-2284-7E4C-40B264C6A525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986569" y="2339616"/>
            <a:ext cx="2405007" cy="4275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161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15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82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973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040E65-C3FF-4280-9F57-18FD963467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prediction problem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3DB23D5-7881-4957-B607-5D9A37E2F6B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𝑌</m:t>
                    </m:r>
                  </m:oMath>
                </a14:m>
                <a:r>
                  <a:rPr lang="en-US" dirty="0"/>
                  <a:t> tells us whether a TikTok video is about sports (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dirty="0"/>
                  <a:t>) or dogs (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dirty="0"/>
                  <a:t>)</a:t>
                </a:r>
              </a:p>
              <a:p>
                <a:endParaRPr lang="en-US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/>
                  <a:t> is whether the video contains the word “run”  </a:t>
                </a:r>
              </a:p>
              <a:p>
                <a:pPr lvl="1"/>
                <a:r>
                  <a:rPr lang="en-US" dirty="0"/>
                  <a:t>“running downfield”, “running after the postman”, …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/>
                  <a:t> is whether an video contains the word “catch”</a:t>
                </a:r>
              </a:p>
              <a:p>
                <a:pPr lvl="1"/>
                <a:r>
                  <a:rPr lang="en-US" dirty="0"/>
                  <a:t>“the outfielder made an amazing catch”, “my dog doesn’t get tired of playing catch”, …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3DB23D5-7881-4957-B607-5D9A37E2F6B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t="-23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260334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930E5A-1B92-40F4-8CFC-B67F3A1DBB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Estimates from the data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A92E7F9-4F23-4DE1-8895-3DAC1C0FEBA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=0.05</m:t>
                    </m:r>
                  </m:oMath>
                </a14:m>
                <a:r>
                  <a:rPr lang="en-US" b="0" dirty="0"/>
                  <a:t>, (</a:t>
                </a:r>
                <a:r>
                  <a:rPr lang="en-US" dirty="0"/>
                  <a:t>5</a:t>
                </a:r>
                <a:r>
                  <a:rPr lang="en-US" b="0" dirty="0"/>
                  <a:t>% </a:t>
                </a:r>
                <a:r>
                  <a:rPr lang="en-US" dirty="0"/>
                  <a:t>of videos are about sports)</a:t>
                </a:r>
                <a:endParaRPr lang="en-US" b="0" dirty="0"/>
              </a:p>
              <a:p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=1|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𝑌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=1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=0.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25</m:t>
                    </m:r>
                  </m:oMath>
                </a14:m>
                <a:r>
                  <a:rPr lang="en-US" dirty="0"/>
                  <a:t>, (25% of videos about sports have the word “run”) </a:t>
                </a:r>
              </a:p>
              <a:p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=1|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𝑌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=1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=0.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30</m:t>
                    </m:r>
                  </m:oMath>
                </a14:m>
                <a:r>
                  <a:rPr lang="en-US" dirty="0"/>
                  <a:t>, (30% of videos about sports have the word “catch”)</a:t>
                </a:r>
              </a:p>
              <a:p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=1|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𝑌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=0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=0.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05</m:t>
                    </m:r>
                  </m:oMath>
                </a14:m>
                <a:r>
                  <a:rPr lang="en-US" dirty="0"/>
                  <a:t> (5% of videos about dogs have the word “run”) </a:t>
                </a:r>
              </a:p>
              <a:p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=1|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𝑌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=0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=0.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10</m:t>
                    </m:r>
                  </m:oMath>
                </a14:m>
                <a:r>
                  <a:rPr lang="en-US" dirty="0"/>
                  <a:t> (10% of videos about dogs have the word “catch”) 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A92E7F9-4F23-4DE1-8895-3DAC1C0FEBA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t="-2381" r="-13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369494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197689-8B77-49E4-A565-B63D3B7A8E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should we classify a new video with the words “run” and “catch”?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D92A992-02F9-471E-8011-6CFC6E50F9B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endParaRPr lang="en-US" b="0" i="1" dirty="0">
                  <a:latin typeface="Cambria Math" panose="02040503050406030204" pitchFamily="18" charset="0"/>
                </a:endParaRP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e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=1,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&gt;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=0|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=1,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=1 )</m:t>
                    </m:r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D92A992-02F9-471E-8011-6CFC6E50F9B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495298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197689-8B77-49E4-A565-B63D3B7A8E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should we classify a new video with the words “run” and “catch”?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D92A992-02F9-471E-8011-6CFC6E50F9B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endParaRPr lang="en-US" b="0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e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=1,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=1, 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=1 ,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e>
                          </m:d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=1,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=1)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D92A992-02F9-471E-8011-6CFC6E50F9B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899188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197689-8B77-49E4-A565-B63D3B7A8E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should we classify a new video with the words “run” and “catch”?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D92A992-02F9-471E-8011-6CFC6E50F9B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endParaRPr lang="en-US" b="0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e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=1,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=1, 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=1 ,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e>
                          </m:d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=1,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=1)</m:t>
                          </m:r>
                        </m:den>
                      </m:f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We know: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e>
                    </m:d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e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e>
                    </m:d>
                    <m:r>
                      <a:rPr lang="en-US" sz="1600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e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𝑌</m:t>
                        </m:r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=1</m:t>
                        </m:r>
                      </m:e>
                    </m:d>
                  </m:oMath>
                </a14:m>
                <a:r>
                  <a:rPr lang="en-US" sz="1600" dirty="0"/>
                  <a:t>, </a:t>
                </a:r>
                <a14:m>
                  <m:oMath xmlns:m="http://schemas.openxmlformats.org/officeDocument/2006/math">
                    <m:r>
                      <a:rPr lang="en-US" sz="1600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=1</m:t>
                        </m:r>
                      </m:e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𝑌</m:t>
                        </m:r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=0</m:t>
                        </m:r>
                      </m:e>
                    </m:d>
                  </m:oMath>
                </a14:m>
                <a:r>
                  <a:rPr lang="en-US" sz="1600" dirty="0"/>
                  <a:t>, </a:t>
                </a:r>
                <a14:m>
                  <m:oMath xmlns:m="http://schemas.openxmlformats.org/officeDocument/2006/math">
                    <m:r>
                      <a:rPr lang="en-US" sz="1600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e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𝑌</m:t>
                        </m:r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=0</m:t>
                        </m:r>
                      </m:e>
                    </m:d>
                  </m:oMath>
                </a14:m>
                <a:r>
                  <a:rPr lang="en-US" sz="2000" dirty="0"/>
                  <a:t> (and 1 minus all of these)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D92A992-02F9-471E-8011-6CFC6E50F9B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54911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197689-8B77-49E4-A565-B63D3B7A8E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should we classify a new video with the words “run” and “catch”?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D92A992-02F9-471E-8011-6CFC6E50F9B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85000" lnSpcReduction="10000"/>
              </a:bodyPr>
              <a:lstStyle/>
              <a:p>
                <a:pPr marL="0" indent="0">
                  <a:buNone/>
                </a:pPr>
                <a:endParaRPr lang="en-US" b="0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e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=1,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=1, 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=1 ,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e>
                          </m:d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=1,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=1)</m:t>
                          </m:r>
                        </m:den>
                      </m:f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e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=1,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=1, 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=1 |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=1)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=1,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=1)</m:t>
                          </m:r>
                        </m:den>
                      </m:f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We know: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sz="1900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𝑌</m:t>
                        </m:r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=1</m:t>
                        </m:r>
                      </m:e>
                    </m:d>
                    <m:r>
                      <a:rPr lang="en-US" sz="1900" i="1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1900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9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900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sz="19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=1</m:t>
                        </m:r>
                      </m:e>
                      <m:e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𝑌</m:t>
                        </m:r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=1</m:t>
                        </m:r>
                      </m:e>
                    </m:d>
                    <m:r>
                      <a:rPr lang="en-US" sz="1900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1900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9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900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sz="19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=1</m:t>
                        </m:r>
                      </m:e>
                      <m:e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𝑌</m:t>
                        </m:r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=1</m:t>
                        </m:r>
                      </m:e>
                    </m:d>
                  </m:oMath>
                </a14:m>
                <a:r>
                  <a:rPr lang="en-US" sz="1900" dirty="0"/>
                  <a:t>, </a:t>
                </a:r>
                <a14:m>
                  <m:oMath xmlns:m="http://schemas.openxmlformats.org/officeDocument/2006/math">
                    <m:r>
                      <a:rPr lang="en-US" sz="1900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9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900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sz="19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=1</m:t>
                        </m:r>
                      </m:e>
                      <m:e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𝑌</m:t>
                        </m:r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=0</m:t>
                        </m:r>
                      </m:e>
                    </m:d>
                  </m:oMath>
                </a14:m>
                <a:r>
                  <a:rPr lang="en-US" sz="1900" dirty="0"/>
                  <a:t>, </a:t>
                </a:r>
                <a14:m>
                  <m:oMath xmlns:m="http://schemas.openxmlformats.org/officeDocument/2006/math">
                    <m:r>
                      <a:rPr lang="en-US" sz="1900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9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900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sz="19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=1</m:t>
                        </m:r>
                      </m:e>
                      <m:e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𝑌</m:t>
                        </m:r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=0</m:t>
                        </m:r>
                      </m:e>
                    </m:d>
                  </m:oMath>
                </a14:m>
                <a:r>
                  <a:rPr lang="en-US" sz="2400" dirty="0"/>
                  <a:t> (and 1 minus all of these)</a:t>
                </a: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D92A992-02F9-471E-8011-6CFC6E50F9B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928" b="-2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256336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8FF26E-C06B-4C7F-823B-64B4E2E9E9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Independence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97206F3-71C7-4BEA-AF80-0005DE107D0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Recall that two random variables are independent if the following holds:</a:t>
                </a: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</a:t>
                </a:r>
              </a:p>
              <a:p>
                <a:pPr marL="0" indent="0" algn="ctr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97206F3-71C7-4BEA-AF80-0005DE107D0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43" t="-2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97709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8FF26E-C06B-4C7F-823B-64B4E2E9E9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Conditional Independence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97206F3-71C7-4BEA-AF80-0005DE107D0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Recall that two random variables are independent if the following holds:</a:t>
                </a: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</a:t>
                </a:r>
              </a:p>
              <a:p>
                <a:pPr marL="0" indent="0" algn="ctr">
                  <a:buNone/>
                </a:pPr>
                <a:endParaRPr lang="en-US" dirty="0"/>
              </a:p>
              <a:p>
                <a:r>
                  <a:rPr lang="en-US" dirty="0"/>
                  <a:t>Similar definition when we condition:</a:t>
                </a:r>
              </a:p>
              <a:p>
                <a:endParaRPr lang="en-US" dirty="0"/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</m:d>
                    </m:oMath>
                  </m:oMathPara>
                </a14:m>
                <a:endParaRPr lang="en-US" b="0" dirty="0"/>
              </a:p>
              <a:p>
                <a:pPr marL="0" indent="0" algn="ctr">
                  <a:buNone/>
                </a:pPr>
                <a:r>
                  <a:rPr lang="en-US" dirty="0"/>
                  <a:t>Or</a:t>
                </a: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  <a:p>
                <a:pPr marL="0" indent="0" algn="ctr">
                  <a:buNone/>
                </a:pPr>
                <a:endParaRPr lang="en-US" dirty="0"/>
              </a:p>
              <a:p>
                <a:pPr marL="0" indent="0" algn="ctr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97206F3-71C7-4BEA-AF80-0005DE107D0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43" t="-2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118893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1A626C-6016-4AFE-A3A3-82B8BA196E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Intro to the Machine Learning Pipeline</a:t>
            </a:r>
          </a:p>
        </p:txBody>
      </p:sp>
    </p:spTree>
    <p:extLst>
      <p:ext uri="{BB962C8B-B14F-4D97-AF65-F5344CB8AC3E}">
        <p14:creationId xmlns:p14="http://schemas.microsoft.com/office/powerpoint/2010/main" val="36232370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BB7103-C791-4E36-8D50-E5F9733EB1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Conditional Independence Intuition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1F70F47-5399-4D6D-BBA3-91BB78A30C0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Covid vaccine example</a:t>
                </a:r>
              </a:p>
              <a:p>
                <a:r>
                  <a:rPr lang="en-US" dirty="0"/>
                  <a:t>Does chance of hospitalization depend on age and vaccine status or just vaccine status?</a:t>
                </a:r>
              </a:p>
              <a:p>
                <a:pPr lvl="1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P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Hosp</m:t>
                        </m:r>
                      </m:e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Age</m:t>
                        </m:r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Vaccine</m:t>
                        </m:r>
                      </m:e>
                    </m:d>
                    <m:r>
                      <a:rPr lang="en-US" b="0" i="0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P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Hosp</m:t>
                        </m:r>
                      </m:e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Vaccine</m:t>
                        </m:r>
                      </m:e>
                    </m:d>
                    <m:r>
                      <a:rPr lang="en-US" b="0" i="0" smtClean="0">
                        <a:latin typeface="Cambria Math" panose="02040503050406030204" pitchFamily="18" charset="0"/>
                      </a:rPr>
                      <m:t>?</m:t>
                    </m:r>
                  </m:oMath>
                </a14:m>
                <a:endParaRPr lang="en-US" dirty="0"/>
              </a:p>
              <a:p>
                <a:pPr lvl="1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P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Hosp</m:t>
                        </m:r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Age</m:t>
                        </m:r>
                      </m:e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Vaccine</m:t>
                        </m:r>
                      </m:e>
                    </m:d>
                    <m:r>
                      <a:rPr lang="en-US" b="0" i="0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P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Hosp</m:t>
                        </m:r>
                      </m:e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Vaccine</m:t>
                        </m:r>
                      </m:e>
                    </m:d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P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Age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|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Vaccine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)?</m:t>
                    </m:r>
                  </m:oMath>
                </a14:m>
                <a:endParaRPr lang="en-US" dirty="0"/>
              </a:p>
              <a:p>
                <a:r>
                  <a:rPr lang="en-US" dirty="0"/>
                  <a:t>Is there a relationship, aka an “interaction”, between Hospitalization and Age based on Vaccine status? 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1F70F47-5399-4D6D-BBA3-91BB78A30C0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43" t="-23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20788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BB7103-C791-4E36-8D50-E5F9733EB1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Conditional Independence Intuition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1F70F47-5399-4D6D-BBA3-91BB78A30C0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Covid vaccine example</a:t>
                </a:r>
              </a:p>
              <a:p>
                <a:r>
                  <a:rPr lang="en-US" dirty="0"/>
                  <a:t>Does chance of hospitalization depend on age and vaccine status or just vaccine status?</a:t>
                </a:r>
              </a:p>
              <a:p>
                <a:pPr lvl="1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P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Hosp</m:t>
                        </m:r>
                      </m:e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Age</m:t>
                        </m:r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Vaccine</m:t>
                        </m:r>
                      </m:e>
                    </m:d>
                    <m:r>
                      <a:rPr lang="en-US" b="0" i="0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P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Hosp</m:t>
                        </m:r>
                      </m:e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Vaccine</m:t>
                        </m:r>
                      </m:e>
                    </m:d>
                    <m:r>
                      <a:rPr lang="en-US" b="0" i="0" smtClean="0">
                        <a:latin typeface="Cambria Math" panose="02040503050406030204" pitchFamily="18" charset="0"/>
                      </a:rPr>
                      <m:t>?</m:t>
                    </m:r>
                  </m:oMath>
                </a14:m>
                <a:endParaRPr lang="en-US" dirty="0"/>
              </a:p>
              <a:p>
                <a:pPr lvl="1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P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Hosp</m:t>
                        </m:r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Age</m:t>
                        </m:r>
                      </m:e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Vaccine</m:t>
                        </m:r>
                      </m:e>
                    </m:d>
                    <m:r>
                      <a:rPr lang="en-US" b="0" i="0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P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Hosp</m:t>
                        </m:r>
                      </m:e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Vaccine</m:t>
                        </m:r>
                      </m:e>
                    </m:d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P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Age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|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Vaccine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)?</m:t>
                    </m:r>
                  </m:oMath>
                </a14:m>
                <a:endParaRPr lang="en-US" dirty="0"/>
              </a:p>
              <a:p>
                <a:r>
                  <a:rPr lang="en-US" dirty="0"/>
                  <a:t>Is there a relationship, aka an “interaction”, between Hospitalization and Age based on Vaccine status? </a:t>
                </a:r>
              </a:p>
              <a:p>
                <a:pPr lvl="1"/>
                <a:r>
                  <a:rPr lang="en-US" dirty="0"/>
                  <a:t>Yes, so Hosp and Age are NOT conditionally independent given vaccine status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1F70F47-5399-4D6D-BBA3-91BB78A30C0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43" t="-23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76538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BB7103-C791-4E36-8D50-E5F9733EB1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Conditional Independence Intuition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1F70F47-5399-4D6D-BBA3-91BB78A30C0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/>
                  <a:t>Beach/Weather example</a:t>
                </a:r>
              </a:p>
              <a:p>
                <a:r>
                  <a:rPr lang="en-US" dirty="0"/>
                  <a:t>Does chance of going to the beach depend on season and moon phase (in February a full moon is Snow Moon)?</a:t>
                </a:r>
              </a:p>
              <a:p>
                <a:pPr lvl="1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P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Beach</m:t>
                        </m:r>
                      </m:e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Snow</m:t>
                        </m:r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Moon</m:t>
                        </m:r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,  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July</m:t>
                        </m:r>
                      </m:e>
                    </m:d>
                    <m:r>
                      <a:rPr lang="en-US" b="0" i="0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P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Beach</m:t>
                        </m:r>
                      </m:e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July</m:t>
                        </m:r>
                      </m:e>
                    </m:d>
                    <m:r>
                      <a:rPr lang="en-US" b="0" i="0" smtClean="0">
                        <a:latin typeface="Cambria Math" panose="02040503050406030204" pitchFamily="18" charset="0"/>
                      </a:rPr>
                      <m:t>?</m:t>
                    </m:r>
                  </m:oMath>
                </a14:m>
                <a:endParaRPr lang="en-US" dirty="0"/>
              </a:p>
              <a:p>
                <a:pPr lvl="1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P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Beach</m:t>
                        </m:r>
                        <m:r>
                          <a:rPr lang="en-US" i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Snow</m:t>
                        </m:r>
                        <m:r>
                          <a:rPr lang="en-US" i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i="0">
                            <a:latin typeface="Cambria Math" panose="02040503050406030204" pitchFamily="18" charset="0"/>
                          </a:rPr>
                          <m:t>Moon</m:t>
                        </m:r>
                      </m:e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July</m:t>
                        </m:r>
                      </m:e>
                    </m:d>
                    <m:r>
                      <a:rPr lang="en-US" b="0" i="0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P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Beach</m:t>
                        </m:r>
                      </m:e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July</m:t>
                        </m:r>
                      </m:e>
                    </m:d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P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Snow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Moon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|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July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)?</m:t>
                    </m:r>
                  </m:oMath>
                </a14:m>
                <a:endParaRPr lang="en-US" dirty="0"/>
              </a:p>
              <a:p>
                <a:r>
                  <a:rPr lang="en-US" dirty="0"/>
                  <a:t>Is there a relationship, aka an “interaction”, between going to the beach and having a Snow moon based on knowing what month it is? 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1F70F47-5399-4D6D-BBA3-91BB78A30C0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43" t="-23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112961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BB7103-C791-4E36-8D50-E5F9733EB1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Conditional Independence Intuition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1F70F47-5399-4D6D-BBA3-91BB78A30C0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lnSpcReduction="10000"/>
              </a:bodyPr>
              <a:lstStyle/>
              <a:p>
                <a:r>
                  <a:rPr lang="en-US" dirty="0"/>
                  <a:t>Beach/Weather example</a:t>
                </a:r>
              </a:p>
              <a:p>
                <a:r>
                  <a:rPr lang="en-US" dirty="0"/>
                  <a:t>Does chance of going to the beach depend on season and moon phase (in February a full moon is Snow Moon)?</a:t>
                </a:r>
              </a:p>
              <a:p>
                <a:pPr lvl="1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P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Beach</m:t>
                        </m:r>
                      </m:e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Snow</m:t>
                        </m:r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Moon</m:t>
                        </m:r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,  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July</m:t>
                        </m:r>
                      </m:e>
                    </m:d>
                    <m:r>
                      <a:rPr lang="en-US" b="0" i="0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P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Beach</m:t>
                        </m:r>
                      </m:e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July</m:t>
                        </m:r>
                      </m:e>
                    </m:d>
                    <m:r>
                      <a:rPr lang="en-US" b="0" i="0" smtClean="0">
                        <a:latin typeface="Cambria Math" panose="02040503050406030204" pitchFamily="18" charset="0"/>
                      </a:rPr>
                      <m:t>?</m:t>
                    </m:r>
                  </m:oMath>
                </a14:m>
                <a:endParaRPr lang="en-US" dirty="0"/>
              </a:p>
              <a:p>
                <a:pPr lvl="1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P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Beach</m:t>
                        </m:r>
                        <m:r>
                          <a:rPr lang="en-US" i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Snow</m:t>
                        </m:r>
                        <m:r>
                          <a:rPr lang="en-US" i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i="0">
                            <a:latin typeface="Cambria Math" panose="02040503050406030204" pitchFamily="18" charset="0"/>
                          </a:rPr>
                          <m:t>Moon</m:t>
                        </m:r>
                      </m:e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July</m:t>
                        </m:r>
                      </m:e>
                    </m:d>
                    <m:r>
                      <a:rPr lang="en-US" b="0" i="0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P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Beach</m:t>
                        </m:r>
                      </m:e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July</m:t>
                        </m:r>
                      </m:e>
                    </m:d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P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Snow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Moon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|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July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)?</m:t>
                    </m:r>
                  </m:oMath>
                </a14:m>
                <a:endParaRPr lang="en-US" dirty="0"/>
              </a:p>
              <a:p>
                <a:r>
                  <a:rPr lang="en-US" dirty="0"/>
                  <a:t>Is there a relationship, aka an “interaction”, between going to the beach and having a Snow moon based on knowing what month it is? </a:t>
                </a:r>
              </a:p>
              <a:p>
                <a:pPr lvl="1"/>
                <a:r>
                  <a:rPr lang="en-US" dirty="0"/>
                  <a:t>No, once we know the month, knowing whether we went to beach or not doesn’t give us any extra information about whether we’ll have a Snow moon.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1F70F47-5399-4D6D-BBA3-91BB78A30C0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43" t="-33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097941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197689-8B77-49E4-A565-B63D3B7A8E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Naïve Bayes Assumption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D92A992-02F9-471E-8011-6CFC6E50F9B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buNone/>
                </a:pPr>
                <a:endParaRPr lang="en-US" b="0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e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=1,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=1, 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=1 |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=1)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=1,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=1)</m:t>
                          </m:r>
                        </m:den>
                      </m:f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sz="2200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D92A992-02F9-471E-8011-6CFC6E50F9B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759980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197689-8B77-49E4-A565-B63D3B7A8E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Naïve Bayes Assumption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D92A992-02F9-471E-8011-6CFC6E50F9B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lnSpcReduction="10000"/>
              </a:bodyPr>
              <a:lstStyle/>
              <a:p>
                <a:pPr marL="0" indent="0">
                  <a:buNone/>
                </a:pPr>
                <a:endParaRPr lang="en-US" b="0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e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=1,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=1, 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=1 |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=1)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=1,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=1)</m:t>
                          </m:r>
                        </m:den>
                      </m:f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Conditional Independence: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=1, 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=1 |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=1|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=1)</m:t>
                    </m:r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|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=1)</m:t>
                    </m:r>
                  </m:oMath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We know: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sz="1700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sz="17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700" i="1">
                            <a:latin typeface="Cambria Math" panose="02040503050406030204" pitchFamily="18" charset="0"/>
                          </a:rPr>
                          <m:t>𝑌</m:t>
                        </m:r>
                        <m:r>
                          <a:rPr lang="en-US" sz="1700" i="1">
                            <a:latin typeface="Cambria Math" panose="02040503050406030204" pitchFamily="18" charset="0"/>
                          </a:rPr>
                          <m:t>=1</m:t>
                        </m:r>
                      </m:e>
                    </m:d>
                    <m:r>
                      <a:rPr lang="en-US" sz="1700" i="1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1700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sz="17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7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700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sz="17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1700" i="1">
                            <a:latin typeface="Cambria Math" panose="02040503050406030204" pitchFamily="18" charset="0"/>
                          </a:rPr>
                          <m:t>=1</m:t>
                        </m:r>
                      </m:e>
                      <m:e>
                        <m:r>
                          <a:rPr lang="en-US" sz="1700" i="1">
                            <a:latin typeface="Cambria Math" panose="02040503050406030204" pitchFamily="18" charset="0"/>
                          </a:rPr>
                          <m:t>𝑌</m:t>
                        </m:r>
                        <m:r>
                          <a:rPr lang="en-US" sz="1700" i="1">
                            <a:latin typeface="Cambria Math" panose="02040503050406030204" pitchFamily="18" charset="0"/>
                          </a:rPr>
                          <m:t>=1</m:t>
                        </m:r>
                      </m:e>
                    </m:d>
                    <m:r>
                      <a:rPr lang="en-US" sz="1700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1700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sz="17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7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700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sz="17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1700" i="1">
                            <a:latin typeface="Cambria Math" panose="02040503050406030204" pitchFamily="18" charset="0"/>
                          </a:rPr>
                          <m:t>=1</m:t>
                        </m:r>
                      </m:e>
                      <m:e>
                        <m:r>
                          <a:rPr lang="en-US" sz="1700" i="1">
                            <a:latin typeface="Cambria Math" panose="02040503050406030204" pitchFamily="18" charset="0"/>
                          </a:rPr>
                          <m:t>𝑌</m:t>
                        </m:r>
                        <m:r>
                          <a:rPr lang="en-US" sz="1700" i="1">
                            <a:latin typeface="Cambria Math" panose="02040503050406030204" pitchFamily="18" charset="0"/>
                          </a:rPr>
                          <m:t>=1</m:t>
                        </m:r>
                      </m:e>
                    </m:d>
                  </m:oMath>
                </a14:m>
                <a:r>
                  <a:rPr lang="en-US" sz="1700" dirty="0"/>
                  <a:t>, </a:t>
                </a:r>
                <a14:m>
                  <m:oMath xmlns:m="http://schemas.openxmlformats.org/officeDocument/2006/math">
                    <m:r>
                      <a:rPr lang="en-US" sz="1700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sz="17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7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700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sz="17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1700" i="1">
                            <a:latin typeface="Cambria Math" panose="02040503050406030204" pitchFamily="18" charset="0"/>
                          </a:rPr>
                          <m:t>=1</m:t>
                        </m:r>
                      </m:e>
                      <m:e>
                        <m:r>
                          <a:rPr lang="en-US" sz="1700" i="1">
                            <a:latin typeface="Cambria Math" panose="02040503050406030204" pitchFamily="18" charset="0"/>
                          </a:rPr>
                          <m:t>𝑌</m:t>
                        </m:r>
                        <m:r>
                          <a:rPr lang="en-US" sz="1700" i="1">
                            <a:latin typeface="Cambria Math" panose="02040503050406030204" pitchFamily="18" charset="0"/>
                          </a:rPr>
                          <m:t>=0</m:t>
                        </m:r>
                      </m:e>
                    </m:d>
                  </m:oMath>
                </a14:m>
                <a:r>
                  <a:rPr lang="en-US" sz="1700" dirty="0"/>
                  <a:t>, </a:t>
                </a:r>
                <a14:m>
                  <m:oMath xmlns:m="http://schemas.openxmlformats.org/officeDocument/2006/math">
                    <m:r>
                      <a:rPr lang="en-US" sz="1700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sz="17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7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700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sz="17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1700" i="1">
                            <a:latin typeface="Cambria Math" panose="02040503050406030204" pitchFamily="18" charset="0"/>
                          </a:rPr>
                          <m:t>=1</m:t>
                        </m:r>
                      </m:e>
                      <m:e>
                        <m:r>
                          <a:rPr lang="en-US" sz="1700" i="1">
                            <a:latin typeface="Cambria Math" panose="02040503050406030204" pitchFamily="18" charset="0"/>
                          </a:rPr>
                          <m:t>𝑌</m:t>
                        </m:r>
                        <m:r>
                          <a:rPr lang="en-US" sz="1700" i="1">
                            <a:latin typeface="Cambria Math" panose="02040503050406030204" pitchFamily="18" charset="0"/>
                          </a:rPr>
                          <m:t>=0</m:t>
                        </m:r>
                      </m:e>
                    </m:d>
                  </m:oMath>
                </a14:m>
                <a:r>
                  <a:rPr lang="en-US" sz="2200" dirty="0"/>
                  <a:t> (and 1 minus all of these)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D92A992-02F9-471E-8011-6CFC6E50F9B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b="-7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68616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AE197689-8B77-49E4-A565-B63D3B7A8EB0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Let’s Compute </a:t>
                </a:r>
                <a14:m>
                  <m:oMath xmlns:m="http://schemas.openxmlformats.org/officeDocument/2006/math"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sz="4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e>
                      <m:e>
                        <m:sSub>
                          <m:sSubPr>
                            <m:ctrlPr>
                              <a:rPr lang="en-US" sz="4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4400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sz="4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=1,</m:t>
                        </m:r>
                        <m:sSub>
                          <m:sSubPr>
                            <m:ctrlPr>
                              <a:rPr lang="en-US" sz="4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4400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sz="4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e>
                    </m:d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AE197689-8B77-49E4-A565-B63D3B7A8EB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23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D92A992-02F9-471E-8011-6CFC6E50F9B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 lnSpcReduction="20000"/>
              </a:bodyPr>
              <a:lstStyle/>
              <a:p>
                <a:pPr marL="0" indent="0">
                  <a:buNone/>
                </a:pPr>
                <a:endParaRPr lang="en-US" b="0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e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=1,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=1, 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=1 ,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e>
                          </m:d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=1,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=1)</m:t>
                          </m:r>
                        </m:den>
                      </m:f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e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=1,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=1, 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=1 |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=1)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=1,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=1)</m:t>
                          </m:r>
                        </m:den>
                      </m:f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e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=1,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  <m:d>
                                <m:dPr>
                                  <m:begChr m:val="|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𝑌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=1</m:t>
                                  </m:r>
                                </m:e>
                              </m:d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=1 |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=1)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=1,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=1)</m:t>
                          </m:r>
                        </m:den>
                      </m:f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D92A992-02F9-471E-8011-6CFC6E50F9B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764410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AE197689-8B77-49E4-A565-B63D3B7A8EB0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Let’s Compute </a:t>
                </a:r>
                <a14:m>
                  <m:oMath xmlns:m="http://schemas.openxmlformats.org/officeDocument/2006/math"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sz="4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e>
                      <m:e>
                        <m:sSub>
                          <m:sSubPr>
                            <m:ctrlPr>
                              <a:rPr lang="en-US" sz="4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4400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sz="4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=1,</m:t>
                        </m:r>
                        <m:sSub>
                          <m:sSubPr>
                            <m:ctrlPr>
                              <a:rPr lang="en-US" sz="4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4400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sz="4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e>
                    </m:d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AE197689-8B77-49E4-A565-B63D3B7A8EB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23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D92A992-02F9-471E-8011-6CFC6E50F9B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e>
                        <m:e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=1,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  <m:d>
                                <m:dPr>
                                  <m:begChr m:val="|"/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𝑌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=1</m:t>
                                  </m:r>
                                </m:e>
                              </m:d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=1 | 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e>
                          </m:d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=1)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=1,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=1)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  <a:p>
                <a:pPr marL="0" indent="0">
                  <a:buNone/>
                </a:pPr>
                <a:endParaRPr lang="en-US" sz="2400" dirty="0"/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e>
                      <m:e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=1,</m:t>
                        </m:r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0.25 ∗0.3 ∗0.05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𝑃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=1,</m:t>
                        </m:r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=1)</m:t>
                        </m:r>
                      </m:den>
                    </m:f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0.00375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=1, </m:t>
                        </m:r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=2)</m:t>
                        </m:r>
                      </m:den>
                    </m:f>
                  </m:oMath>
                </a14:m>
                <a:r>
                  <a:rPr lang="en-US" sz="2400" dirty="0"/>
                  <a:t> </a:t>
                </a:r>
              </a:p>
              <a:p>
                <a:pPr marL="0" indent="0">
                  <a:buNone/>
                </a:pPr>
                <a:endParaRPr lang="en-US" sz="2400" dirty="0"/>
              </a:p>
              <a:p>
                <a:pPr marL="0" indent="0">
                  <a:buNone/>
                </a:pPr>
                <a:endParaRPr lang="en-US" sz="2400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D92A992-02F9-471E-8011-6CFC6E50F9B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240200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AE197689-8B77-49E4-A565-B63D3B7A8EB0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Let’s Compute </a:t>
                </a:r>
                <a14:m>
                  <m:oMath xmlns:m="http://schemas.openxmlformats.org/officeDocument/2006/math"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sz="4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e>
                      <m:e>
                        <m:sSub>
                          <m:sSubPr>
                            <m:ctrlPr>
                              <a:rPr lang="en-US" sz="4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4400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sz="4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=1,</m:t>
                        </m:r>
                        <m:sSub>
                          <m:sSubPr>
                            <m:ctrlPr>
                              <a:rPr lang="en-US" sz="4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4400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sz="4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e>
                    </m:d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AE197689-8B77-49E4-A565-B63D3B7A8EB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23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D92A992-02F9-471E-8011-6CFC6E50F9B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e>
                        <m:e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=1,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  <m:d>
                                <m:dPr>
                                  <m:begChr m:val="|"/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𝑌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=1</m:t>
                                  </m:r>
                                </m:e>
                              </m:d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=1 | 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e>
                          </m:d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=1)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=1,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=1)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  <a:p>
                <a:pPr marL="0" indent="0">
                  <a:buNone/>
                </a:pPr>
                <a:endParaRPr lang="en-US" sz="2400" dirty="0"/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e>
                      <m:e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=1,</m:t>
                        </m:r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0.25 ∗0.3 ∗0.05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𝑃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=1,</m:t>
                        </m:r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=1)</m:t>
                        </m:r>
                      </m:den>
                    </m:f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0.00375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=1, </m:t>
                        </m:r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=2)</m:t>
                        </m:r>
                      </m:den>
                    </m:f>
                  </m:oMath>
                </a14:m>
                <a:r>
                  <a:rPr lang="en-US" sz="2400" dirty="0"/>
                  <a:t> </a:t>
                </a:r>
              </a:p>
              <a:p>
                <a:pPr marL="0" indent="0">
                  <a:buNone/>
                </a:pPr>
                <a:endParaRPr lang="en-US" sz="2400" dirty="0"/>
              </a:p>
              <a:p>
                <a:pPr marL="0" indent="0">
                  <a:buNone/>
                </a:pPr>
                <a:r>
                  <a:rPr lang="en-US" sz="2400" dirty="0"/>
                  <a:t>But what if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e>
                      <m:e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=1,</m:t>
                        </m:r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e>
                    </m:d>
                    <m:r>
                      <a:rPr lang="en-US" sz="2400" i="1"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𝑌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=0</m:t>
                        </m:r>
                      </m:e>
                      <m:e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=1,</m:t>
                        </m:r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=1</m:t>
                        </m:r>
                      </m:e>
                    </m:d>
                  </m:oMath>
                </a14:m>
                <a:r>
                  <a:rPr lang="en-US" sz="2400" dirty="0"/>
                  <a:t>?</a:t>
                </a:r>
              </a:p>
              <a:p>
                <a:pPr marL="0" indent="0">
                  <a:buNone/>
                </a:pPr>
                <a:endParaRPr lang="en-US" sz="2400" dirty="0"/>
              </a:p>
              <a:p>
                <a:pPr marL="0" indent="0">
                  <a:buNone/>
                </a:pPr>
                <a:endParaRPr lang="en-US" sz="2400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D92A992-02F9-471E-8011-6CFC6E50F9B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9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183231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AE197689-8B77-49E4-A565-B63D3B7A8EB0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Let’s Compute </a:t>
                </a:r>
                <a14:m>
                  <m:oMath xmlns:m="http://schemas.openxmlformats.org/officeDocument/2006/math"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sz="4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=0</m:t>
                        </m:r>
                      </m:e>
                      <m:e>
                        <m:sSub>
                          <m:sSubPr>
                            <m:ctrlPr>
                              <a:rPr lang="en-US" sz="4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4400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sz="4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=1,</m:t>
                        </m:r>
                        <m:sSub>
                          <m:sSubPr>
                            <m:ctrlPr>
                              <a:rPr lang="en-US" sz="4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4400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sz="4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e>
                    </m:d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AE197689-8B77-49E4-A565-B63D3B7A8EB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23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D92A992-02F9-471E-8011-6CFC6E50F9B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=0</m:t>
                          </m:r>
                        </m:e>
                        <m:e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=1,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  <m:d>
                                <m:dPr>
                                  <m:begChr m:val="|"/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𝑌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=0</m:t>
                                  </m:r>
                                </m:e>
                              </m:d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=1 | 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=0</m:t>
                              </m:r>
                            </m:e>
                          </m:d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=0)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=1,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=1)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  <a:p>
                <a:pPr marL="0" indent="0">
                  <a:buNone/>
                </a:pPr>
                <a:endParaRPr lang="en-US" sz="2400" dirty="0"/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=0</m:t>
                        </m:r>
                      </m:e>
                      <m:e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=1,</m:t>
                        </m:r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0.05 ∗0.1 ∗0.95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𝑃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=1,</m:t>
                        </m:r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=1)</m:t>
                        </m:r>
                      </m:den>
                    </m:f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0.00475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=1, </m:t>
                        </m:r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=2)</m:t>
                        </m:r>
                      </m:den>
                    </m:f>
                  </m:oMath>
                </a14:m>
                <a:r>
                  <a:rPr lang="en-US" sz="2400" dirty="0"/>
                  <a:t> </a:t>
                </a:r>
              </a:p>
              <a:p>
                <a:pPr marL="0" indent="0">
                  <a:buNone/>
                </a:pPr>
                <a:endParaRPr lang="en-US" sz="2400" dirty="0"/>
              </a:p>
              <a:p>
                <a:pPr marL="0" indent="0">
                  <a:buNone/>
                </a:pPr>
                <a:endParaRPr lang="en-US" sz="2400" dirty="0"/>
              </a:p>
              <a:p>
                <a:pPr marL="0" indent="0">
                  <a:buNone/>
                </a:pPr>
                <a:endParaRPr lang="en-US" sz="2400" dirty="0"/>
              </a:p>
              <a:p>
                <a:pPr marL="0" indent="0">
                  <a:buNone/>
                </a:pPr>
                <a:endParaRPr lang="en-US" sz="2400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D92A992-02F9-471E-8011-6CFC6E50F9B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560006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CADD97-D81E-4940-AB76-16782F857B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Different Types of Machine Learning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038106C-2EAF-4DDE-9285-77EE4CF34A9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Supervised Learning</a:t>
                </a:r>
              </a:p>
              <a:p>
                <a:pPr lvl="1"/>
                <a:r>
                  <a:rPr lang="en-US" dirty="0"/>
                  <a:t>Have access to an outcome (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and features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Learn a mapping from the features to the outcome</a:t>
                </a:r>
              </a:p>
              <a:p>
                <a:pPr marL="457200" lvl="1" indent="0">
                  <a:buNone/>
                </a:pPr>
                <a:endParaRPr lang="en-US" dirty="0"/>
              </a:p>
              <a:p>
                <a:r>
                  <a:rPr lang="en-US" dirty="0"/>
                  <a:t>Unsupervised Learning</a:t>
                </a:r>
              </a:p>
              <a:p>
                <a:pPr lvl="1"/>
                <a:r>
                  <a:rPr lang="en-US" dirty="0"/>
                  <a:t>Don’t have access to an outcome, but have features</a:t>
                </a:r>
              </a:p>
              <a:p>
                <a:pPr lvl="1"/>
                <a:r>
                  <a:rPr lang="en-US" dirty="0"/>
                  <a:t>Find structure in the space of features</a:t>
                </a:r>
              </a:p>
              <a:p>
                <a:pPr marL="457200" lvl="1" indent="0">
                  <a:buNone/>
                </a:pPr>
                <a:r>
                  <a:rPr lang="en-US" dirty="0"/>
                  <a:t> </a:t>
                </a:r>
              </a:p>
              <a:p>
                <a:r>
                  <a:rPr lang="en-US" dirty="0"/>
                  <a:t>Reinforcement Learning</a:t>
                </a:r>
              </a:p>
              <a:p>
                <a:pPr lvl="1"/>
                <a:r>
                  <a:rPr lang="en-US" dirty="0"/>
                  <a:t>“Explore-and-exploit” paradigm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038106C-2EAF-4DDE-9285-77EE4CF34A9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043" t="-2241" b="-7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754900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197689-8B77-49E4-A565-B63D3B7A8E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our decision rule?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D92A992-02F9-471E-8011-6CFC6E50F9B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 algn="ctr">
                  <a:buNone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.00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375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𝑃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=1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=1</m:t>
                            </m:r>
                          </m:e>
                        </m:d>
                      </m:den>
                    </m:f>
                    <m:r>
                      <m:rPr>
                        <m:nor/>
                      </m:rPr>
                      <a:rPr lang="en-US" dirty="0"/>
                      <m:t> </m:t>
                    </m:r>
                    <m:r>
                      <m:rPr>
                        <m:nor/>
                      </m:rPr>
                      <a:rPr lang="en-US" b="0" i="0" dirty="0" smtClean="0"/>
                      <m:t>vs</m:t>
                    </m:r>
                    <m:r>
                      <m:rPr>
                        <m:nor/>
                      </m:rPr>
                      <a:rPr lang="en-US" b="0" i="0" dirty="0" smtClean="0"/>
                      <m:t>.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.00475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=1,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=1</m:t>
                            </m:r>
                          </m:e>
                        </m:d>
                      </m:den>
                    </m:f>
                  </m:oMath>
                </a14:m>
                <a:r>
                  <a:rPr lang="en-US" dirty="0"/>
                  <a:t> </a:t>
                </a:r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D92A992-02F9-471E-8011-6CFC6E50F9B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730365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197689-8B77-49E4-A565-B63D3B7A8E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our decision rule?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D92A992-02F9-471E-8011-6CFC6E50F9B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 algn="ctr">
                  <a:buNone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.00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375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𝑃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=1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=1</m:t>
                            </m:r>
                          </m:e>
                        </m:d>
                      </m:den>
                    </m:f>
                    <m:r>
                      <m:rPr>
                        <m:nor/>
                      </m:rPr>
                      <a:rPr lang="en-US" dirty="0"/>
                      <m:t> </m:t>
                    </m:r>
                    <m:r>
                      <m:rPr>
                        <m:nor/>
                      </m:rPr>
                      <a:rPr lang="en-US" b="0" i="0" dirty="0" smtClean="0"/>
                      <m:t>vs</m:t>
                    </m:r>
                    <m:r>
                      <m:rPr>
                        <m:nor/>
                      </m:rPr>
                      <a:rPr lang="en-US" b="0" i="0" dirty="0" smtClean="0"/>
                      <m:t>.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.00475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=1,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=1</m:t>
                            </m:r>
                          </m:e>
                        </m:d>
                      </m:den>
                    </m:f>
                  </m:oMath>
                </a14:m>
                <a:r>
                  <a:rPr lang="en-US" dirty="0"/>
                  <a:t> </a:t>
                </a:r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D92A992-02F9-471E-8011-6CFC6E50F9B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42967AA-146B-49F7-9AB7-685FE5FF839E}"/>
              </a:ext>
            </a:extLst>
          </p:cNvPr>
          <p:cNvCxnSpPr/>
          <p:nvPr/>
        </p:nvCxnSpPr>
        <p:spPr>
          <a:xfrm>
            <a:off x="3805084" y="2192594"/>
            <a:ext cx="2103120" cy="3048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2F8060C-6734-4998-8CDB-6D353DC0E129}"/>
              </a:ext>
            </a:extLst>
          </p:cNvPr>
          <p:cNvCxnSpPr/>
          <p:nvPr/>
        </p:nvCxnSpPr>
        <p:spPr>
          <a:xfrm>
            <a:off x="6283798" y="2192594"/>
            <a:ext cx="2103120" cy="3048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20748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197689-8B77-49E4-A565-B63D3B7A8E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our decision rule?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D92A992-02F9-471E-8011-6CFC6E50F9B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 algn="ctr">
                  <a:buNone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00375</m:t>
                    </m:r>
                    <m:r>
                      <m:rPr>
                        <m:nor/>
                      </m:rPr>
                      <a:rPr lang="en-US" dirty="0"/>
                      <m:t> </m:t>
                    </m:r>
                    <m:r>
                      <m:rPr>
                        <m:nor/>
                      </m:rPr>
                      <a:rPr lang="en-US" b="0" i="0" dirty="0" smtClean="0"/>
                      <m:t>vs</m:t>
                    </m:r>
                    <m:r>
                      <m:rPr>
                        <m:nor/>
                      </m:rPr>
                      <a:rPr lang="en-US" b="0" i="0" dirty="0" smtClean="0"/>
                      <m:t>.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  0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.00475</m:t>
                    </m:r>
                  </m:oMath>
                </a14:m>
                <a:r>
                  <a:rPr lang="en-US" dirty="0"/>
                  <a:t> 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r>
                  <a:rPr lang="en-US" dirty="0"/>
                  <a:t>Which one is larger? 0.00475</a:t>
                </a:r>
              </a:p>
              <a:p>
                <a:r>
                  <a:rPr lang="en-US" dirty="0"/>
                  <a:t>The process of picking the one with the higher value is called </a:t>
                </a:r>
                <a:r>
                  <a:rPr lang="en-US" i="1" dirty="0"/>
                  <a:t>maximum a posteriori (MAP) </a:t>
                </a:r>
                <a:r>
                  <a:rPr lang="en-US" dirty="0"/>
                  <a:t>(our </a:t>
                </a:r>
                <a:r>
                  <a:rPr lang="en-US" b="1" dirty="0"/>
                  <a:t>decision rule</a:t>
                </a:r>
                <a:r>
                  <a:rPr lang="en-US" dirty="0"/>
                  <a:t>)</a:t>
                </a:r>
              </a:p>
              <a:p>
                <a:endParaRPr lang="en-US" i="1" dirty="0"/>
              </a:p>
              <a:p>
                <a:r>
                  <a:rPr lang="en-US" dirty="0"/>
                  <a:t>Our prediction is that the video is about dogs.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D92A992-02F9-471E-8011-6CFC6E50F9B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618459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AB3D24-5AF9-4388-88A3-EBD951C951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Supervised Learning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1CCE6C-851F-43BF-A9B6-ADD60A12C3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Predict an outcome (or outcomes)</a:t>
            </a:r>
          </a:p>
          <a:p>
            <a:endParaRPr lang="en-US" dirty="0"/>
          </a:p>
          <a:p>
            <a:r>
              <a:rPr lang="en-US" dirty="0"/>
              <a:t>Types of outcomes	</a:t>
            </a:r>
          </a:p>
          <a:p>
            <a:pPr lvl="1"/>
            <a:r>
              <a:rPr lang="en-US" dirty="0"/>
              <a:t>Binary (predicting re-arrest)</a:t>
            </a:r>
          </a:p>
          <a:p>
            <a:pPr lvl="1"/>
            <a:r>
              <a:rPr lang="en-US" dirty="0"/>
              <a:t>Multinomial (predicting what type of phone to recommend)</a:t>
            </a:r>
          </a:p>
          <a:p>
            <a:pPr lvl="1"/>
            <a:r>
              <a:rPr lang="en-US" dirty="0"/>
              <a:t>Continuous (predicting purchase price)</a:t>
            </a:r>
          </a:p>
          <a:p>
            <a:pPr lvl="1"/>
            <a:r>
              <a:rPr lang="en-US" dirty="0"/>
              <a:t>Structured (predicting what type of phone to recommend AND purchase price)</a:t>
            </a:r>
          </a:p>
        </p:txBody>
      </p:sp>
    </p:spTree>
    <p:extLst>
      <p:ext uri="{BB962C8B-B14F-4D97-AF65-F5344CB8AC3E}">
        <p14:creationId xmlns:p14="http://schemas.microsoft.com/office/powerpoint/2010/main" val="18746532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10E9A7-E6BA-4E7D-8E2C-DAA421F12B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Prediction Model Building Cycle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D1ED96-8C86-41CE-8730-D46A28450A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8147" y="1825624"/>
            <a:ext cx="10535653" cy="4421171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F914C77-56DE-430C-8270-F428FF7C50A6}"/>
              </a:ext>
            </a:extLst>
          </p:cNvPr>
          <p:cNvSpPr/>
          <p:nvPr/>
        </p:nvSpPr>
        <p:spPr>
          <a:xfrm>
            <a:off x="1771329" y="1852461"/>
            <a:ext cx="1844566" cy="100899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Clean Data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397F692-B5DF-422C-AE82-E43F16F885DF}"/>
              </a:ext>
            </a:extLst>
          </p:cNvPr>
          <p:cNvSpPr/>
          <p:nvPr/>
        </p:nvSpPr>
        <p:spPr>
          <a:xfrm>
            <a:off x="6759373" y="2883792"/>
            <a:ext cx="1844566" cy="100899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Feature Generation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D0713B1-1C74-4758-8FF8-9FB3D1BE0242}"/>
              </a:ext>
            </a:extLst>
          </p:cNvPr>
          <p:cNvSpPr/>
          <p:nvPr/>
        </p:nvSpPr>
        <p:spPr>
          <a:xfrm>
            <a:off x="8904868" y="3995758"/>
            <a:ext cx="1844566" cy="100899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Train Model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13D09C0-B2D6-4075-8666-47C2D0CD5DE5}"/>
              </a:ext>
            </a:extLst>
          </p:cNvPr>
          <p:cNvSpPr/>
          <p:nvPr/>
        </p:nvSpPr>
        <p:spPr>
          <a:xfrm>
            <a:off x="4554826" y="3995758"/>
            <a:ext cx="1844566" cy="100899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Evaluate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7EF4CDE-04DE-48E7-9F7D-3B40B1F49CA8}"/>
              </a:ext>
            </a:extLst>
          </p:cNvPr>
          <p:cNvSpPr/>
          <p:nvPr/>
        </p:nvSpPr>
        <p:spPr>
          <a:xfrm>
            <a:off x="6682371" y="5192557"/>
            <a:ext cx="1844566" cy="100899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Predict on Held-Out Data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58E211A9-E2A4-4DFB-B822-7ABD5D5DE03D}"/>
              </a:ext>
            </a:extLst>
          </p:cNvPr>
          <p:cNvSpPr/>
          <p:nvPr/>
        </p:nvSpPr>
        <p:spPr>
          <a:xfrm>
            <a:off x="3939087" y="1852461"/>
            <a:ext cx="1844566" cy="100899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Define Outcome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613139A3-6F07-43FD-A227-B68C56FFE043}"/>
              </a:ext>
            </a:extLst>
          </p:cNvPr>
          <p:cNvCxnSpPr>
            <a:stCxn id="5" idx="3"/>
            <a:endCxn id="10" idx="1"/>
          </p:cNvCxnSpPr>
          <p:nvPr/>
        </p:nvCxnSpPr>
        <p:spPr>
          <a:xfrm>
            <a:off x="3615895" y="2356958"/>
            <a:ext cx="32319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DEBBF553-BBF3-4C24-9A28-404CBA0D4983}"/>
              </a:ext>
            </a:extLst>
          </p:cNvPr>
          <p:cNvCxnSpPr>
            <a:stCxn id="10" idx="3"/>
            <a:endCxn id="6" idx="0"/>
          </p:cNvCxnSpPr>
          <p:nvPr/>
        </p:nvCxnSpPr>
        <p:spPr>
          <a:xfrm>
            <a:off x="5783653" y="2356958"/>
            <a:ext cx="1898003" cy="5268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B1935AB0-F09D-41C5-98C8-3D81937C386F}"/>
              </a:ext>
            </a:extLst>
          </p:cNvPr>
          <p:cNvCxnSpPr>
            <a:cxnSpLocks/>
            <a:stCxn id="6" idx="3"/>
            <a:endCxn id="7" idx="0"/>
          </p:cNvCxnSpPr>
          <p:nvPr/>
        </p:nvCxnSpPr>
        <p:spPr>
          <a:xfrm>
            <a:off x="8603939" y="3388289"/>
            <a:ext cx="1223212" cy="60746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F1B8D0A8-E69B-4000-9E88-887910E20C46}"/>
              </a:ext>
            </a:extLst>
          </p:cNvPr>
          <p:cNvCxnSpPr>
            <a:cxnSpLocks/>
            <a:stCxn id="7" idx="2"/>
            <a:endCxn id="9" idx="3"/>
          </p:cNvCxnSpPr>
          <p:nvPr/>
        </p:nvCxnSpPr>
        <p:spPr>
          <a:xfrm flipH="1">
            <a:off x="8526937" y="5004751"/>
            <a:ext cx="1300214" cy="69230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32E138C2-2BD5-4511-8896-248FEE4FE76C}"/>
              </a:ext>
            </a:extLst>
          </p:cNvPr>
          <p:cNvCxnSpPr>
            <a:cxnSpLocks/>
            <a:endCxn id="8" idx="2"/>
          </p:cNvCxnSpPr>
          <p:nvPr/>
        </p:nvCxnSpPr>
        <p:spPr>
          <a:xfrm flipH="1" flipV="1">
            <a:off x="5477109" y="5004751"/>
            <a:ext cx="1282264" cy="69230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89DF60E1-4FA4-4B3F-AA5E-409BA6504803}"/>
              </a:ext>
            </a:extLst>
          </p:cNvPr>
          <p:cNvCxnSpPr>
            <a:cxnSpLocks/>
            <a:stCxn id="8" idx="0"/>
            <a:endCxn id="6" idx="1"/>
          </p:cNvCxnSpPr>
          <p:nvPr/>
        </p:nvCxnSpPr>
        <p:spPr>
          <a:xfrm flipV="1">
            <a:off x="5477109" y="3388289"/>
            <a:ext cx="1282264" cy="60746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92891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56969A-3BC2-4166-B0A3-340C1E9F22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 Training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0C0BBDF-0ED7-4D89-89E3-191308F85D9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 lnSpcReduction="10000"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𝑌</m:t>
                    </m:r>
                  </m:oMath>
                </a14:m>
                <a:r>
                  <a:rPr lang="en-US" dirty="0"/>
                  <a:t> outcome we want to predict (re-arrest, loan default, school dropout)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the variables/features/covariates we predict with</a:t>
                </a:r>
              </a:p>
              <a:p>
                <a:endParaRPr lang="en-US" dirty="0"/>
              </a:p>
              <a:p>
                <a:r>
                  <a:rPr lang="en-US" dirty="0"/>
                  <a:t>There is some true function: </a:t>
                </a:r>
              </a:p>
              <a:p>
                <a:pPr marL="0" indent="0">
                  <a:buNone/>
                </a:pPr>
                <a:endParaRPr lang="en-US" b="0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𝑿</m:t>
                          </m:r>
                        </m:e>
                      </m:d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r>
                  <a:rPr lang="en-US" dirty="0"/>
                  <a:t>We are going to approximate it with: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̂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</m:acc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𝑿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𝑒𝑟𝑟𝑜𝑟</m:t>
                      </m:r>
                    </m:oMath>
                  </m:oMathPara>
                </a14:m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0C0BBDF-0ED7-4D89-89E3-191308F85D9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928" t="-28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45820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56969A-3BC2-4166-B0A3-340C1E9F22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 Training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0C0BBDF-0ED7-4D89-89E3-191308F85D9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 lnSpcReduction="10000"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𝑌</m:t>
                    </m:r>
                  </m:oMath>
                </a14:m>
                <a:r>
                  <a:rPr lang="en-US" dirty="0"/>
                  <a:t> outcome we want to predict (re-arrest, loan default, school dropout)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the variables/features/covariates we predict with</a:t>
                </a:r>
              </a:p>
              <a:p>
                <a:endParaRPr lang="en-US" dirty="0"/>
              </a:p>
              <a:p>
                <a:r>
                  <a:rPr lang="en-US" dirty="0"/>
                  <a:t>There is some true function: </a:t>
                </a:r>
              </a:p>
              <a:p>
                <a:pPr marL="0" indent="0">
                  <a:buNone/>
                </a:pPr>
                <a:endParaRPr lang="en-US" b="0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𝑿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𝑌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r>
                  <a:rPr lang="en-US" dirty="0"/>
                  <a:t>We are going to approximate it with: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̂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</m:acc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𝑿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𝑒𝑟𝑟𝑜𝑟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𝑒𝑟𝑟𝑜𝑟</m:t>
                      </m:r>
                    </m:oMath>
                  </m:oMathPara>
                </a14:m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0C0BBDF-0ED7-4D89-89E3-191308F85D9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928" t="-28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685505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10E9A7-E6BA-4E7D-8E2C-DAA421F12B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Prediction Model Building Cycle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D1ED96-8C86-41CE-8730-D46A28450A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8147" y="1825624"/>
            <a:ext cx="10535653" cy="4421171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F914C77-56DE-430C-8270-F428FF7C50A6}"/>
              </a:ext>
            </a:extLst>
          </p:cNvPr>
          <p:cNvSpPr/>
          <p:nvPr/>
        </p:nvSpPr>
        <p:spPr>
          <a:xfrm>
            <a:off x="1771329" y="1852461"/>
            <a:ext cx="1844566" cy="100899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Clean Data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397F692-B5DF-422C-AE82-E43F16F885DF}"/>
              </a:ext>
            </a:extLst>
          </p:cNvPr>
          <p:cNvSpPr/>
          <p:nvPr/>
        </p:nvSpPr>
        <p:spPr>
          <a:xfrm>
            <a:off x="6759373" y="2883792"/>
            <a:ext cx="1844566" cy="100899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Feature Generation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D0713B1-1C74-4758-8FF8-9FB3D1BE0242}"/>
              </a:ext>
            </a:extLst>
          </p:cNvPr>
          <p:cNvSpPr/>
          <p:nvPr/>
        </p:nvSpPr>
        <p:spPr>
          <a:xfrm>
            <a:off x="8904868" y="3995758"/>
            <a:ext cx="1844566" cy="100899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Train Model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13D09C0-B2D6-4075-8666-47C2D0CD5DE5}"/>
              </a:ext>
            </a:extLst>
          </p:cNvPr>
          <p:cNvSpPr/>
          <p:nvPr/>
        </p:nvSpPr>
        <p:spPr>
          <a:xfrm>
            <a:off x="4554826" y="3995758"/>
            <a:ext cx="1844566" cy="100899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Evaluate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7EF4CDE-04DE-48E7-9F7D-3B40B1F49CA8}"/>
              </a:ext>
            </a:extLst>
          </p:cNvPr>
          <p:cNvSpPr/>
          <p:nvPr/>
        </p:nvSpPr>
        <p:spPr>
          <a:xfrm>
            <a:off x="6682371" y="5192557"/>
            <a:ext cx="1844566" cy="100899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Predict on Held-Out Data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58E211A9-E2A4-4DFB-B822-7ABD5D5DE03D}"/>
              </a:ext>
            </a:extLst>
          </p:cNvPr>
          <p:cNvSpPr/>
          <p:nvPr/>
        </p:nvSpPr>
        <p:spPr>
          <a:xfrm>
            <a:off x="3939087" y="1852461"/>
            <a:ext cx="1844566" cy="100899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Define Outcome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613139A3-6F07-43FD-A227-B68C56FFE043}"/>
              </a:ext>
            </a:extLst>
          </p:cNvPr>
          <p:cNvCxnSpPr>
            <a:stCxn id="5" idx="3"/>
            <a:endCxn id="10" idx="1"/>
          </p:cNvCxnSpPr>
          <p:nvPr/>
        </p:nvCxnSpPr>
        <p:spPr>
          <a:xfrm>
            <a:off x="3615895" y="2356958"/>
            <a:ext cx="32319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DEBBF553-BBF3-4C24-9A28-404CBA0D4983}"/>
              </a:ext>
            </a:extLst>
          </p:cNvPr>
          <p:cNvCxnSpPr>
            <a:stCxn id="10" idx="3"/>
            <a:endCxn id="6" idx="0"/>
          </p:cNvCxnSpPr>
          <p:nvPr/>
        </p:nvCxnSpPr>
        <p:spPr>
          <a:xfrm>
            <a:off x="5783653" y="2356958"/>
            <a:ext cx="1898003" cy="5268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B1935AB0-F09D-41C5-98C8-3D81937C386F}"/>
              </a:ext>
            </a:extLst>
          </p:cNvPr>
          <p:cNvCxnSpPr>
            <a:cxnSpLocks/>
            <a:stCxn id="6" idx="3"/>
            <a:endCxn id="7" idx="0"/>
          </p:cNvCxnSpPr>
          <p:nvPr/>
        </p:nvCxnSpPr>
        <p:spPr>
          <a:xfrm>
            <a:off x="8603939" y="3388289"/>
            <a:ext cx="1223212" cy="60746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F1B8D0A8-E69B-4000-9E88-887910E20C46}"/>
              </a:ext>
            </a:extLst>
          </p:cNvPr>
          <p:cNvCxnSpPr>
            <a:cxnSpLocks/>
            <a:stCxn id="7" idx="2"/>
            <a:endCxn id="9" idx="3"/>
          </p:cNvCxnSpPr>
          <p:nvPr/>
        </p:nvCxnSpPr>
        <p:spPr>
          <a:xfrm flipH="1">
            <a:off x="8526937" y="5004751"/>
            <a:ext cx="1300214" cy="69230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32E138C2-2BD5-4511-8896-248FEE4FE76C}"/>
              </a:ext>
            </a:extLst>
          </p:cNvPr>
          <p:cNvCxnSpPr>
            <a:cxnSpLocks/>
            <a:endCxn id="8" idx="2"/>
          </p:cNvCxnSpPr>
          <p:nvPr/>
        </p:nvCxnSpPr>
        <p:spPr>
          <a:xfrm flipH="1" flipV="1">
            <a:off x="5477109" y="5004751"/>
            <a:ext cx="1282264" cy="69230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89DF60E1-4FA4-4B3F-AA5E-409BA6504803}"/>
              </a:ext>
            </a:extLst>
          </p:cNvPr>
          <p:cNvCxnSpPr>
            <a:cxnSpLocks/>
            <a:stCxn id="8" idx="0"/>
            <a:endCxn id="6" idx="1"/>
          </p:cNvCxnSpPr>
          <p:nvPr/>
        </p:nvCxnSpPr>
        <p:spPr>
          <a:xfrm flipV="1">
            <a:off x="5477109" y="3388289"/>
            <a:ext cx="1282264" cy="60746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1F102B4-FD4F-82A6-4AB4-559D0C067EF5}"/>
                  </a:ext>
                </a:extLst>
              </p:cNvPr>
              <p:cNvSpPr txBox="1"/>
              <p:nvPr/>
            </p:nvSpPr>
            <p:spPr>
              <a:xfrm>
                <a:off x="4654937" y="2885690"/>
                <a:ext cx="34603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𝑦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1F102B4-FD4F-82A6-4AB4-559D0C067E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54937" y="2885690"/>
                <a:ext cx="346037" cy="369332"/>
              </a:xfrm>
              <a:prstGeom prst="rect">
                <a:avLst/>
              </a:prstGeom>
              <a:blipFill>
                <a:blip r:embed="rId3"/>
                <a:stretch>
                  <a:fillRect b="-65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07DFC7C-3457-0D50-03B5-376DF69A9844}"/>
                  </a:ext>
                </a:extLst>
              </p:cNvPr>
              <p:cNvSpPr txBox="1"/>
              <p:nvPr/>
            </p:nvSpPr>
            <p:spPr>
              <a:xfrm>
                <a:off x="6897031" y="2372331"/>
                <a:ext cx="34603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,…, 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07DFC7C-3457-0D50-03B5-376DF69A98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97031" y="2372331"/>
                <a:ext cx="346037" cy="369332"/>
              </a:xfrm>
              <a:prstGeom prst="rect">
                <a:avLst/>
              </a:prstGeom>
              <a:blipFill>
                <a:blip r:embed="rId4"/>
                <a:stretch>
                  <a:fillRect r="-2719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ABAF22C-2C5A-7143-1C32-A3D7A0FE540C}"/>
                  </a:ext>
                </a:extLst>
              </p:cNvPr>
              <p:cNvSpPr txBox="1"/>
              <p:nvPr/>
            </p:nvSpPr>
            <p:spPr>
              <a:xfrm>
                <a:off x="10749434" y="4213750"/>
                <a:ext cx="1223212" cy="3849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̂"/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</m:acc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ABAF22C-2C5A-7143-1C32-A3D7A0FE54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49434" y="4213750"/>
                <a:ext cx="1223212" cy="384914"/>
              </a:xfrm>
              <a:prstGeom prst="rect">
                <a:avLst/>
              </a:prstGeom>
              <a:blipFill>
                <a:blip r:embed="rId5"/>
                <a:stretch>
                  <a:fillRect t="-7937" b="-14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505DC759-3F58-73B0-4C69-79D3DDDAEB47}"/>
                  </a:ext>
                </a:extLst>
              </p:cNvPr>
              <p:cNvSpPr txBox="1"/>
              <p:nvPr/>
            </p:nvSpPr>
            <p:spPr>
              <a:xfrm>
                <a:off x="7070050" y="6228052"/>
                <a:ext cx="1223212" cy="3849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i="1" dirty="0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acc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̂"/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</m:acc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505DC759-3F58-73B0-4C69-79D3DDDAEB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70050" y="6228052"/>
                <a:ext cx="1223212" cy="384914"/>
              </a:xfrm>
              <a:prstGeom prst="rect">
                <a:avLst/>
              </a:prstGeom>
              <a:blipFill>
                <a:blip r:embed="rId6"/>
                <a:stretch>
                  <a:fillRect t="-7937" b="-126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7FBC909-A091-3293-6543-E248E5D963C1}"/>
                  </a:ext>
                </a:extLst>
              </p:cNvPr>
              <p:cNvSpPr txBox="1"/>
              <p:nvPr/>
            </p:nvSpPr>
            <p:spPr>
              <a:xfrm>
                <a:off x="3709545" y="3953960"/>
                <a:ext cx="654756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𝑇𝑃𝑅</m:t>
                      </m:r>
                    </m:oMath>
                  </m:oMathPara>
                </a14:m>
                <a:endParaRPr lang="en-US" b="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𝑃𝑃𝑉</m:t>
                      </m:r>
                    </m:oMath>
                  </m:oMathPara>
                </a14:m>
                <a:endParaRPr lang="en-US" b="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𝐹𝑃𝑅</m:t>
                      </m:r>
                    </m:oMath>
                  </m:oMathPara>
                </a14:m>
                <a:endParaRPr lang="en-US" b="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𝐹𝑁𝑅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7FBC909-A091-3293-6543-E248E5D963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09545" y="3953960"/>
                <a:ext cx="654756" cy="120032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167718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D37F340A-2414-486B-A6ED-B55A20F1E87D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How Do We Build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</m:acc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𝑿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?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D37F340A-2414-486B-A6ED-B55A20F1E87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23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A203FF-6A7F-4061-B7F9-0D894F0E40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Via machine learning algorithms (aka statistical learning models)</a:t>
            </a:r>
          </a:p>
          <a:p>
            <a:r>
              <a:rPr lang="en-US" dirty="0"/>
              <a:t>Examples:</a:t>
            </a:r>
          </a:p>
          <a:p>
            <a:pPr lvl="1"/>
            <a:r>
              <a:rPr lang="en-US" dirty="0"/>
              <a:t>Naïve Bayes</a:t>
            </a:r>
          </a:p>
          <a:p>
            <a:pPr lvl="1"/>
            <a:r>
              <a:rPr lang="en-US" dirty="0"/>
              <a:t>Linear Regression</a:t>
            </a:r>
          </a:p>
          <a:p>
            <a:pPr lvl="1"/>
            <a:r>
              <a:rPr lang="en-US" dirty="0"/>
              <a:t>Logistic Regression</a:t>
            </a:r>
          </a:p>
          <a:p>
            <a:pPr lvl="1"/>
            <a:r>
              <a:rPr lang="en-US" dirty="0"/>
              <a:t>Regularized Linear Regression (e.g. Lasso)</a:t>
            </a:r>
          </a:p>
          <a:p>
            <a:pPr lvl="1"/>
            <a:r>
              <a:rPr lang="en-US" dirty="0"/>
              <a:t>Random Forest</a:t>
            </a:r>
          </a:p>
          <a:p>
            <a:pPr lvl="1"/>
            <a:r>
              <a:rPr lang="en-US" dirty="0"/>
              <a:t>Gradient Boosting</a:t>
            </a:r>
          </a:p>
          <a:p>
            <a:pPr lvl="1"/>
            <a:r>
              <a:rPr lang="en-US" dirty="0"/>
              <a:t>Support Vector Machine</a:t>
            </a:r>
          </a:p>
          <a:p>
            <a:pPr lvl="1"/>
            <a:r>
              <a:rPr lang="en-US" dirty="0"/>
              <a:t>Neural Network/Deep Learning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32478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12782</TotalTime>
  <Words>1269</Words>
  <Application>Microsoft Office PowerPoint</Application>
  <PresentationFormat>Widescreen</PresentationFormat>
  <Paragraphs>219</Paragraphs>
  <Slides>32</Slides>
  <Notes>2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7" baseType="lpstr">
      <vt:lpstr>Arial</vt:lpstr>
      <vt:lpstr>Calibri</vt:lpstr>
      <vt:lpstr>Cambria</vt:lpstr>
      <vt:lpstr>Cambria Math</vt:lpstr>
      <vt:lpstr>Office Theme</vt:lpstr>
      <vt:lpstr>INST 414: Data Science Techniques   Naïve Bayes</vt:lpstr>
      <vt:lpstr>Intro to the Machine Learning Pipeline</vt:lpstr>
      <vt:lpstr>Different Types of Machine Learning</vt:lpstr>
      <vt:lpstr>Supervised Learning</vt:lpstr>
      <vt:lpstr>The Prediction Model Building Cycle</vt:lpstr>
      <vt:lpstr>Model Training</vt:lpstr>
      <vt:lpstr>Model Training</vt:lpstr>
      <vt:lpstr>The Prediction Model Building Cycle</vt:lpstr>
      <vt:lpstr>How Do We Build f ̂(X)?</vt:lpstr>
      <vt:lpstr>Naïve Bayes</vt:lpstr>
      <vt:lpstr>A prediction problem</vt:lpstr>
      <vt:lpstr>A prediction problem</vt:lpstr>
      <vt:lpstr>Estimates from the data</vt:lpstr>
      <vt:lpstr>How should we classify a new video with the words “run” and “catch”?</vt:lpstr>
      <vt:lpstr>How should we classify a new video with the words “run” and “catch”?</vt:lpstr>
      <vt:lpstr>How should we classify a new video with the words “run” and “catch”?</vt:lpstr>
      <vt:lpstr>How should we classify a new video with the words “run” and “catch”?</vt:lpstr>
      <vt:lpstr>Independence</vt:lpstr>
      <vt:lpstr>Conditional Independence</vt:lpstr>
      <vt:lpstr>Conditional Independence Intuition</vt:lpstr>
      <vt:lpstr>Conditional Independence Intuition</vt:lpstr>
      <vt:lpstr>Conditional Independence Intuition</vt:lpstr>
      <vt:lpstr>Conditional Independence Intuition</vt:lpstr>
      <vt:lpstr>Naïve Bayes Assumption</vt:lpstr>
      <vt:lpstr>Naïve Bayes Assumption</vt:lpstr>
      <vt:lpstr>Let’s Compute P(Y=1│X_1=1,X_2=1)</vt:lpstr>
      <vt:lpstr>Let’s Compute P(Y=1│X_1=1,X_2=1)</vt:lpstr>
      <vt:lpstr>Let’s Compute P(Y=1│X_1=1,X_2=1)</vt:lpstr>
      <vt:lpstr>Let’s Compute P(Y=0│X_1=1,X_2=1)</vt:lpstr>
      <vt:lpstr>What’s our decision rule?</vt:lpstr>
      <vt:lpstr>What’s our decision rule?</vt:lpstr>
      <vt:lpstr>What’s our decision rule?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INST 414: Data Science Techniques   Lecture 3 Working with event data</dc:title>
  <dc:creator>Zubin Jelveh</dc:creator>
  <cp:lastModifiedBy>Zubin Jelveh</cp:lastModifiedBy>
  <cp:revision>127</cp:revision>
  <dcterms:created xsi:type="dcterms:W3CDTF">2021-02-08T17:47:15Z</dcterms:created>
  <dcterms:modified xsi:type="dcterms:W3CDTF">2024-09-26T14:16:13Z</dcterms:modified>
</cp:coreProperties>
</file>