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9"/>
  </p:notesMasterIdLst>
  <p:sldIdLst>
    <p:sldId id="257" r:id="rId3"/>
    <p:sldId id="765" r:id="rId4"/>
    <p:sldId id="766" r:id="rId5"/>
    <p:sldId id="799" r:id="rId6"/>
    <p:sldId id="800" r:id="rId7"/>
    <p:sldId id="801" r:id="rId8"/>
    <p:sldId id="767" r:id="rId9"/>
    <p:sldId id="352" r:id="rId10"/>
    <p:sldId id="353" r:id="rId11"/>
    <p:sldId id="343" r:id="rId12"/>
    <p:sldId id="362" r:id="rId13"/>
    <p:sldId id="364" r:id="rId14"/>
    <p:sldId id="365" r:id="rId15"/>
    <p:sldId id="308" r:id="rId16"/>
    <p:sldId id="693" r:id="rId17"/>
    <p:sldId id="345" r:id="rId18"/>
    <p:sldId id="752" r:id="rId19"/>
    <p:sldId id="756" r:id="rId20"/>
    <p:sldId id="757" r:id="rId21"/>
    <p:sldId id="758" r:id="rId22"/>
    <p:sldId id="759" r:id="rId23"/>
    <p:sldId id="760" r:id="rId24"/>
    <p:sldId id="761" r:id="rId25"/>
    <p:sldId id="763" r:id="rId26"/>
    <p:sldId id="762" r:id="rId27"/>
    <p:sldId id="76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8T03:22:14.78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1174 24575,'0'0'0,"0"0"0,0 0 0,4-12 0,9-9 0,1 0 0,0 1 0,34-35 0,65-49 0,9 1-93,5 5 0,4 5 0,4 7 0,4 5 0,3 7 0,3 6 0,3 6 0,3 7 0,237-54 0,-175 67-188,2 9 1,1 10-1,1 10 0,388 24 1,-469 3 215,0 6 0,-2 5 0,-1 7-1,-1 5 1,-2 6 0,-2 6 0,-2 5 0,-3 5 0,-3 6 0,-2 5 0,123 97 0,-84-39 66,230 242 0,102 184-10,-183-199-69,182 137 1430,-384-402-896,5-5 1,3-4 0,123 64 0,367 135-437,-552-255 736,13 5-1361,-57-27-244,0-1-1,1-1 1,-1 1 0,11 0-1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8T03:22:16.05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512 1 24575,'3'1'0,"-1"1"0,0-1 0,0 1 0,0-1 0,0 1 0,0 0 0,0 0 0,0 0 0,1 3 0,7 6 0,77 77 0,-4 3 0,-4 3 0,-4 4 0,123 214 0,-35-10 0,-21 7 0,-138-297 0,1 0 0,0 0 0,-1 0 0,2 15 0,-5-24 0,-1 0 0,1 0 0,-1 0 0,0 0 0,0 0 0,0 0 0,-1 0 0,1 0 0,-1 0 0,1-1 0,-1 1 0,0 0 0,0 0 0,0 0 0,-1-1 0,1 1 0,-1 0 0,-3 4 0,-2-1 0,0-1 0,0 1 0,-1-1 0,0-1 0,0 1 0,0-1 0,-1-1 0,1 0 0,-19 5 0,25-7 0,-82 22 0,-2-4 0,-169 17 0,-180-20 0,220-18 372,9-1-4840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8T03:22:19.99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11366 1592 24575,'-1'8'0,"0"0"0,0 0 0,-1 0 0,0 0 0,-5 15 0,-1 0 0,-4 13 0,-1 0 0,-3 0 0,0-1 0,-2-1 0,-2-1 0,-1-1 0,-1-1 0,-2 0 0,-1-2 0,-1-1 0,-2-1 0,-39 30 0,-6-3 0,-3-4 0,-2-3 0,-87 38 0,-259 92 0,403-169 0,-905 286 0,791-262 0,-219 24 0,-140-28 0,218-21 0,-541-7 0,487-9 0,-68-3 0,267 3 0,-222-20 0,3-29 0,-20-50 0,103 26 0,183 64 0,-1 4 0,-142-7 0,110 12 0,-654-11 0,166 10 0,424 1 0,-591-43 0,57 2 0,503 50 0,493 16 0,-119-4 0,672 13 0,5-25 0,-731-1 0,-105 1 0,19-1 0,-22 1 0,0 0 0,0 0 0,-1-1 0,1 1 0,0 0 0,0 0 0,0 0 0,-1 0 0,1 0 0,0 0 0,0-1 0,0 1 0,0 0 0,0 0 0,-1 0 0,1 0 0,0-1 0,0 1 0,0 0 0,0 0 0,0 0 0,0-1 0,0 1 0,0 0 0,0 0 0,0 0 0,0-1 0,0 1 0,0 0 0,0 0 0,0 0 0,0-1 0,0 1 0,0 0 0,0 0 0,0-1 0,0 1 0,0 0 0,0 0 0,0 0 0,0 0 0,0-1 0,1 1 0,-1 0 0,0 0 0,0 0 0,0 0 0,0-1 0,0 1 0,1 0 0,-1 0 0,0 0 0,0 0 0,0 0 0,0 0 0,1-1 0,-1 1 0,0 0 0,0 0 0,1 0 0,-1 0 0,0 0 0,0 0 0,1 0 0,-13-7 0,0 0 0,0 1 0,-22-9 0,29 13 0,-71-26 0,-137-32 0,-92 3 0,83 28-188,-251 1 0,-224 43-188,501-4 361,-411 7 156,589-19-96,0-1 1,0-2-1,1 1 0,-1-2 1,1 0-1,0-2 1,1 1-1,-1-2 1,1 0-1,1-1 0,0-1 1,0 0-1,1-1 1,-14-13-1,0-3-54,1-1 0,1-2 0,2 0 0,1-2-1,-27-47 1,22 26 9,1 0 0,4-2 0,1-1 0,3 0 0,2-2 0,-14-95 0,26 111 0,1-1 0,2 1 0,2-1 0,2 1 0,1-1 0,3 1 0,1 0 0,2 1 0,2-1 0,17-40 0,-6 32 0,2 2 0,2 0 0,2 2 0,2 0 0,2 3 0,72-77 0,-59 76 0,2 3 0,2 1 0,1 3 0,2 2 0,100-50 0,-53 41-81,3 4 1,1 4-1,2 5 0,137-23 0,-17 21-121,231-6 0,-116 30 202,1 14 0,589 85 0,-801-68 0,210 64 0,-271-62 0,-1 2 0,-1 3 0,-2 3 0,99 66 0,-101-55 67,-3 3 0,-1 2 1,-2 3-1,-3 2 1,50 65-1,-79-86-11,-1 2-1,-2 1 1,-1 1-1,22 55 1,-32-62-38,0 0 0,-2 1 0,-2 0 0,0 1 0,-2-1 0,0 51 0,-6-37-18,-2 0 0,-2-1 0,-2 0 0,-2 0 0,-2-1 0,-1 0 0,-3-1 0,-1-1 0,-44 76 0,23-56 0,-3-1 0,-2-2 0,-3-2 0,-2-2 0,-76 65 0,81-82 0,-1-3-1,-2-1 1,-1-3-1,-2-1 1,0-3-1,-59 21 1,46-25-151,0-2 1,-2-3-1,0-3 1,-125 10-1,61-20 212,-1-4-1,-131-20 1,-249-64-4339,339 50-15445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E1102-1995-4062-9069-C25F59CC4B7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ED714-7161-4C53-B543-DFCCC0913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31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mj.com/content/369/bmj.m1808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mj.com/content/369/bmj.m1808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mj.com/content/369/bmj.m1808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mj.com/content/369/bmj.m1808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06565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2263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65038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94212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86982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13116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96003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18395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5662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https://www.bmj.com/content/369/bmj.m1808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419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https://www.bmj.com/content/369/bmj.m1808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0941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https://www.bmj.com/content/369/bmj.m1808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0530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https://www.bmj.com/content/369/bmj.m1808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0178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1461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96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74996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8733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8A287-384C-5FB5-DA58-50BE11EF8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41A60F-82BB-EB5D-CA45-8D08FC5F25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EBB66-2CF0-7586-3C89-6801CB474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739A2-9E12-6FAB-CA87-872CF0FBA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E01B3-3525-F91D-9B25-DE2555C8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6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E530A-0EB5-F8DF-7A19-48F2FCBA3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78F02-B656-0107-7222-24D824A9B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9D3EE-2EC1-A60B-EA63-6BD3E6671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E66E2-81B5-60DF-8172-D289D57C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2A47E-8548-CB29-167A-EB85094C3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58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7B0988-3E7C-1D8B-10B0-E9173F9427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2A57BE-FD71-2E3C-4162-9DA3AF379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E3C26-16BD-46AE-58F1-268A5FAD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AB6FA-F1C2-D361-376B-397055312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C5620-BB36-ED01-BA87-2C901708C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66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17D49-0A3C-46EB-8E1C-106C1194CC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1C021-1B81-476A-85A3-A9790C427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0A1B1-2255-4C58-B244-3E02ABAF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C7EC2-F75E-41E5-9E98-BA1335DD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5C43-B8A3-44D5-A474-F3CC7DFB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9407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2D071-B6FD-4F12-8935-8160D6FE3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</p:spPr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5B998-74F9-42B5-8DFA-847F1234D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731"/>
            <a:ext cx="10515600" cy="4757131"/>
          </a:xfrm>
        </p:spPr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5233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24ADF-B487-4F63-8EBC-EB47C7FC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2FE1C2-ECEC-4871-95D4-6E825EF35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370E2-90B8-44EE-9C0C-2323FE5B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FBEFF-5FCB-4C7A-AB66-3984B248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AE514-926B-49DB-A293-C9A413A53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792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558D3-20A5-4EB1-BB0C-A841FE77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85A70-C0D9-4D0E-8848-5AB546F21C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60AA4-A946-431E-88B9-4137792AF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D9EC5E-0CC5-46FA-A67F-829E0D342F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A1F9A-F569-4AD9-948C-FF219F393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881CEC-150F-4EA8-8D31-18D0DF1CB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2132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E1F67-CF1C-40DD-8966-3D1E99ED2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4539C-3EE8-4C7D-9A87-B325D54C2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E5959B-5305-427B-AD9E-A877DEBF1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233ADE-0BE2-4235-8777-DBCE6467F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60D0B3-6529-462D-9F6D-78633561D0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A44967-B153-472D-A03A-C6CA824B51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CA2E02-8A1A-487C-9EBC-377AF15B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B0991-2ACB-404F-8F57-23C3CA4D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7954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87AB3-1B9A-4044-8EE7-5BF5BCBD2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C5BAA-D49A-4B57-A752-4B42366A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A17D56-F767-49C5-8E2A-4E759B7C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BD58AA-9FF9-4991-A7BC-6567529B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875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14830C-2CDB-45E8-9C41-A1D64389D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76091-CD5C-449E-B96C-CC66394F4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C88013-AFFB-4681-B51B-741F70813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4748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8630D-7FAA-4425-8CD2-629971779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C9A20-98C1-44EC-B39C-952BA3B5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42F57C-0FCC-4540-A105-F733044DC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39C767-62CC-4CA9-AF1D-4E0499937E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99AAAE-E77E-4FB8-B001-8507C16F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EF175-C626-4C86-8741-D6C2A9FC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4502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3F545-46CB-1612-853D-C78BFE53F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8E291-2EF0-1B55-292F-D507C7C5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C64C6-AB57-A2BB-4F0E-570624D4E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14709-21E3-5AFA-FFBB-9083BF200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306D2-1A99-96D0-1E57-B79EFE3C3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363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DAF58-F979-440C-9DEC-2DCF48F9A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9D3E8-9D59-487A-B75B-FB267EE9F4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A097EF-8C12-489A-AEFB-5BAA1F5C5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3F761-5E1D-456F-86D1-E9D2176696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D83D2A-30CF-4472-B7F7-0A9AEEDEE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48BB0-DB3D-4D6B-A072-C5C176C91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388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8E3C5-350D-4E53-9ACF-A299AE8F6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0AA61A-888C-4AFA-8593-9D2AB6D75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2D77F-A145-4E2C-823E-B5ABB8C772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7C15D-B093-4F22-BB32-C2B1D8ACD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E98AC-578D-45FB-BED9-7902F420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32955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E37601-32B1-40CB-9322-8C42640E0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6CC68D-9DCF-450F-8372-E1CE84BC7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08BF9-1D50-44AA-BDF3-3F00CA1C3F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79369-2A1F-42AD-9DA3-3F6F16DD0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6BAAF-DFBA-4EE2-9FD9-D66F6BCE8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941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67646-217A-87FE-ADB9-1258FED78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BC665-A199-A882-3739-7C2D50BB8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719DF-4C2C-BD5D-2FF0-30CA96607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7DEEE-894B-5C9B-015A-1C2A5A6CB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7E6EB-D464-895D-7D06-0A5964726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71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993C5-2296-E1B1-97B7-595E1A358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78374-9E74-9FE6-AE44-26F4692896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6A1971-9D6D-5396-0C34-92BA5BC80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06A000-5CF9-D3AB-5D3F-E56BE505A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79AE05-DFBB-6172-2147-B9E25B153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B0CC0-BB71-2154-59F1-780AB198E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8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5B8D5-4F07-17EA-2C6D-A873926D0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F471FF-F8DB-A721-A9C7-0682846C0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29FDC-5176-AE12-9748-5AAFCCD04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D8B16-28A8-AEAC-FBF0-44BCC9119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C75C31-910C-1FA4-DFB8-D3C7BE98F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248FD5-630A-0AAC-DAFE-991B73FF0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68EB28-6380-4A7E-E27D-8219605B9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C4371D-DB3D-2C48-B78D-7F53F2363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27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70561-9CE5-5E21-6678-E1CDACF64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8642D1-49A1-BA12-F72F-51E9492E8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C08DE1-8D7B-8C97-C045-A80D54B0B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073A1-7FBF-0448-DB59-5FEA434C5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04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7D7D7F-2586-ADBE-1650-769F74F60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7FC92D-BE20-CF26-472B-539D7E2B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35A3A-B385-2D81-8714-64099594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8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6448C-19B7-6AEB-77C5-8883EFAA2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1DD89-1D12-E6B4-781D-71319FAD7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91305C-9EAF-0491-1941-43AA099BC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804E2-BCB2-7C65-09D2-15722522F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FEFED7-FF3B-844D-6858-2A783540E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3B1A3-E45D-F375-6188-A8F4FB6D5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65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2FEFE-F419-08CC-9741-B57F02784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2F785-CE96-DCA3-37F2-086BB1B37C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DBF00C-590A-9BA5-E0DC-E67DE8EC9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73658-E87F-DFBD-4DF0-2EFCE40DB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6129A6-ACC0-5D04-68CB-796E1F08C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0F041-B34A-5555-2016-ABD3D9AA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2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90090B-E881-3176-62AC-86AF3FB8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20957-417B-56D6-D5B3-02F61C7FD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5B8EB-4A7B-3BEF-F0E1-02BF58897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BC75169D-8D8D-411B-A12B-61A22539516B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F1B31-286F-2503-A99D-5AA2DB8A5D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D2C1C-B65F-65C8-6833-A7F3FCA165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6DAFCC67-E18C-4576-B6B7-CEB59EE58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697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2AAB4D-54BB-4AE2-A1CD-CB5BC695A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EE965-DBB1-4267-AC1D-F2F02BAE3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4480"/>
            <a:ext cx="10515600" cy="4780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0482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0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0.png"/><Relationship Id="rId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5" Type="http://schemas.openxmlformats.org/officeDocument/2006/relationships/customXml" Target="../ink/ink1.xml"/><Relationship Id="rId10" Type="http://schemas.openxmlformats.org/officeDocument/2006/relationships/image" Target="../media/image5.png"/><Relationship Id="rId4" Type="http://schemas.openxmlformats.org/officeDocument/2006/relationships/image" Target="../media/image2.jpeg"/><Relationship Id="rId9" Type="http://schemas.openxmlformats.org/officeDocument/2006/relationships/customXml" Target="../ink/ink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r>
              <a:rPr lang="en-US" dirty="0"/>
              <a:t> </a:t>
            </a:r>
            <a:br>
              <a:rPr lang="en-US"/>
            </a:br>
            <a:r>
              <a:rPr lang="en-US" sz="4900"/>
              <a:t>Bayes </a:t>
            </a:r>
            <a:r>
              <a:rPr lang="en-US" sz="4900" dirty="0"/>
              <a:t>Theorem</a:t>
            </a:r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271B1-E877-426E-A719-9FA5A2A99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Pre-test, Post-test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881307-23D4-48D5-95E3-89452CEFE7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=71%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95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b="1" dirty="0"/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=1|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=0)+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=1|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/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0.71 ∗0.01</m:t>
                              </m:r>
                            </m:e>
                          </m:eqAr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0.057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=12.5%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881307-23D4-48D5-95E3-89452CEFE7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33344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A538-5CD7-40AA-9D4F-A835EA2D7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 Theorem – Updating Beliefs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 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Without any information, the chance that a person has covid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=1%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:endParaRPr lang="en-US" b="0" dirty="0"/>
              </a:p>
              <a:p>
                <a:pPr marL="0" indent="0">
                  <a:buNone/>
                </a:pPr>
                <a:r>
                  <a:rPr lang="en-US" b="0" dirty="0"/>
                  <a:t>Now what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0" dirty="0"/>
                  <a:t>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=1%</m:t>
                    </m:r>
                  </m:oMath>
                </a14:m>
                <a:r>
                  <a:rPr lang="en-US" b="0" dirty="0"/>
                  <a:t> too. </a:t>
                </a:r>
              </a:p>
              <a:p>
                <a:pPr marL="0" indent="0">
                  <a:buNone/>
                </a:pPr>
                <a:endParaRPr lang="en-US" b="0" dirty="0"/>
              </a:p>
              <a:p>
                <a:pPr marL="0" indent="0">
                  <a:buNone/>
                </a:pPr>
                <a:endParaRPr lang="en-US" b="0" dirty="0"/>
              </a:p>
              <a:p>
                <a:pPr marL="0" indent="0">
                  <a:buNone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55333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A538-5CD7-40AA-9D4F-A835EA2D7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 Theorem – Updating Beliefs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 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=1 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b="0" dirty="0"/>
              </a:p>
              <a:p>
                <a:pPr marL="0" indent="0">
                  <a:buNone/>
                </a:pPr>
                <a:r>
                  <a:rPr lang="en-US" b="0" dirty="0"/>
                  <a:t>In order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 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=1)</m:t>
                    </m:r>
                  </m:oMath>
                </a14:m>
                <a:r>
                  <a:rPr lang="en-US" b="0" dirty="0"/>
                  <a:t>, </a:t>
                </a:r>
                <a:r>
                  <a:rPr lang="en-US" dirty="0"/>
                  <a:t>i.e. the covid test is actually informative, then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 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=1 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=1)</m:t>
                        </m:r>
                      </m:den>
                    </m:f>
                  </m:oMath>
                </a14:m>
                <a:r>
                  <a:rPr lang="en-US" dirty="0"/>
                  <a:t>  is called lift</a:t>
                </a:r>
              </a:p>
              <a:p>
                <a:pPr marL="0" indent="0">
                  <a:buNone/>
                </a:pPr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The rate at which people test positive should be higher for those with covid than across the entire population.</a:t>
                </a:r>
              </a:p>
              <a:p>
                <a:pPr marL="0" indent="0">
                  <a:buNone/>
                </a:pPr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Next, we’ll show a worked example.</a:t>
                </a:r>
                <a:endParaRPr lang="en-US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44435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A538-5CD7-40AA-9D4F-A835EA2D7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With Low Prevalence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Cambria Math" panose="02040503050406030204" pitchFamily="18" charset="0"/>
                  </a:rPr>
                  <a:t>If the base rate is low, then you need the lift to be very high in order for your posterior probability to be high as well</a:t>
                </a:r>
                <a:endParaRPr lang="en-US" b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 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 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.71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.057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⋅.01=12.5%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 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1.0 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.057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⋅.01=17.5%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2177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92948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Probability Practice</a:t>
            </a:r>
          </a:p>
        </p:txBody>
      </p:sp>
    </p:spTree>
    <p:extLst>
      <p:ext uri="{BB962C8B-B14F-4D97-AF65-F5344CB8AC3E}">
        <p14:creationId xmlns:p14="http://schemas.microsoft.com/office/powerpoint/2010/main" val="33456159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6422-5282-1FF9-0463-62276A69C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Relationships to Know (Probability Cheat Sheet)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423DB9-9AD3-67BC-0442-6885647DA8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001126" cy="4351338"/>
              </a:xfrm>
              <a:noFill/>
              <a:ln>
                <a:solidFill>
                  <a:schemeClr val="accent1"/>
                </a:solidFill>
              </a:ln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/>
                  <a:t>Conditional Probability Formula:</a:t>
                </a:r>
                <a:endParaRPr lang="en-US" sz="2000" b="0" dirty="0"/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den>
                    </m:f>
                  </m:oMath>
                </a14:m>
                <a:endParaRPr lang="en-US" sz="2000" b="0" dirty="0"/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</m:den>
                    </m:f>
                  </m:oMath>
                </a14:m>
                <a:endParaRPr lang="en-US" sz="2000" b="0" dirty="0"/>
              </a:p>
              <a:p>
                <a:pPr marL="0" indent="0">
                  <a:buNone/>
                </a:pPr>
                <a:r>
                  <a:rPr lang="en-US" sz="2000" dirty="0"/>
                  <a:t>Chain Rule:</a:t>
                </a:r>
                <a:endParaRPr lang="en-US" sz="2000" b="0" dirty="0"/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b="0" dirty="0"/>
                  <a:t>Bayes Theorem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2000" dirty="0"/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2000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423DB9-9AD3-67BC-0442-6885647DA8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001126" cy="4351338"/>
              </a:xfrm>
              <a:blipFill>
                <a:blip r:embed="rId2"/>
                <a:stretch>
                  <a:fillRect l="-1217" t="-1257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58A7924-2C67-B7F3-7EFA-B0F99B148F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52676" y="1822450"/>
                <a:ext cx="5001126" cy="435133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Marginalizing:</a:t>
                </a:r>
              </a:p>
              <a:p>
                <a:pPr marL="228600" marR="0" lvl="0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,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(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𝐵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,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=1)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28600" marR="0" lvl="0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|</m:t>
                        </m:r>
                        <m: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  <m: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</m:e>
                      <m:e>
                        <m: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  <m: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(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=1)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Bayes Theorem:</a:t>
                </a:r>
              </a:p>
              <a:p>
                <a:pPr marL="228600" marR="0" lvl="0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</m:e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  <m:d>
                          <m:d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e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𝐵</m:t>
                            </m:r>
                          </m:e>
                        </m:d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</m:t>
                        </m:r>
                      </m:num>
                      <m:den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  <m:d>
                          <m:d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,</m:t>
                            </m:r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𝐵</m:t>
                            </m:r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=0</m:t>
                            </m:r>
                          </m:e>
                        </m:d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,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=1)</m:t>
                        </m:r>
                      </m:den>
                    </m:f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28600" marR="0" lvl="0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</m:e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  <m:d>
                          <m:d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e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𝐵</m:t>
                            </m:r>
                          </m:e>
                        </m:d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</m:t>
                        </m:r>
                      </m:num>
                      <m:den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  <m:d>
                          <m:d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|</m:t>
                            </m:r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𝐵</m:t>
                            </m:r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=0</m:t>
                            </m:r>
                          </m:e>
                        </m:d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=0)+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  <m:d>
                          <m:d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e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𝐵</m:t>
                            </m:r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=1</m:t>
                            </m:r>
                          </m:e>
                        </m:d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=1)</m:t>
                        </m:r>
                      </m:den>
                    </m:f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28600" marR="0" lvl="0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58A7924-2C67-B7F3-7EFA-B0F99B148F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2676" y="1822450"/>
                <a:ext cx="5001126" cy="4351338"/>
              </a:xfrm>
              <a:prstGeom prst="rect">
                <a:avLst/>
              </a:prstGeom>
              <a:blipFill>
                <a:blip r:embed="rId3"/>
                <a:stretch>
                  <a:fillRect l="-1094" t="-1397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84667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C0678-8B76-47FA-99FC-5D7B82CDD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Pre-test, post-test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F62FF-C3FF-4716-B1CC-14223FC01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752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We want to know the chance of having cancer given you tested positive.</a:t>
            </a:r>
          </a:p>
          <a:p>
            <a:r>
              <a:rPr lang="en-US" sz="2400" dirty="0"/>
              <a:t>The prevalence of a particular type of cancer is 4% in a population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C4D490D-67E0-4523-ACEB-4B7E92CED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8494" y="795338"/>
            <a:ext cx="1828800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410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C0678-8B76-47FA-99FC-5D7B82CDD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Pre-test, post-test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F62FF-C3FF-4716-B1CC-14223FC01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752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We want to what is the chance of having cancer given you tested positive.</a:t>
            </a:r>
          </a:p>
          <a:p>
            <a:r>
              <a:rPr lang="en-US" sz="2400" dirty="0"/>
              <a:t>The prevalence of a particular type of cancer is 4% in a population</a:t>
            </a:r>
          </a:p>
          <a:p>
            <a:r>
              <a:rPr lang="en-US" sz="2400" dirty="0"/>
              <a:t>There is a blood test with a detection rate of 75% if a patient has cancer</a:t>
            </a:r>
          </a:p>
          <a:p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64EA24-E4C7-40B9-BD5B-CB9AFBD353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6960" y="921067"/>
            <a:ext cx="1828800" cy="5381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E37FA01-FE21-42E7-B982-ECE4A5B9C5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2387" y="3102292"/>
            <a:ext cx="1724025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445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C0678-8B76-47FA-99FC-5D7B82CDD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Pre-test, post-test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F62FF-C3FF-4716-B1CC-14223FC01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75200" cy="435133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We want to what is the chance of having cancer given you tested positive.</a:t>
            </a:r>
          </a:p>
          <a:p>
            <a:r>
              <a:rPr lang="en-US" sz="2400" dirty="0"/>
              <a:t>The prevalence of a particular type of cancer is 4% in a population</a:t>
            </a:r>
          </a:p>
          <a:p>
            <a:r>
              <a:rPr lang="en-US" sz="2400" dirty="0"/>
              <a:t>There is a blood test with a detection rate of 75% if a patient has cancer</a:t>
            </a:r>
          </a:p>
          <a:p>
            <a:r>
              <a:rPr lang="en-US" sz="2400" dirty="0"/>
              <a:t>If a patient doesn’t have cancer, the test successfully returns a negative result 75% of the time</a:t>
            </a:r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64EA24-E4C7-40B9-BD5B-CB9AFBD353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6960" y="921067"/>
            <a:ext cx="1828800" cy="53816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A1A97C0-58CC-4327-A957-3C362CEA54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7185" y="1027906"/>
            <a:ext cx="1885950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5650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C0678-8B76-47FA-99FC-5D7B82CDD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11251"/>
            <a:ext cx="10515600" cy="1325563"/>
          </a:xfrm>
        </p:spPr>
        <p:txBody>
          <a:bodyPr/>
          <a:lstStyle/>
          <a:p>
            <a:r>
              <a:rPr lang="en-US" dirty="0"/>
              <a:t>Pre-test, post-test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F62FF-C3FF-4716-B1CC-14223FC01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9249"/>
            <a:ext cx="4775200" cy="4351338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64EA24-E4C7-40B9-BD5B-CB9AFBD353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3398" y="810172"/>
            <a:ext cx="1504219" cy="442648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D9CE403-3DF7-4331-A599-5E93A75693E7}"/>
                  </a:ext>
                </a:extLst>
              </p:cNvPr>
              <p:cNvSpPr txBox="1"/>
              <p:nvPr/>
            </p:nvSpPr>
            <p:spPr>
              <a:xfrm>
                <a:off x="4889698" y="5090770"/>
                <a:ext cx="2717800" cy="916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True Negative Rate =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𝐷𝑒𝑡𝑒𝑐𝑡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𝐶𝑎𝑛𝑐𝑒𝑟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=0.75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D9CE403-3DF7-4331-A599-5E93A75693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698" y="5090770"/>
                <a:ext cx="2717800" cy="916982"/>
              </a:xfrm>
              <a:prstGeom prst="rect">
                <a:avLst/>
              </a:prstGeom>
              <a:blipFill>
                <a:blip r:embed="rId4"/>
                <a:stretch>
                  <a:fillRect l="-1794" t="-3311" r="-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E0F6371-22A5-4141-B5A6-28CB5DA51AFB}"/>
                  </a:ext>
                </a:extLst>
              </p:cNvPr>
              <p:cNvSpPr txBox="1"/>
              <p:nvPr/>
            </p:nvSpPr>
            <p:spPr>
              <a:xfrm>
                <a:off x="8763386" y="5090770"/>
                <a:ext cx="2717800" cy="916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True Positive Rate =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𝐷𝑒𝑡𝑒𝑐𝑡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𝐶𝑎𝑛𝑐𝑒𝑟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0.75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E0F6371-22A5-4141-B5A6-28CB5DA51A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386" y="5090770"/>
                <a:ext cx="2717800" cy="916982"/>
              </a:xfrm>
              <a:prstGeom prst="rect">
                <a:avLst/>
              </a:prstGeom>
              <a:blipFill>
                <a:blip r:embed="rId5"/>
                <a:stretch>
                  <a:fillRect l="-2022" t="-3311" r="-8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4671FB-7538-4706-9C05-209A3488EC8B}"/>
                  </a:ext>
                </a:extLst>
              </p:cNvPr>
              <p:cNvSpPr txBox="1"/>
              <p:nvPr/>
            </p:nvSpPr>
            <p:spPr>
              <a:xfrm>
                <a:off x="1215858" y="5258008"/>
                <a:ext cx="2717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Prevalence/Base Rate =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𝐶𝑎𝑛𝑐𝑒𝑟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=0.04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4671FB-7538-4706-9C05-209A3488EC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58" y="5258008"/>
                <a:ext cx="2717800" cy="646331"/>
              </a:xfrm>
              <a:prstGeom prst="rect">
                <a:avLst/>
              </a:prstGeom>
              <a:blipFill>
                <a:blip r:embed="rId6"/>
                <a:stretch>
                  <a:fillRect l="-1794"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E2BE2A86-C3CB-46C2-A5DF-59BFA79300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86705" y="347996"/>
            <a:ext cx="1551227" cy="44264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F109B85-1A71-47EF-9B13-0A0A492038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86321" y="1410808"/>
            <a:ext cx="1724025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530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A538-5CD7-40AA-9D4F-A835EA2D7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 Theorem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Conditional Probability:</a:t>
                </a:r>
                <a:br>
                  <a:rPr lang="en-US" dirty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Chain rule: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Plug in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endParaRPr lang="en-US" b="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E54401-9400-4B30-9B4B-E5A8566C55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Bayes' Theorem">
            <a:extLst>
              <a:ext uri="{FF2B5EF4-FFF2-40B4-BE49-F238E27FC236}">
                <a16:creationId xmlns:a16="http://schemas.microsoft.com/office/drawing/2014/main" id="{B93CB28A-4D5B-9176-92D4-348DB981FF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9738" y="1449619"/>
            <a:ext cx="206692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85157D4C-4C69-5181-9C7C-5A96F372478E}"/>
              </a:ext>
            </a:extLst>
          </p:cNvPr>
          <p:cNvGrpSpPr/>
          <p:nvPr/>
        </p:nvGrpSpPr>
        <p:grpSpPr>
          <a:xfrm>
            <a:off x="496560" y="280680"/>
            <a:ext cx="7192440" cy="1645560"/>
            <a:chOff x="496560" y="280680"/>
            <a:chExt cx="7192440" cy="1645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9792DA5C-B5E3-BCEE-C8C5-06183E4F0332}"/>
                    </a:ext>
                  </a:extLst>
                </p14:cNvPr>
                <p14:cNvContentPartPr/>
                <p14:nvPr/>
              </p14:nvContentPartPr>
              <p14:xfrm>
                <a:off x="4569600" y="517920"/>
                <a:ext cx="2916720" cy="118548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9792DA5C-B5E3-BCEE-C8C5-06183E4F0332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563480" y="511800"/>
                  <a:ext cx="2928960" cy="119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19571F35-EFDA-DC3F-C977-BE97E0CB8CF2}"/>
                    </a:ext>
                  </a:extLst>
                </p14:cNvPr>
                <p14:cNvContentPartPr/>
                <p14:nvPr/>
              </p14:nvContentPartPr>
              <p14:xfrm>
                <a:off x="7186080" y="1348800"/>
                <a:ext cx="502920" cy="57744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19571F35-EFDA-DC3F-C977-BE97E0CB8CF2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179960" y="1342680"/>
                  <a:ext cx="515160" cy="58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BCE59C28-5B32-9418-7A5E-6AA18A8DF1B8}"/>
                    </a:ext>
                  </a:extLst>
                </p14:cNvPr>
                <p14:cNvContentPartPr/>
                <p14:nvPr/>
              </p14:nvContentPartPr>
              <p14:xfrm>
                <a:off x="496560" y="280680"/>
                <a:ext cx="4091760" cy="106596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BCE59C28-5B32-9418-7A5E-6AA18A8DF1B8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90440" y="274560"/>
                  <a:ext cx="4104000" cy="10782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5656669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6F5D4-5F64-42CA-A501-5E92A013D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CE1DFB-60E8-4250-89D7-F758BCA299C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𝐷𝑒𝑡𝑒𝑐𝑡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𝐶𝑎𝑛𝑐𝑒𝑟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=1)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=1)</m:t>
                        </m:r>
                      </m:den>
                    </m:f>
                  </m:oMath>
                </a14:m>
                <a:endParaRPr lang="en-US" sz="2400" dirty="0"/>
              </a:p>
              <a:p>
                <a:r>
                  <a:rPr lang="en-US" sz="2400" dirty="0"/>
                  <a:t>Fill in what we know: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=0.04</m:t>
                    </m:r>
                  </m:oMath>
                </a14:m>
                <a:endParaRPr lang="en-US" sz="2000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=0.75</m:t>
                    </m:r>
                  </m:oMath>
                </a14:m>
                <a:endParaRPr lang="en-US" sz="2000" b="0" dirty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0.75⋅0.04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=1)</m:t>
                        </m:r>
                      </m:den>
                    </m:f>
                  </m:oMath>
                </a14:m>
                <a:endParaRPr lang="en-US" sz="28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CE1DFB-60E8-4250-89D7-F758BCA299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74171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55CA8E9-97AC-4054-9E1D-2A1EAFFAD1C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𝐷𝑒𝑡𝑒𝑐𝑡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55CA8E9-97AC-4054-9E1D-2A1EAFFAD1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7149F0-8EC1-46EC-92D9-7E5315BABE5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Marginalize using conditional probabilities:</a:t>
                </a:r>
              </a:p>
              <a:p>
                <a:pPr marL="0" indent="0">
                  <a:buNone/>
                </a:pP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𝐷𝑒𝑡𝑒𝑐𝑡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𝐷𝑒𝑡𝑒𝑐𝑡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𝐷𝑒𝑡𝑒𝑐𝑡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sz="18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</m:oMath>
                  </m:oMathPara>
                </a14:m>
                <a:endParaRPr lang="en-US" sz="18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Plug in what we know: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𝐷𝑒𝑡𝑒𝑐𝑡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=0.75⋅0.04+</m:t>
                      </m:r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𝐷𝑒𝑡𝑒𝑐𝑡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i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i="1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2000" i="1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7149F0-8EC1-46EC-92D9-7E5315BABE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69686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8480A0B-A268-4899-9C5B-E84FB42B5D7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𝐶𝑎𝑛𝑐𝑒𝑟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8480A0B-A268-4899-9C5B-E84FB42B5D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547733-288B-4629-B456-557C182BA1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=0.04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=0.96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547733-288B-4629-B456-557C182BA1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6292DE35-7B4A-4D82-8189-3E7D04D323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8360" y="1027906"/>
            <a:ext cx="1828800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0025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8480A0B-A268-4899-9C5B-E84FB42B5D7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𝐷𝑒𝑡𝑒𝑐𝑡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𝐶𝑎𝑛𝑐𝑒𝑟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8480A0B-A268-4899-9C5B-E84FB42B5D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547733-288B-4629-B456-557C182BA1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405880" cy="4351338"/>
              </a:xfrm>
            </p:spPr>
            <p:txBody>
              <a:bodyPr/>
              <a:lstStyle/>
              <a:p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=0.75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=0.25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547733-288B-4629-B456-557C182BA1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405880" cy="4351338"/>
              </a:xfrm>
              <a:blipFill>
                <a:blip r:embed="rId3"/>
                <a:stretch>
                  <a:fillRect l="-1714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48D3843C-90B1-4A0E-A15C-A78A8C1C89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5785" y="1671319"/>
            <a:ext cx="1551227" cy="442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7264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55CA8E9-97AC-4054-9E1D-2A1EAFFAD1C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𝐷𝑒𝑡𝑒𝑐𝑡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55CA8E9-97AC-4054-9E1D-2A1EAFFAD1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7149F0-8EC1-46EC-92D9-7E5315BABE5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Marginalize using conditional probabilities:</a:t>
                </a:r>
              </a:p>
              <a:p>
                <a:pPr marL="0" indent="0">
                  <a:buNone/>
                </a:pP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𝐷𝑒𝑡𝑒𝑐𝑡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𝐷𝑒𝑡𝑒𝑐𝑡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𝐷𝑒𝑡𝑒𝑐𝑡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Plug in what we know: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𝐷𝑒𝑡𝑒𝑐𝑡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=0.75⋅0.04+</m:t>
                      </m:r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𝐷𝑒𝑡𝑒𝑐𝑡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i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i="1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𝐶𝑎𝑛𝑐𝑒𝑟</m:t>
                          </m:r>
                          <m:r>
                            <a:rPr lang="en-US" sz="2000" i="1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Plug in what we know again: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𝐷𝑒𝑡𝑒𝑐𝑡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=0.75⋅0.04+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0.25⋅</m:t>
                      </m:r>
                      <m:r>
                        <a:rPr lang="en-US" sz="2000" b="0" i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0.96=0.27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7149F0-8EC1-46EC-92D9-7E5315BABE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9316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6F5D4-5F64-42CA-A501-5E92A013D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CE1DFB-60E8-4250-89D7-F758BCA299C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𝐷𝑒𝑡𝑒𝑐𝑡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𝐶𝑎𝑛𝑐𝑒𝑟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=1)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=1)</m:t>
                        </m:r>
                      </m:den>
                    </m:f>
                  </m:oMath>
                </a14:m>
                <a:endParaRPr lang="en-US" sz="2400" dirty="0"/>
              </a:p>
              <a:p>
                <a:r>
                  <a:rPr lang="en-US" sz="2400" dirty="0"/>
                  <a:t>Fill in what we know: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=0.04</m:t>
                    </m:r>
                  </m:oMath>
                </a14:m>
                <a:endParaRPr lang="en-US" sz="2000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=0.75</m:t>
                    </m:r>
                  </m:oMath>
                </a14:m>
                <a:endParaRPr lang="en-US" sz="2000" b="0" dirty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0.75⋅0.04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=1)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0.03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0.27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=.11</m:t>
                    </m:r>
                  </m:oMath>
                </a14:m>
                <a:endParaRPr lang="en-US" sz="2800" b="0" dirty="0"/>
              </a:p>
              <a:p>
                <a:endParaRPr lang="en-US" sz="2800" dirty="0"/>
              </a:p>
              <a:p>
                <a:endParaRPr lang="en-US" sz="28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CE1DFB-60E8-4250-89D7-F758BCA299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70486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FF67209-5F8D-4412-9EED-8AC8691D7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311" y="0"/>
            <a:ext cx="1155031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B2AC829-A587-4FF6-B1AF-05BBBB4E3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639302-2497-4DD8-8DD3-32F6D0D7AF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762897" cy="4351338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𝐶𝑎𝑛𝑐𝑒𝑟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𝐷𝑒𝑡𝑒𝑐𝑡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=.11</m:t>
                    </m:r>
                  </m:oMath>
                </a14:m>
                <a:endParaRPr lang="en-US" sz="2800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639302-2497-4DD8-8DD3-32F6D0D7AF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762897" cy="435133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32190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F2FD3-00A2-4483-A131-9063E89F9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Pre-test, Post-test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9EAD54-BD18-41F0-9CDC-FF3C4194E9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be whether someone has </a:t>
                </a:r>
                <a:r>
                  <a:rPr lang="en-US" dirty="0" err="1"/>
                  <a:t>Covid</a:t>
                </a:r>
                <a:endParaRPr lang="en-US" dirty="0"/>
              </a:p>
              <a:p>
                <a:pPr lvl="1"/>
                <a:r>
                  <a:rPr lang="en-US" dirty="0"/>
                  <a:t>The prevalence of Covid in a population is 1%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=1%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(base rate, outcome rate, y-bar)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9EAD54-BD18-41F0-9CDC-FF3C4194E9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8057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F2FD3-00A2-4483-A131-9063E89F9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Pre-test, Post-test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9EAD54-BD18-41F0-9CDC-FF3C4194E9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be whether someone has </a:t>
                </a:r>
                <a:r>
                  <a:rPr lang="en-US" dirty="0" err="1"/>
                  <a:t>Covid</a:t>
                </a:r>
                <a:endParaRPr lang="en-US" dirty="0"/>
              </a:p>
              <a:p>
                <a:pPr lvl="1"/>
                <a:r>
                  <a:rPr lang="en-US" dirty="0"/>
                  <a:t>The prevalence of Covid in a population is 1%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=1%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(base rate, outcome rate, y-bar)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be the outcome of a </a:t>
                </a:r>
                <a:r>
                  <a:rPr lang="en-US" dirty="0" err="1"/>
                  <a:t>Covid</a:t>
                </a:r>
                <a:r>
                  <a:rPr lang="en-US" dirty="0"/>
                  <a:t> test</a:t>
                </a:r>
              </a:p>
              <a:p>
                <a:pPr lvl="1"/>
                <a:r>
                  <a:rPr lang="en-US" dirty="0"/>
                  <a:t>The chance that you test positive if you have covid is 71%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=71%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(true positive rate, recall, sensitivity)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9EAD54-BD18-41F0-9CDC-FF3C4194E9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13163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F2FD3-00A2-4483-A131-9063E89F9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Pre-test, Post-test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9EAD54-BD18-41F0-9CDC-FF3C4194E9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be whether someone has </a:t>
                </a:r>
                <a:r>
                  <a:rPr lang="en-US" dirty="0" err="1"/>
                  <a:t>Covid</a:t>
                </a:r>
                <a:endParaRPr lang="en-US" dirty="0"/>
              </a:p>
              <a:p>
                <a:pPr lvl="1"/>
                <a:r>
                  <a:rPr lang="en-US" dirty="0"/>
                  <a:t>The prevalence of Covid in a population is 1%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=1%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(base rate, outcome rate, y-bar)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be the outcome of a </a:t>
                </a:r>
                <a:r>
                  <a:rPr lang="en-US" dirty="0" err="1"/>
                  <a:t>Covid</a:t>
                </a:r>
                <a:r>
                  <a:rPr lang="en-US" dirty="0"/>
                  <a:t> test</a:t>
                </a:r>
              </a:p>
              <a:p>
                <a:pPr lvl="1"/>
                <a:r>
                  <a:rPr lang="en-US" dirty="0"/>
                  <a:t>The chance that you test positive if you have covid is 71%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=71%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(true positive rate, recall, sensitivity)</a:t>
                </a:r>
              </a:p>
              <a:p>
                <a:pPr lvl="1"/>
                <a:r>
                  <a:rPr lang="en-US" dirty="0"/>
                  <a:t>The chance that you test negative if you don’t have covid is 95%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=95%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(true negative rate, specificity)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9EAD54-BD18-41F0-9CDC-FF3C4194E9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14226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F2FD3-00A2-4483-A131-9063E89F9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Pre-test, Post-test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9EAD54-BD18-41F0-9CDC-FF3C4194E9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be whether someone has </a:t>
                </a:r>
                <a:r>
                  <a:rPr lang="en-US" dirty="0" err="1"/>
                  <a:t>Covid</a:t>
                </a:r>
                <a:endParaRPr lang="en-US" dirty="0"/>
              </a:p>
              <a:p>
                <a:pPr lvl="1"/>
                <a:r>
                  <a:rPr lang="en-US" dirty="0"/>
                  <a:t>The prevalence of Covid in a population is 1%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=1%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(base rate, outcome rate, y-bar)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be the outcome of a </a:t>
                </a:r>
                <a:r>
                  <a:rPr lang="en-US" dirty="0" err="1"/>
                  <a:t>Covid</a:t>
                </a:r>
                <a:r>
                  <a:rPr lang="en-US" dirty="0"/>
                  <a:t> test</a:t>
                </a:r>
              </a:p>
              <a:p>
                <a:pPr lvl="1"/>
                <a:r>
                  <a:rPr lang="en-US" dirty="0"/>
                  <a:t>The chance that you test positive if you have covid is 71%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=71%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(true positive rate, recall, sensitivity)</a:t>
                </a:r>
              </a:p>
              <a:p>
                <a:pPr lvl="1"/>
                <a:r>
                  <a:rPr lang="en-US" dirty="0"/>
                  <a:t>The chance that you test negative if you don’t have covid is 95%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=95%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(true negative rate, specificity)</a:t>
                </a:r>
              </a:p>
              <a:p>
                <a:r>
                  <a:rPr lang="en-US" dirty="0"/>
                  <a:t>What is the probability that a person who tests positive actually has Covid?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r>
                  <a:rPr lang="en-US" dirty="0"/>
                  <a:t> (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precision</a:t>
                </a:r>
                <a:r>
                  <a:rPr lang="en-US" dirty="0"/>
                  <a:t>, </a:t>
                </a:r>
                <a:r>
                  <a:rPr lang="en-US" dirty="0">
                    <a:solidFill>
                      <a:schemeClr val="accent5">
                        <a:lumMod val="75000"/>
                      </a:schemeClr>
                    </a:solidFill>
                  </a:rPr>
                  <a:t>positive predictive value</a:t>
                </a:r>
                <a:r>
                  <a:rPr lang="en-US" dirty="0"/>
                  <a:t>)</a:t>
                </a:r>
              </a:p>
              <a:p>
                <a:endParaRPr lang="en-US" dirty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9EAD54-BD18-41F0-9CDC-FF3C4194E9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57745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271B1-E877-426E-A719-9FA5A2A99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Pre-test, Post-test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881307-23D4-48D5-95E3-89452CEFE7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=71%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95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b="1" dirty="0"/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881307-23D4-48D5-95E3-89452CEFE7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7640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94A9160-179F-4249-9BD9-57D16877263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How to compute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94A9160-179F-4249-9BD9-57D1687726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DCDD38-314B-448A-800A-1B813E9A461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In relation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this is a marginal probability. </a:t>
                </a:r>
              </a:p>
              <a:p>
                <a:pPr lvl="1"/>
                <a:r>
                  <a:rPr lang="en-US" dirty="0"/>
                  <a:t>(Test yourself: Why is it a probability and not a distribution?) </a:t>
                </a:r>
              </a:p>
              <a:p>
                <a:r>
                  <a:rPr lang="en-US" dirty="0"/>
                  <a:t>Two way to marginalize:</a:t>
                </a:r>
              </a:p>
              <a:p>
                <a:r>
                  <a:rPr lang="en-US" dirty="0"/>
                  <a:t>Using Joint: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b="0" dirty="0"/>
              </a:p>
              <a:p>
                <a:pPr lvl="1"/>
                <a:endParaRPr lang="en-US" dirty="0"/>
              </a:p>
              <a:p>
                <a:r>
                  <a:rPr lang="en-US" dirty="0"/>
                  <a:t>Using Conditional: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=0)+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=1)</m:t>
                    </m:r>
                  </m:oMath>
                </a14:m>
                <a:endParaRPr lang="en-US" b="0" dirty="0"/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DCDD38-314B-448A-800A-1B813E9A46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043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00719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94A9160-179F-4249-9BD9-57D16877263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How to compute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94A9160-179F-4249-9BD9-57D1687726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DCDD38-314B-448A-800A-1B813E9A461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>
                    <a:latin typeface="Cambria Math" panose="02040503050406030204" pitchFamily="18" charset="0"/>
                  </a:rPr>
                  <a:t>Recall: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=71%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95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Conditional: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=0)+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d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+0.71 ∗0.01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=0.05 ∗0.99+0.71 ∗0.01=5.7%</m:t>
                    </m:r>
                  </m:oMath>
                </a14:m>
                <a:endParaRPr lang="en-US" b="0" dirty="0"/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DCDD38-314B-448A-800A-1B813E9A46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56245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1286</Words>
  <Application>Microsoft Office PowerPoint</Application>
  <PresentationFormat>Widescreen</PresentationFormat>
  <Paragraphs>202</Paragraphs>
  <Slides>26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Aptos</vt:lpstr>
      <vt:lpstr>Arial</vt:lpstr>
      <vt:lpstr>Calibri</vt:lpstr>
      <vt:lpstr>Calibri Light</vt:lpstr>
      <vt:lpstr>Cambria</vt:lpstr>
      <vt:lpstr>Cambria Math</vt:lpstr>
      <vt:lpstr>1_Office Theme</vt:lpstr>
      <vt:lpstr>2_Office Theme</vt:lpstr>
      <vt:lpstr>INST 414: Data Science Techniques   Bayes Theorem</vt:lpstr>
      <vt:lpstr>Bayes Theorem</vt:lpstr>
      <vt:lpstr>Pre-test, Post-test Probability</vt:lpstr>
      <vt:lpstr>Pre-test, Post-test Probability</vt:lpstr>
      <vt:lpstr>Pre-test, Post-test Probability</vt:lpstr>
      <vt:lpstr>Pre-test, Post-test Probability</vt:lpstr>
      <vt:lpstr>Pre-test, Post-test Probability</vt:lpstr>
      <vt:lpstr>How to compute P(T=1)?</vt:lpstr>
      <vt:lpstr>How to compute P(T=1)?</vt:lpstr>
      <vt:lpstr>Pre-test, Post-test Probability</vt:lpstr>
      <vt:lpstr>Bayes Theorem – Updating Beliefs</vt:lpstr>
      <vt:lpstr>Bayes Theorem – Updating Beliefs</vt:lpstr>
      <vt:lpstr>The Problem With Low Prevalence </vt:lpstr>
      <vt:lpstr>Probability Practice</vt:lpstr>
      <vt:lpstr>Relationships to Know (Probability Cheat Sheet)</vt:lpstr>
      <vt:lpstr>Pre-test, post-test</vt:lpstr>
      <vt:lpstr>Pre-test, post-test</vt:lpstr>
      <vt:lpstr>Pre-test, post-test</vt:lpstr>
      <vt:lpstr>Pre-test, post-test</vt:lpstr>
      <vt:lpstr>Bayes Theorem</vt:lpstr>
      <vt:lpstr>P(Detect=1)</vt:lpstr>
      <vt:lpstr>P(Cancer=0)</vt:lpstr>
      <vt:lpstr>P(Detect=1|Cancer=0)</vt:lpstr>
      <vt:lpstr>P(Detect=1)</vt:lpstr>
      <vt:lpstr>Bayes Theorem</vt:lpstr>
      <vt:lpstr>Result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Lecture 4 Bayes Theorem</dc:title>
  <dc:creator>Zubin Jelveh</dc:creator>
  <cp:lastModifiedBy>Zubin Jelveh</cp:lastModifiedBy>
  <cp:revision>4</cp:revision>
  <dcterms:created xsi:type="dcterms:W3CDTF">2026-02-16T22:58:08Z</dcterms:created>
  <dcterms:modified xsi:type="dcterms:W3CDTF">2026-02-18T17:43:56Z</dcterms:modified>
</cp:coreProperties>
</file>