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9D78A-D2D2-42BB-A17C-D21B10D222D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7E81C-C5C1-4799-9B10-EB723BE43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17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8A287-384C-5FB5-DA58-50BE11EF8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41A60F-82BB-EB5D-CA45-8D08FC5F2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EBB66-2CF0-7586-3C89-6801CB47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739A2-9E12-6FAB-CA87-872CF0FB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E01B3-3525-F91D-9B25-DE2555C8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6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E530A-0EB5-F8DF-7A19-48F2FCBA3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78F02-B656-0107-7222-24D824A9B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9D3EE-2EC1-A60B-EA63-6BD3E667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E66E2-81B5-60DF-8172-D289D57C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2A47E-8548-CB29-167A-EB85094C3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56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7B0988-3E7C-1D8B-10B0-E9173F9427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A57BE-FD71-2E3C-4162-9DA3AF379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E3C26-16BD-46AE-58F1-268A5FAD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AB6FA-F1C2-D361-376B-39705531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C5620-BB36-ED01-BA87-2C901708C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88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17D49-0A3C-46EB-8E1C-106C1194C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C021-1B81-476A-85A3-A9790C427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0A1B1-2255-4C58-B244-3E02ABAF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C7EC2-F75E-41E5-9E98-BA1335DD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5C43-B8A3-44D5-A474-F3CC7DFB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7365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D071-B6FD-4F12-8935-8160D6FE3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5B998-74F9-42B5-8DFA-847F1234D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10515600" cy="4757131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35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24ADF-B487-4F63-8EBC-EB47C7FC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FE1C2-ECEC-4871-95D4-6E825EF3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370E2-90B8-44EE-9C0C-2323FE5B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FBEFF-5FCB-4C7A-AB66-3984B248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AE514-926B-49DB-A293-C9A413A5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126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558D3-20A5-4EB1-BB0C-A841FE77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85A70-C0D9-4D0E-8848-5AB546F21C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60AA4-A946-431E-88B9-4137792AF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9EC5E-0CC5-46FA-A67F-829E0D342F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A1F9A-F569-4AD9-948C-FF219F39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81CEC-150F-4EA8-8D31-18D0DF1C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070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1F67-CF1C-40DD-8966-3D1E99ED2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4539C-3EE8-4C7D-9A87-B325D54C2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5959B-5305-427B-AD9E-A877DEBF1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33ADE-0BE2-4235-8777-DBCE6467F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60D0B3-6529-462D-9F6D-78633561D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44967-B153-472D-A03A-C6CA824B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A2E02-8A1A-487C-9EBC-377AF15B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B0991-2ACB-404F-8F57-23C3CA4D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367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87AB3-1B9A-4044-8EE7-5BF5BCBD2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C5BAA-D49A-4B57-A752-4B42366A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A17D56-F767-49C5-8E2A-4E759B7C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BD58AA-9FF9-4991-A7BC-6567529B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406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4830C-2CDB-45E8-9C41-A1D64389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76091-CD5C-449E-B96C-CC66394F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88013-AFFB-4681-B51B-741F7081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348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8630D-7FAA-4425-8CD2-62997177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9A20-98C1-44EC-B39C-952BA3B5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2F57C-0FCC-4540-A105-F733044DC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9C767-62CC-4CA9-AF1D-4E049993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9AAAE-E77E-4FB8-B001-8507C16F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EF175-C626-4C86-8741-D6C2A9FC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00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F545-46CB-1612-853D-C78BFE53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8E291-2EF0-1B55-292F-D507C7C5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C64C6-AB57-A2BB-4F0E-570624D4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14709-21E3-5AFA-FFBB-9083BF20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306D2-1A99-96D0-1E57-B79EFE3C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70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AF58-F979-440C-9DEC-2DCF48F9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9D3E8-9D59-487A-B75B-FB267EE9F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097EF-8C12-489A-AEFB-5BAA1F5C5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3F761-5E1D-456F-86D1-E9D2176696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83D2A-30CF-4472-B7F7-0A9AEEDEE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8BB0-DB3D-4D6B-A072-C5C176C9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954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E3C5-350D-4E53-9ACF-A299AE8F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AA61A-888C-4AFA-8593-9D2AB6D75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D77F-A145-4E2C-823E-B5ABB8C772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C15D-B093-4F22-BB32-C2B1D8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98AC-578D-45FB-BED9-7902F420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8392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E37601-32B1-40CB-9322-8C42640E0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CC68D-9DCF-450F-8372-E1CE84BC7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08BF9-1D50-44AA-BDF3-3F00CA1C3F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2/16/2026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79369-2A1F-42AD-9DA3-3F6F16DD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6BAAF-DFBA-4EE2-9FD9-D66F6BCE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26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67646-217A-87FE-ADB9-1258FED78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BC665-A199-A882-3739-7C2D50BB8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719DF-4C2C-BD5D-2FF0-30CA9660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7DEEE-894B-5C9B-015A-1C2A5A6C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7E6EB-D464-895D-7D06-0A5964726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993C5-2296-E1B1-97B7-595E1A358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78374-9E74-9FE6-AE44-26F469289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A1971-9D6D-5396-0C34-92BA5BC80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6A000-5CF9-D3AB-5D3F-E56BE505A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9AE05-DFBB-6172-2147-B9E25B15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B0CC0-BB71-2154-59F1-780AB198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6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5B8D5-4F07-17EA-2C6D-A873926D0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471FF-F8DB-A721-A9C7-0682846C0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29FDC-5176-AE12-9748-5AAFCCD04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D8B16-28A8-AEAC-FBF0-44BCC9119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75C31-910C-1FA4-DFB8-D3C7BE98F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48FD5-630A-0AAC-DAFE-991B73FF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68EB28-6380-4A7E-E27D-8219605B9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C4371D-DB3D-2C48-B78D-7F53F236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3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70561-9CE5-5E21-6678-E1CDACF64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642D1-49A1-BA12-F72F-51E9492E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C08DE1-8D7B-8C97-C045-A80D54B0B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073A1-7FBF-0448-DB59-5FEA434C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8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D7D7F-2586-ADBE-1650-769F74F6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FC92D-BE20-CF26-472B-539D7E2B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35A3A-B385-2D81-8714-64099594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6448C-19B7-6AEB-77C5-8883EFAA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1DD89-1D12-E6B4-781D-71319FAD7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1305C-9EAF-0491-1941-43AA099BC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804E2-BCB2-7C65-09D2-15722522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EFED7-FF3B-844D-6858-2A783540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B1A3-E45D-F375-6188-A8F4FB6D5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91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2FEFE-F419-08CC-9741-B57F02784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2F785-CE96-DCA3-37F2-086BB1B37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BF00C-590A-9BA5-E0DC-E67DE8EC9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73658-E87F-DFBD-4DF0-2EFCE40DB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129A6-ACC0-5D04-68CB-796E1F08C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0F041-B34A-5555-2016-ABD3D9A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41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0090B-E881-3176-62AC-86AF3FB8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20957-417B-56D6-D5B3-02F61C7FD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5B8EB-4A7B-3BEF-F0E1-02BF58897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BC75169D-8D8D-411B-A12B-61A22539516B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F1B31-286F-2503-A99D-5AA2DB8A5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D2C1C-B65F-65C8-6833-A7F3FCA16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DAFCC67-E18C-4576-B6B7-CEB59EE58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0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2AAB4D-54BB-4AE2-A1CD-CB5BC695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EE965-DBB1-4267-AC1D-F2F02BAE3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4480"/>
            <a:ext cx="10515600" cy="478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802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Statistical independence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11556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800" b="0">
                <a:solidFill>
                  <a:srgbClr val="000000"/>
                </a:solidFill>
                <a:latin typeface="Times New Roman"/>
              </a:rPr>
              <a:t>• When learning one thing does not change another</a:t>
            </a:r>
          </a:p>
          <a:p>
            <a:pPr>
              <a:spcAft>
                <a:spcPts val="800"/>
              </a:spcAft>
            </a:pPr>
            <a:r>
              <a:rPr sz="2800" b="0">
                <a:solidFill>
                  <a:srgbClr val="000000"/>
                </a:solidFill>
                <a:latin typeface="Times New Roman"/>
              </a:rPr>
              <a:t>• If a test result is independent of cancer, the test is useless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How to check independence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63040"/>
            <a:ext cx="7897803" cy="30777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Compute the joint probabilities in each cell</a:t>
            </a: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Compute the marginals for each variable</a:t>
            </a: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Check whether joint equals marginal times marginal in each cell</a:t>
            </a: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One failed cell means not independent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Verify with a table (coins)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54864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• Suppose 400 two-coin tosses:</a:t>
            </a:r>
          </a:p>
          <a:p>
            <a:pPr>
              <a:spcAft>
                <a:spcPts val="6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• Each joint probability is 100/400 = 0.25</a:t>
            </a:r>
          </a:p>
          <a:p>
            <a:pPr>
              <a:spcAft>
                <a:spcPts val="6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• Each marginal probability of heads is 0.5</a:t>
            </a:r>
          </a:p>
          <a:p>
            <a:pPr>
              <a:spcAft>
                <a:spcPts val="6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• Check: 0.25 = 0.5 · 0.5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800" y="182880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t>C2 = H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t>C2 = T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C1 =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t>C1 =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Verify with probabilities (coins)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1412" y="1463040"/>
            <a:ext cx="11155680" cy="5120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P(C1 = H, C2 = H) = 0.25</a:t>
            </a:r>
          </a:p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P(C1 = H, C2 = T) = 0.25</a:t>
            </a:r>
          </a:p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P(C1 = T, C2 = H) = 0.25</a:t>
            </a:r>
          </a:p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P(C1 = T, C2 = T) = 0.25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Example where variables are not independent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54480"/>
            <a:ext cx="3305713" cy="16773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S = Senate outcome (D/R)</a:t>
            </a: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H = House outcome (D/R)</a:t>
            </a:r>
          </a:p>
          <a:p>
            <a:pPr>
              <a:spcAft>
                <a:spcPts val="600"/>
              </a:spcAft>
            </a:pPr>
            <a:endParaRPr lang="en-US" sz="220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Joint table P(S, H):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800" y="1737360"/>
          <a:ext cx="5486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1792">
                <a:tc>
                  <a:txBody>
                    <a:bodyPr/>
                    <a:lstStyle/>
                    <a:p>
                      <a:r>
                        <a:t>S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t>H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t>P(S,H)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960" y="3840480"/>
            <a:ext cx="3927678" cy="20928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Check one cell:</a:t>
            </a:r>
          </a:p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• P(S = D, H = D) = 0.4</a:t>
            </a:r>
          </a:p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• P(S = D) = 0.5, P(H = D) = 0.6</a:t>
            </a:r>
          </a:p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• 0.4 is not equal to 0.5 · 0.6</a:t>
            </a:r>
          </a:p>
          <a:p>
            <a:pPr>
              <a:spcAft>
                <a:spcPts val="6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• So S and H are not independent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Why independence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747520"/>
            <a:ext cx="11155680" cy="5120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800" b="0">
                <a:solidFill>
                  <a:srgbClr val="000000"/>
                </a:solidFill>
                <a:latin typeface="Times New Roman"/>
              </a:rPr>
              <a:t>This will help when we talk about our first algorithm: Naive Bayes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Conditional probabilities and prediction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1837" y="1395663"/>
            <a:ext cx="11155680" cy="5120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S = studied (0/1), P = passed (0/1)</a:t>
            </a:r>
          </a:p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P(P = 1 | S = 1): pass rate among students who studied</a:t>
            </a:r>
          </a:p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P(P = 1 | S = 0): pass rate among students who did not study</a:t>
            </a:r>
          </a:p>
          <a:p>
            <a:pPr>
              <a:spcAft>
                <a:spcPts val="800"/>
              </a:spcAft>
            </a:pPr>
            <a:r>
              <a:rPr sz="2800" b="0" dirty="0">
                <a:solidFill>
                  <a:srgbClr val="000000"/>
                </a:solidFill>
                <a:latin typeface="Times New Roman"/>
              </a:rPr>
              <a:t>If these are different, passing depends on studying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The chain rule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4834" y="1463040"/>
            <a:ext cx="5065746" cy="30777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P(P = 1, S = 1) = P(P = 1 | S = 1) · P(S = 1)</a:t>
            </a:r>
          </a:p>
          <a:p>
            <a:pPr>
              <a:spcAft>
                <a:spcPts val="800"/>
              </a:spcAft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Left side: joint, whole population</a:t>
            </a:r>
          </a:p>
          <a:p>
            <a:pPr>
              <a:spcAft>
                <a:spcPts val="800"/>
              </a:spcAft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Middle: conditional, among S = 1</a:t>
            </a:r>
          </a:p>
          <a:p>
            <a:pPr>
              <a:spcAft>
                <a:spcPts val="800"/>
              </a:spcAft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Right: marginal, whole population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What these probabilities mean (with counts)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4085" y="1463040"/>
            <a:ext cx="11155680" cy="5120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N = 100 students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Studied: 60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Studied and passed: 42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P(P = 1, S = 1) = 42/100 = 0.42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P(P = 1 | S = 1) = 42/60 = 0.70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P(S = 1) = 60/100 = 0.60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0.70 · 0.60 = 0.42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Independence means conditioning does not change things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2585" y="1463040"/>
            <a:ext cx="5732660" cy="30777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Independence (P and S):</a:t>
            </a: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endParaRPr sz="2200" b="0" dirty="0">
              <a:solidFill>
                <a:srgbClr val="000000"/>
              </a:solidFill>
              <a:latin typeface="Times New Roman"/>
            </a:endParaRP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P(P = 1 | S = 1) = P(P = 1)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P(P = 1 | S = 0) = P(P = 1)</a:t>
            </a:r>
          </a:p>
          <a:p>
            <a:pPr>
              <a:spcAft>
                <a:spcPts val="800"/>
              </a:spcAft>
            </a:pPr>
            <a:endParaRPr lang="en-US" sz="220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Studying gives you no information about passing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Independence in joint 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210" y="1463040"/>
            <a:ext cx="6086859" cy="219547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If independent: P(P, S) = P(P) · P(S)</a:t>
            </a:r>
          </a:p>
          <a:p>
            <a:pPr>
              <a:spcAft>
                <a:spcPts val="800"/>
              </a:spcAft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More generally: P(P = p, S = s) = P(P = p) · P(S = s)</a:t>
            </a:r>
          </a:p>
          <a:p>
            <a:pPr>
              <a:spcAft>
                <a:spcPts val="800"/>
              </a:spcAft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Joint equals product of marginals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Two fair coins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962" y="1463040"/>
            <a:ext cx="11155680" cy="5120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P(C1 = H) = 0.5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P(C2 = H) = 0.5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What is P(C1 = H, C2 = H)?</a:t>
            </a:r>
          </a:p>
          <a:p>
            <a:pPr>
              <a:spcAft>
                <a:spcPts val="800"/>
              </a:spcAft>
            </a:pPr>
            <a:r>
              <a:rPr sz="2200" b="0">
                <a:solidFill>
                  <a:srgbClr val="000000"/>
                </a:solidFill>
                <a:latin typeface="Times New Roman"/>
              </a:rPr>
              <a:t>Chain rule: P(C1 = H, C2 = H) = P(C1 = H) · P(C2 = H | C1 = H)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Does coin 1 influence coin 2?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8838" y="1463040"/>
            <a:ext cx="6008120" cy="26366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Key question: </a:t>
            </a: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if C1 = H</a:t>
            </a:r>
            <a:endParaRPr lang="en-US" sz="2200" dirty="0">
              <a:solidFill>
                <a:srgbClr val="000000"/>
              </a:solidFill>
              <a:latin typeface="Times New Roman"/>
            </a:endParaRP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does C2 become more or less likely to be T?</a:t>
            </a: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endParaRPr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If independent: </a:t>
            </a: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P(C2 = T | C1 = H) = P(C2 = T) = 0.5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Times New Roman"/>
              </a:rPr>
              <a:t>Independence makes the joint a product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69395" y="2146434"/>
            <a:ext cx="5227713" cy="26366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sz="2200" b="0" dirty="0">
                <a:solidFill>
                  <a:srgbClr val="000000"/>
                </a:solidFill>
                <a:latin typeface="Times New Roman"/>
              </a:rPr>
              <a:t>P(C1 = H, C2 = H) = P(C1 = H) · P(C2 = H)</a:t>
            </a:r>
          </a:p>
          <a:p>
            <a:pPr>
              <a:spcAft>
                <a:spcPts val="800"/>
              </a:spcAft>
            </a:pP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     </a:t>
            </a:r>
            <a:endParaRPr lang="en-US" sz="220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           </a:t>
            </a:r>
            <a:r>
              <a:rPr sz="2200" b="0" dirty="0">
                <a:solidFill>
                  <a:srgbClr val="000000"/>
                </a:solidFill>
                <a:latin typeface="Times New Roman"/>
              </a:rPr>
              <a:t>0.</a:t>
            </a: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sz="2200" b="0" dirty="0">
                <a:solidFill>
                  <a:srgbClr val="000000"/>
                </a:solidFill>
                <a:latin typeface="Times New Roman"/>
              </a:rPr>
              <a:t>5 </a:t>
            </a: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            =        </a:t>
            </a:r>
            <a:r>
              <a:rPr sz="2200" b="0" dirty="0">
                <a:solidFill>
                  <a:srgbClr val="000000"/>
                </a:solidFill>
                <a:latin typeface="Times New Roman"/>
              </a:rPr>
              <a:t>0.5</a:t>
            </a: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    </a:t>
            </a:r>
            <a:r>
              <a:rPr sz="2200" b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·    </a:t>
            </a:r>
            <a:r>
              <a:rPr sz="2200" b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  </a:t>
            </a:r>
            <a:r>
              <a:rPr sz="2200" b="0" dirty="0">
                <a:solidFill>
                  <a:srgbClr val="000000"/>
                </a:solidFill>
                <a:latin typeface="Times New Roman"/>
              </a:rPr>
              <a:t>0.5</a:t>
            </a:r>
          </a:p>
          <a:p>
            <a:pPr>
              <a:spcAft>
                <a:spcPts val="800"/>
              </a:spcAft>
            </a:pPr>
            <a:endParaRPr lang="en-US" sz="2200" b="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endParaRPr lang="en-US" sz="2200" dirty="0">
              <a:solidFill>
                <a:srgbClr val="000000"/>
              </a:solidFill>
              <a:latin typeface="Times New Roman"/>
            </a:endParaRPr>
          </a:p>
          <a:p>
            <a:pPr>
              <a:spcAft>
                <a:spcPts val="800"/>
              </a:spcAft>
            </a:pPr>
            <a:r>
              <a:rPr lang="en-US" sz="2200" b="0" dirty="0">
                <a:solidFill>
                  <a:srgbClr val="000000"/>
                </a:solidFill>
                <a:latin typeface="Times New Roman"/>
              </a:rPr>
              <a:t>     </a:t>
            </a:r>
            <a:r>
              <a:rPr sz="2200" b="0" dirty="0">
                <a:solidFill>
                  <a:srgbClr val="000000"/>
                </a:solidFill>
                <a:latin typeface="Times New Roman"/>
              </a:rPr>
              <a:t>All four outcomes have probability 0.25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723</Words>
  <Application>Microsoft Office PowerPoint</Application>
  <PresentationFormat>Widescreen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Cambria</vt:lpstr>
      <vt:lpstr>Times New Roman</vt:lpstr>
      <vt:lpstr>1_Office Theme</vt:lpstr>
      <vt:lpstr>2_Office Theme</vt:lpstr>
      <vt:lpstr>Statistical independence</vt:lpstr>
      <vt:lpstr>Conditional probabilities and prediction</vt:lpstr>
      <vt:lpstr>The chain rule</vt:lpstr>
      <vt:lpstr>What these probabilities mean (with counts)</vt:lpstr>
      <vt:lpstr>Independence means conditioning does not change things</vt:lpstr>
      <vt:lpstr>Independence in joint form</vt:lpstr>
      <vt:lpstr>Two fair coins</vt:lpstr>
      <vt:lpstr>Does coin 1 influence coin 2?</vt:lpstr>
      <vt:lpstr>Independence makes the joint a product</vt:lpstr>
      <vt:lpstr>How to check independence</vt:lpstr>
      <vt:lpstr>Verify with a table (coins)</vt:lpstr>
      <vt:lpstr>Verify with probabilities (coins)</vt:lpstr>
      <vt:lpstr>Example where variables are not independent</vt:lpstr>
      <vt:lpstr>Why independence matters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Statistical Independence</dc:title>
  <dc:creator>Zubin Jelveh</dc:creator>
  <cp:lastModifiedBy>Zubin Jelveh</cp:lastModifiedBy>
  <cp:revision>3</cp:revision>
  <dcterms:created xsi:type="dcterms:W3CDTF">2026-02-16T22:56:24Z</dcterms:created>
  <dcterms:modified xsi:type="dcterms:W3CDTF">2026-02-17T16:56:42Z</dcterms:modified>
</cp:coreProperties>
</file>