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0"/>
  </p:notesMasterIdLst>
  <p:sldIdLst>
    <p:sldId id="257" r:id="rId3"/>
    <p:sldId id="791" r:id="rId4"/>
    <p:sldId id="354" r:id="rId5"/>
    <p:sldId id="674" r:id="rId6"/>
    <p:sldId id="675" r:id="rId7"/>
    <p:sldId id="785" r:id="rId8"/>
    <p:sldId id="678" r:id="rId9"/>
    <p:sldId id="792" r:id="rId10"/>
    <p:sldId id="355" r:id="rId11"/>
    <p:sldId id="366" r:id="rId12"/>
    <p:sldId id="694" r:id="rId13"/>
    <p:sldId id="356" r:id="rId14"/>
    <p:sldId id="357" r:id="rId15"/>
    <p:sldId id="358" r:id="rId16"/>
    <p:sldId id="359" r:id="rId17"/>
    <p:sldId id="798" r:id="rId18"/>
    <p:sldId id="414" r:id="rId19"/>
    <p:sldId id="765" r:id="rId20"/>
    <p:sldId id="766" r:id="rId21"/>
    <p:sldId id="799" r:id="rId22"/>
    <p:sldId id="800" r:id="rId23"/>
    <p:sldId id="801" r:id="rId24"/>
    <p:sldId id="767" r:id="rId25"/>
    <p:sldId id="352" r:id="rId26"/>
    <p:sldId id="353" r:id="rId27"/>
    <p:sldId id="343" r:id="rId28"/>
    <p:sldId id="362" r:id="rId29"/>
    <p:sldId id="364" r:id="rId30"/>
    <p:sldId id="365" r:id="rId31"/>
    <p:sldId id="308" r:id="rId32"/>
    <p:sldId id="693" r:id="rId33"/>
    <p:sldId id="345" r:id="rId34"/>
    <p:sldId id="752" r:id="rId35"/>
    <p:sldId id="756" r:id="rId36"/>
    <p:sldId id="757" r:id="rId37"/>
    <p:sldId id="758" r:id="rId38"/>
    <p:sldId id="759" r:id="rId39"/>
    <p:sldId id="760" r:id="rId40"/>
    <p:sldId id="761" r:id="rId41"/>
    <p:sldId id="763" r:id="rId42"/>
    <p:sldId id="762" r:id="rId43"/>
    <p:sldId id="764" r:id="rId44"/>
    <p:sldId id="381" r:id="rId45"/>
    <p:sldId id="786" r:id="rId46"/>
    <p:sldId id="794" r:id="rId47"/>
    <p:sldId id="788" r:id="rId48"/>
    <p:sldId id="789" r:id="rId49"/>
    <p:sldId id="269" r:id="rId50"/>
    <p:sldId id="270" r:id="rId51"/>
    <p:sldId id="279" r:id="rId52"/>
    <p:sldId id="277" r:id="rId53"/>
    <p:sldId id="278" r:id="rId54"/>
    <p:sldId id="274" r:id="rId55"/>
    <p:sldId id="280" r:id="rId56"/>
    <p:sldId id="795" r:id="rId57"/>
    <p:sldId id="796" r:id="rId58"/>
    <p:sldId id="797" r:id="rId59"/>
    <p:sldId id="744" r:id="rId60"/>
    <p:sldId id="778" r:id="rId61"/>
    <p:sldId id="779" r:id="rId62"/>
    <p:sldId id="776" r:id="rId63"/>
    <p:sldId id="780" r:id="rId64"/>
    <p:sldId id="781" r:id="rId65"/>
    <p:sldId id="782" r:id="rId66"/>
    <p:sldId id="783" r:id="rId67"/>
    <p:sldId id="784" r:id="rId68"/>
    <p:sldId id="676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80623-7467-405A-9CD0-FE1094CDA431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26A8C-82B7-4E4A-B18E-A65ADCD3F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69/bmj.m180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69/bmj.m180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69/bmj.m180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69/bmj.m1808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299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https://www.bmj.com/content/369/bmj.m1808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1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https://www.bmj.com/content/369/bmj.m1808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4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https://www.bmj.com/content/369/bmj.m1808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3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https://www.bmj.com/content/369/bmj.m1808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17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461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96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99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33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263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50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359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21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698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11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600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39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66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81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32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0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50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5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9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493DA-6767-48BA-B99A-CA4BCEB9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5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A287-384C-5FB5-DA58-50BE11EF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1A60F-82BB-EB5D-CA45-8D08FC5F2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BB66-2CF0-7586-3C89-6801CB47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739A2-9E12-6FAB-CA87-872CF0FB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E01B3-3525-F91D-9B25-DE2555C8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7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530A-0EB5-F8DF-7A19-48F2FCBA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78F02-B656-0107-7222-24D824A9B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D3EE-2EC1-A60B-EA63-6BD3E667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66E2-81B5-60DF-8172-D289D57C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2A47E-8548-CB29-167A-EB85094C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7B0988-3E7C-1D8B-10B0-E9173F942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A57BE-FD71-2E3C-4162-9DA3AF379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E3C26-16BD-46AE-58F1-268A5FAD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B6FA-F1C2-D361-376B-39705531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5620-BB36-ED01-BA87-2C901708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D49-0A3C-46EB-8E1C-106C1194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C021-1B81-476A-85A3-A9790C427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A1B1-2255-4C58-B244-3E02ABAF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7EC2-F75E-41E5-9E98-BA1335DD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5C43-B8A3-44D5-A474-F3CC7DF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88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D071-B6FD-4F12-8935-8160D6FE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B998-74F9-42B5-8DFA-847F1234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10515600" cy="4757131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41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4ADF-B487-4F63-8EBC-EB47C7F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FE1C2-ECEC-4871-95D4-6E825EF3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70E2-90B8-44EE-9C0C-2323FE5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BEFF-5FCB-4C7A-AB66-3984B24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E514-926B-49DB-A293-C9A413A5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8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8D3-20A5-4EB1-BB0C-A841FE7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5A70-C0D9-4D0E-8848-5AB546F21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0AA4-A946-431E-88B9-4137792AF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9EC5E-0CC5-46FA-A67F-829E0D34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A1F9A-F569-4AD9-948C-FF219F39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1CEC-150F-4EA8-8D31-18D0DF1C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79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1F67-CF1C-40DD-8966-3D1E99ED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4539C-3EE8-4C7D-9A87-B325D54C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5959B-5305-427B-AD9E-A877DEBF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33ADE-0BE2-4235-8777-DBCE6467F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0D0B3-6529-462D-9F6D-78633561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44967-B153-472D-A03A-C6CA824B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A2E02-8A1A-487C-9EBC-377AF15B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B0991-2ACB-404F-8F57-23C3CA4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34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AB3-1B9A-4044-8EE7-5BF5BCBD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C5BAA-D49A-4B57-A752-4B42366A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17D56-F767-49C5-8E2A-4E759B7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D58AA-9FF9-4991-A7BC-6567529B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310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4830C-2CDB-45E8-9C41-A1D64389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76091-CD5C-449E-B96C-CC66394F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88013-AFFB-4681-B51B-741F7081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784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30D-7FAA-4425-8CD2-6299717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C9A20-98C1-44EC-B39C-952BA3B5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2F57C-0FCC-4540-A105-F733044DC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C767-62CC-4CA9-AF1D-4E049993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9AAAE-E77E-4FB8-B001-8507C16F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F175-C626-4C86-8741-D6C2A9FC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3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F545-46CB-1612-853D-C78BFE53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E291-2EF0-1B55-292F-D507C7C5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C64C6-AB57-A2BB-4F0E-570624D4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14709-21E3-5AFA-FFBB-9083BF20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06D2-1A99-96D0-1E57-B79EFE3C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94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AF58-F979-440C-9DEC-2DCF48F9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9D3E8-9D59-487A-B75B-FB267EE9F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97EF-8C12-489A-AEFB-5BAA1F5C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3F761-5E1D-456F-86D1-E9D21766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3D2A-30CF-4472-B7F7-0A9AEEDE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48BB0-DB3D-4D6B-A072-C5C176C9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9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E3C5-350D-4E53-9ACF-A299AE8F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AA61A-888C-4AFA-8593-9D2AB6D7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D77F-A145-4E2C-823E-B5ABB8C7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C15D-B093-4F22-BB32-C2B1D8AC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98AC-578D-45FB-BED9-7902F420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97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37601-32B1-40CB-9322-8C42640E0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C68D-9DCF-450F-8372-E1CE84BC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08BF9-1D50-44AA-BDF3-3F00CA1C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9369-2A1F-42AD-9DA3-3F6F16DD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6BAAF-DFBA-4EE2-9FD9-D66F6BCE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7646-217A-87FE-ADB9-1258FED7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C665-A199-A882-3739-7C2D50BB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719DF-4C2C-BD5D-2FF0-30CA9660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7DEEE-894B-5C9B-015A-1C2A5A6C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7E6EB-D464-895D-7D06-0A596472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93C5-2296-E1B1-97B7-595E1A35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78374-9E74-9FE6-AE44-26F469289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A1971-9D6D-5396-0C34-92BA5BC80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6A000-5CF9-D3AB-5D3F-E56BE505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9AE05-DFBB-6172-2147-B9E25B15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B0CC0-BB71-2154-59F1-780AB198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B8D5-4F07-17EA-2C6D-A873926D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471FF-F8DB-A721-A9C7-0682846C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29FDC-5176-AE12-9748-5AAFCCD04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D8B16-28A8-AEAC-FBF0-44BCC9119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75C31-910C-1FA4-DFB8-D3C7BE98F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48FD5-630A-0AAC-DAFE-991B73FF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8EB28-6380-4A7E-E27D-8219605B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C4371D-DB3D-2C48-B78D-7F53F23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0561-9CE5-5E21-6678-E1CDACF6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642D1-49A1-BA12-F72F-51E9492E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08DE1-8D7B-8C97-C045-A80D54B0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073A1-7FBF-0448-DB59-5FEA434C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3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D7D7F-2586-ADBE-1650-769F74F6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FC92D-BE20-CF26-472B-539D7E2B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35A3A-B385-2D81-8714-64099594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6448C-19B7-6AEB-77C5-8883EFAA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DD89-1D12-E6B4-781D-71319FAD7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1305C-9EAF-0491-1941-43AA099BC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804E2-BCB2-7C65-09D2-15722522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EFED7-FF3B-844D-6858-2A783540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3B1A3-E45D-F375-6188-A8F4FB6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FEFE-F419-08CC-9741-B57F0278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2F785-CE96-DCA3-37F2-086BB1B37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F00C-590A-9BA5-E0DC-E67DE8EC9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73658-E87F-DFBD-4DF0-2EFCE40D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129A6-ACC0-5D04-68CB-796E1F08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0F041-B34A-5555-2016-ABD3D9AA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6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0090B-E881-3176-62AC-86AF3FB8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20957-417B-56D6-D5B3-02F61C7F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B8EB-4A7B-3BEF-F0E1-02BF5889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C75169D-8D8D-411B-A12B-61A22539516B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F1B31-286F-2503-A99D-5AA2DB8A5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D2C1C-B65F-65C8-6833-A7F3FCA16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DAFCC67-E18C-4576-B6B7-CEB59EE5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AB4D-54BB-4AE2-A1CD-CB5BC695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E965-DBB1-4267-AC1D-F2F02BAE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515600" cy="478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08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81.png"/><Relationship Id="rId7" Type="http://schemas.openxmlformats.org/officeDocument/2006/relationships/image" Target="../media/image1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12.png"/><Relationship Id="rId4" Type="http://schemas.openxmlformats.org/officeDocument/2006/relationships/image" Target="../media/image91.png"/><Relationship Id="rId9" Type="http://schemas.openxmlformats.org/officeDocument/2006/relationships/image" Target="../media/image19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0.png"/><Relationship Id="rId7" Type="http://schemas.openxmlformats.org/officeDocument/2006/relationships/image" Target="../media/image1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2.png"/><Relationship Id="rId4" Type="http://schemas.openxmlformats.org/officeDocument/2006/relationships/image" Target="../media/image91.png"/><Relationship Id="rId9" Type="http://schemas.openxmlformats.org/officeDocument/2006/relationships/image" Target="../media/image19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4900" dirty="0"/>
              <a:t>Lecture 4</a:t>
            </a:r>
            <a:br>
              <a:rPr lang="en-US" sz="4900" dirty="0"/>
            </a:br>
            <a:r>
              <a:rPr lang="en-US" sz="4900" dirty="0"/>
              <a:t>Statistical Independence, 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To show that two random variables are independent of each other, you have to show that this relationship holds for all possible outcomes in the event space.</a:t>
                </a:r>
              </a:p>
              <a:p>
                <a:pPr marL="0" indent="0">
                  <a:buNone/>
                </a:pP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Example: Two fair </a:t>
                </a:r>
                <a:r>
                  <a:rPr lang="en-US" dirty="0">
                    <a:latin typeface="Cambria Math" panose="02040503050406030204" pitchFamily="18" charset="0"/>
                  </a:rPr>
                  <a:t>coins: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658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E91F-77DF-6567-C059-BA603440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Verify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653814-F461-ED48-F597-D59473AE44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19975" y="1590675"/>
          <a:ext cx="4448172" cy="427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724">
                  <a:extLst>
                    <a:ext uri="{9D8B030D-6E8A-4147-A177-3AD203B41FA5}">
                      <a16:colId xmlns:a16="http://schemas.microsoft.com/office/drawing/2014/main" val="281501988"/>
                    </a:ext>
                  </a:extLst>
                </a:gridCol>
                <a:gridCol w="1482724">
                  <a:extLst>
                    <a:ext uri="{9D8B030D-6E8A-4147-A177-3AD203B41FA5}">
                      <a16:colId xmlns:a16="http://schemas.microsoft.com/office/drawing/2014/main" val="2688919487"/>
                    </a:ext>
                  </a:extLst>
                </a:gridCol>
                <a:gridCol w="1482724">
                  <a:extLst>
                    <a:ext uri="{9D8B030D-6E8A-4147-A177-3AD203B41FA5}">
                      <a16:colId xmlns:a16="http://schemas.microsoft.com/office/drawing/2014/main" val="1615948951"/>
                    </a:ext>
                  </a:extLst>
                </a:gridCol>
              </a:tblGrid>
              <a:tr h="855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811067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628494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665910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054574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8225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43A1BF-D543-3389-BB3B-8118D3231EC4}"/>
                  </a:ext>
                </a:extLst>
              </p:cNvPr>
              <p:cNvSpPr txBox="1"/>
              <p:nvPr/>
            </p:nvSpPr>
            <p:spPr>
              <a:xfrm>
                <a:off x="255790" y="1690688"/>
                <a:ext cx="7047961" cy="380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toss two coins 400 times, table shows the outcomes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joint probability for each outcome in the table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=.25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marginal probability for each coin landing heads (or tails)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0.25=.5∗.5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43A1BF-D543-3389-BB3B-8118D3231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0" y="1690688"/>
                <a:ext cx="7047961" cy="3809761"/>
              </a:xfrm>
              <a:prstGeom prst="rect">
                <a:avLst/>
              </a:prstGeom>
              <a:blipFill>
                <a:blip r:embed="rId2"/>
                <a:stretch>
                  <a:fillRect l="-606"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B0F0CF-1EFB-C550-EF1F-CFEC72CE64E4}"/>
              </a:ext>
            </a:extLst>
          </p:cNvPr>
          <p:cNvCxnSpPr>
            <a:cxnSpLocks/>
          </p:cNvCxnSpPr>
          <p:nvPr/>
        </p:nvCxnSpPr>
        <p:spPr>
          <a:xfrm>
            <a:off x="6081620" y="1913248"/>
            <a:ext cx="1190446" cy="88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3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C4AF-F128-4A54-8C49-EB7C01D9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73246-BCFC-4B93-BA42-422095DE0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Returning to election example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outcome for Senate (D or 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– outcome for House (D or R)</a:t>
                </a:r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73246-BCFC-4B93-BA42-422095DE0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773468F-5F57-236B-096C-1085CCF0BC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2412"/>
                  </p:ext>
                </p:extLst>
              </p:nvPr>
            </p:nvGraphicFramePr>
            <p:xfrm>
              <a:off x="6973094" y="2130725"/>
              <a:ext cx="3551133" cy="2728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3895796447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66500"/>
                      </a:ext>
                    </a:extLst>
                  </a:tr>
                  <a:tr h="485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773468F-5F57-236B-096C-1085CCF0BC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2412"/>
                  </p:ext>
                </p:extLst>
              </p:nvPr>
            </p:nvGraphicFramePr>
            <p:xfrm>
              <a:off x="6973094" y="2130725"/>
              <a:ext cx="3551133" cy="2728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3895796447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3" t="-1250" r="-201538" b="-46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31" t="-1250" r="-102577" b="-46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250" r="-2051" b="-46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84375" r="-2051" b="-288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66500"/>
                      </a:ext>
                    </a:extLst>
                  </a:tr>
                  <a:tr h="485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462500" r="-2051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9841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C4AF-F128-4A54-8C49-EB7C01D9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73246-BCFC-4B93-BA42-422095DE0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73246-BCFC-4B93-BA42-422095DE0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191149F-C018-AFAB-667F-CAEAF37CE6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731851"/>
                  </p:ext>
                </p:extLst>
              </p:nvPr>
            </p:nvGraphicFramePr>
            <p:xfrm>
              <a:off x="7456173" y="461504"/>
              <a:ext cx="3551133" cy="2728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3895796447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66500"/>
                      </a:ext>
                    </a:extLst>
                  </a:tr>
                  <a:tr h="485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191149F-C018-AFAB-667F-CAEAF37CE6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731851"/>
                  </p:ext>
                </p:extLst>
              </p:nvPr>
            </p:nvGraphicFramePr>
            <p:xfrm>
              <a:off x="7456173" y="461504"/>
              <a:ext cx="3551133" cy="2728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3895796447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5" t="-1250" r="-202577" b="-46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00" t="-1250" r="-101538" b="-46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031" t="-1250" r="-2062" b="-46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031" t="-84375" r="-2062" b="-288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66500"/>
                      </a:ext>
                    </a:extLst>
                  </a:tr>
                  <a:tr h="485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031" t="-462500" r="-206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0BC750E-BCB2-8527-742C-0DB1B18417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495030"/>
                  </p:ext>
                </p:extLst>
              </p:nvPr>
            </p:nvGraphicFramePr>
            <p:xfrm>
              <a:off x="8048028" y="3243533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0BC750E-BCB2-8527-742C-0DB1B18417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495030"/>
                  </p:ext>
                </p:extLst>
              </p:nvPr>
            </p:nvGraphicFramePr>
            <p:xfrm>
              <a:off x="8048028" y="3243533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3" t="-1250" r="-101538" b="-2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1031" t="-1250" r="-2062" b="-24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1031" t="-84375" r="-2062" b="-1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2EC701F-7347-29BA-4D5A-A5CC1CF533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625429"/>
                  </p:ext>
                </p:extLst>
              </p:nvPr>
            </p:nvGraphicFramePr>
            <p:xfrm>
              <a:off x="8048028" y="5005967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.6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2EC701F-7347-29BA-4D5A-A5CC1CF533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625429"/>
                  </p:ext>
                </p:extLst>
              </p:nvPr>
            </p:nvGraphicFramePr>
            <p:xfrm>
              <a:off x="8048028" y="5005967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13" t="-1250" r="-101538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1250" r="-2062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84375" r="-2062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.6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169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C4AF-F128-4A54-8C49-EB7C01D9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73246-BCFC-4B93-BA42-422095DE0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4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 ∗0.6=0.3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73246-BCFC-4B93-BA42-422095DE0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E27DE44-6958-9771-8878-40AE30687F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407835"/>
                  </p:ext>
                </p:extLst>
              </p:nvPr>
            </p:nvGraphicFramePr>
            <p:xfrm>
              <a:off x="7456173" y="461504"/>
              <a:ext cx="3551133" cy="2728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3895796447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66500"/>
                      </a:ext>
                    </a:extLst>
                  </a:tr>
                  <a:tr h="485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E27DE44-6958-9771-8878-40AE30687F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407835"/>
                  </p:ext>
                </p:extLst>
              </p:nvPr>
            </p:nvGraphicFramePr>
            <p:xfrm>
              <a:off x="7456173" y="461504"/>
              <a:ext cx="3551133" cy="2728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3895796447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5" t="-1250" r="-202577" b="-46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00" t="-1250" r="-101538" b="-46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031" t="-1250" r="-2062" b="-46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031" t="-84375" r="-2062" b="-288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66500"/>
                      </a:ext>
                    </a:extLst>
                  </a:tr>
                  <a:tr h="485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031" t="-462500" r="-206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FD90867-DCDB-834F-A99B-96F398D414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1616662"/>
                  </p:ext>
                </p:extLst>
              </p:nvPr>
            </p:nvGraphicFramePr>
            <p:xfrm>
              <a:off x="8048028" y="3243533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FD90867-DCDB-834F-A99B-96F398D414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1616662"/>
                  </p:ext>
                </p:extLst>
              </p:nvPr>
            </p:nvGraphicFramePr>
            <p:xfrm>
              <a:off x="8048028" y="3243533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3" t="-1250" r="-101538" b="-2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1031" t="-1250" r="-2062" b="-24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1031" t="-84375" r="-2062" b="-1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B79F097-867D-8B2E-1D58-779E47360B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69482"/>
                  </p:ext>
                </p:extLst>
              </p:nvPr>
            </p:nvGraphicFramePr>
            <p:xfrm>
              <a:off x="8048028" y="5005967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.6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B79F097-867D-8B2E-1D58-779E47360B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69482"/>
                  </p:ext>
                </p:extLst>
              </p:nvPr>
            </p:nvGraphicFramePr>
            <p:xfrm>
              <a:off x="8048028" y="5005967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13" t="-1250" r="-101538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1250" r="-2062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84375" r="-2062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.6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966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C4AF-F128-4A54-8C49-EB7C01D9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73246-BCFC-4B93-BA42-422095DE0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=0.5 ∗0.6=0.3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0" dirty="0"/>
                  <a:t>Not independent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73246-BCFC-4B93-BA42-422095DE0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F852C82-E00B-B8F9-F12A-E82FADC965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407835"/>
                  </p:ext>
                </p:extLst>
              </p:nvPr>
            </p:nvGraphicFramePr>
            <p:xfrm>
              <a:off x="7456173" y="461504"/>
              <a:ext cx="3551133" cy="2728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3895796447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66500"/>
                      </a:ext>
                    </a:extLst>
                  </a:tr>
                  <a:tr h="485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F852C82-E00B-B8F9-F12A-E82FADC965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407835"/>
                  </p:ext>
                </p:extLst>
              </p:nvPr>
            </p:nvGraphicFramePr>
            <p:xfrm>
              <a:off x="7456173" y="461504"/>
              <a:ext cx="3551133" cy="27282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3895796447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5" t="-1250" r="-202577" b="-46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00" t="-1250" r="-101538" b="-46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031" t="-1250" r="-2062" b="-46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031" t="-84375" r="-2062" b="-288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66500"/>
                      </a:ext>
                    </a:extLst>
                  </a:tr>
                  <a:tr h="485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031" t="-462500" r="-206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973097B-22FC-D511-306E-FA76FD1213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1616662"/>
                  </p:ext>
                </p:extLst>
              </p:nvPr>
            </p:nvGraphicFramePr>
            <p:xfrm>
              <a:off x="8048028" y="3243533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973097B-22FC-D511-306E-FA76FD1213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1616662"/>
                  </p:ext>
                </p:extLst>
              </p:nvPr>
            </p:nvGraphicFramePr>
            <p:xfrm>
              <a:off x="8048028" y="3243533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3" t="-1250" r="-101538" b="-2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1031" t="-1250" r="-2062" b="-24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1031" t="-84375" r="-2062" b="-1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1169501-249B-970F-2CE2-4B20FA9FD3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69482"/>
                  </p:ext>
                </p:extLst>
              </p:nvPr>
            </p:nvGraphicFramePr>
            <p:xfrm>
              <a:off x="8048028" y="5005967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.6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1169501-249B-970F-2CE2-4B20FA9FD3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69482"/>
                  </p:ext>
                </p:extLst>
              </p:nvPr>
            </p:nvGraphicFramePr>
            <p:xfrm>
              <a:off x="8048028" y="5005967"/>
              <a:ext cx="2367422" cy="165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711">
                      <a:extLst>
                        <a:ext uri="{9D8B030D-6E8A-4147-A177-3AD203B41FA5}">
                          <a16:colId xmlns:a16="http://schemas.microsoft.com/office/drawing/2014/main" val="2125694790"/>
                        </a:ext>
                      </a:extLst>
                    </a:gridCol>
                    <a:gridCol w="1183711">
                      <a:extLst>
                        <a:ext uri="{9D8B030D-6E8A-4147-A177-3AD203B41FA5}">
                          <a16:colId xmlns:a16="http://schemas.microsoft.com/office/drawing/2014/main" val="2498905075"/>
                        </a:ext>
                      </a:extLst>
                    </a:gridCol>
                  </a:tblGrid>
                  <a:tr h="48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13" t="-1250" r="-101538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1250" r="-2062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84375" r="-2062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85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.6</a:t>
                          </a: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5043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9756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24B6-41C0-E0EE-599B-56D55A76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9B9BBD-F175-7B0D-A851-3DA915A82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order to test whether two random variables are independent of each other you to check the equality of each element in the probability distribution </a:t>
                </a:r>
              </a:p>
              <a:p>
                <a:pPr lvl="1"/>
                <a:r>
                  <a:rPr lang="en-US" dirty="0"/>
                  <a:t>So for a two random variables that both take two values (0 or 1), that means you have to check four combinations</a:t>
                </a:r>
              </a:p>
              <a:p>
                <a:pPr lvl="1"/>
                <a:r>
                  <a:rPr lang="en-US" dirty="0"/>
                  <a:t>If in any of these combinations equality doesn’t hold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Then it is not independent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9B9BBD-F175-7B0D-A851-3DA915A82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97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Bayes Theorem</a:t>
            </a:r>
          </a:p>
        </p:txBody>
      </p:sp>
    </p:spTree>
    <p:extLst>
      <p:ext uri="{BB962C8B-B14F-4D97-AF65-F5344CB8AC3E}">
        <p14:creationId xmlns:p14="http://schemas.microsoft.com/office/powerpoint/2010/main" val="419283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 Theorem States: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666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2FD3-00A2-4483-A131-9063E89F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Pre-test, Post-test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EAD54-BD18-41F0-9CDC-FF3C4194E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whether someone has </a:t>
                </a:r>
                <a:r>
                  <a:rPr lang="en-US" dirty="0" err="1"/>
                  <a:t>Covid</a:t>
                </a:r>
                <a:endParaRPr lang="en-US" dirty="0"/>
              </a:p>
              <a:p>
                <a:pPr lvl="1"/>
                <a:r>
                  <a:rPr lang="en-US" dirty="0"/>
                  <a:t>The prevalence of Covid in a population is 1%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(base rate, outcome rate, y-bar)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EAD54-BD18-41F0-9CDC-FF3C4194E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05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0DED-3EEB-30D1-B53F-E0288334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83ACB-1AC4-18E7-CF4E-C00CC6EF5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Independence</a:t>
            </a:r>
          </a:p>
          <a:p>
            <a:endParaRPr lang="en-US" dirty="0"/>
          </a:p>
          <a:p>
            <a:r>
              <a:rPr lang="en-US" dirty="0"/>
              <a:t>Bayes Theorem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Metrics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30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2FD3-00A2-4483-A131-9063E89F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Pre-test, Post-test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EAD54-BD18-41F0-9CDC-FF3C4194E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whether someone has </a:t>
                </a:r>
                <a:r>
                  <a:rPr lang="en-US" dirty="0" err="1"/>
                  <a:t>Covid</a:t>
                </a:r>
                <a:endParaRPr lang="en-US" dirty="0"/>
              </a:p>
              <a:p>
                <a:pPr lvl="1"/>
                <a:r>
                  <a:rPr lang="en-US" dirty="0"/>
                  <a:t>The prevalence of Covid in a population is 1%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(base rate, outcome rate, y-bar)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outcome of a </a:t>
                </a:r>
                <a:r>
                  <a:rPr lang="en-US" dirty="0" err="1"/>
                  <a:t>Covid</a:t>
                </a:r>
                <a:r>
                  <a:rPr lang="en-US" dirty="0"/>
                  <a:t> test</a:t>
                </a:r>
              </a:p>
              <a:p>
                <a:pPr lvl="1"/>
                <a:r>
                  <a:rPr lang="en-US" dirty="0"/>
                  <a:t>The chance that you test positive if you have covid is 71%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=71%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(true positive rate, recall, sensitivity)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EAD54-BD18-41F0-9CDC-FF3C4194E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31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2FD3-00A2-4483-A131-9063E89F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Pre-test, Post-test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EAD54-BD18-41F0-9CDC-FF3C4194E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whether someone has </a:t>
                </a:r>
                <a:r>
                  <a:rPr lang="en-US" dirty="0" err="1"/>
                  <a:t>Covid</a:t>
                </a:r>
                <a:endParaRPr lang="en-US" dirty="0"/>
              </a:p>
              <a:p>
                <a:pPr lvl="1"/>
                <a:r>
                  <a:rPr lang="en-US" dirty="0"/>
                  <a:t>The prevalence of Covid in a population is 1%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(base rate, outcome rate, y-bar)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outcome of a </a:t>
                </a:r>
                <a:r>
                  <a:rPr lang="en-US" dirty="0" err="1"/>
                  <a:t>Covid</a:t>
                </a:r>
                <a:r>
                  <a:rPr lang="en-US" dirty="0"/>
                  <a:t> test</a:t>
                </a:r>
              </a:p>
              <a:p>
                <a:pPr lvl="1"/>
                <a:r>
                  <a:rPr lang="en-US" dirty="0"/>
                  <a:t>The chance that you test positive if you have covid is 71%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=71%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(true positive rate, recall, sensitivity)</a:t>
                </a:r>
              </a:p>
              <a:p>
                <a:pPr lvl="1"/>
                <a:r>
                  <a:rPr lang="en-US" dirty="0"/>
                  <a:t>The chance that you test negative if you don’t have covid is 95%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=95%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(true negative rate, specificity)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EAD54-BD18-41F0-9CDC-FF3C4194E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422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2FD3-00A2-4483-A131-9063E89F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Pre-test, Post-test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EAD54-BD18-41F0-9CDC-FF3C4194E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whether someone has </a:t>
                </a:r>
                <a:r>
                  <a:rPr lang="en-US" dirty="0" err="1"/>
                  <a:t>Covid</a:t>
                </a:r>
                <a:endParaRPr lang="en-US" dirty="0"/>
              </a:p>
              <a:p>
                <a:pPr lvl="1"/>
                <a:r>
                  <a:rPr lang="en-US" dirty="0"/>
                  <a:t>The prevalence of Covid in a population is 1%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(base rate, outcome rate, y-bar)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outcome of a </a:t>
                </a:r>
                <a:r>
                  <a:rPr lang="en-US" dirty="0" err="1"/>
                  <a:t>Covid</a:t>
                </a:r>
                <a:r>
                  <a:rPr lang="en-US" dirty="0"/>
                  <a:t> test</a:t>
                </a:r>
              </a:p>
              <a:p>
                <a:pPr lvl="1"/>
                <a:r>
                  <a:rPr lang="en-US" dirty="0"/>
                  <a:t>The chance that you test positive if you have covid is 71%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=71%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(true positive rate, recall, sensitivity)</a:t>
                </a:r>
              </a:p>
              <a:p>
                <a:pPr lvl="1"/>
                <a:r>
                  <a:rPr lang="en-US" dirty="0"/>
                  <a:t>The chance that you test negative if you don’t have covid is 95%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=95%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(true negative rate, specificity)</a:t>
                </a:r>
              </a:p>
              <a:p>
                <a:r>
                  <a:rPr lang="en-US" dirty="0"/>
                  <a:t>What is the probability that a person who tests positive actually has Covid?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precision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positive predictive value</a:t>
                </a:r>
                <a:r>
                  <a:rPr lang="en-US" dirty="0"/>
                  <a:t>)</a:t>
                </a:r>
              </a:p>
              <a:p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EAD54-BD18-41F0-9CDC-FF3C4194E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774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1B1-E877-426E-A719-9FA5A2A9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Pre-test, Post-test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81307-23D4-48D5-95E3-89452CEFE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=71%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81307-23D4-48D5-95E3-89452CEFE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64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4A9160-179F-4249-9BD9-57D1687726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4A9160-179F-4249-9BD9-57D168772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CDD38-314B-448A-800A-1B813E9A4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relation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this is a marginal probability. </a:t>
                </a:r>
              </a:p>
              <a:p>
                <a:pPr lvl="1"/>
                <a:r>
                  <a:rPr lang="en-US" dirty="0"/>
                  <a:t>(Test yourself: Why is it a probability and not a distribution?) </a:t>
                </a:r>
              </a:p>
              <a:p>
                <a:r>
                  <a:rPr lang="en-US" dirty="0"/>
                  <a:t>Two way to marginalize:</a:t>
                </a:r>
              </a:p>
              <a:p>
                <a:r>
                  <a:rPr lang="en-US" dirty="0"/>
                  <a:t>Using Joint: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Using Conditional: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CDD38-314B-448A-800A-1B813E9A4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071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4A9160-179F-4249-9BD9-57D1687726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4A9160-179F-4249-9BD9-57D168772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CDD38-314B-448A-800A-1B813E9A4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Recall: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=71%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Conditional: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+0.71 ∗0.01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 ∗0.99+0.71 ∗0.01=5.7%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CDD38-314B-448A-800A-1B813E9A4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624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1B1-E877-426E-A719-9FA5A2A9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Pre-test, Post-test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81307-23D4-48D5-95E3-89452CEFE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=71%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=0)+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=1)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0.71 ∗0.01</m:t>
                              </m:r>
                            </m:e>
                          </m:eqAr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0.057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=12.5%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81307-23D4-48D5-95E3-89452CEFE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33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 – Updating Beliefs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Without any information, the chance that a person has covid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Now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b="0" dirty="0"/>
                  <a:t> too. 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533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 – Updating Beliefs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In order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b="0" dirty="0"/>
                  <a:t>, </a:t>
                </a:r>
                <a:r>
                  <a:rPr lang="en-US" dirty="0"/>
                  <a:t>i.e. the covid test is actually informative,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r>
                  <a:rPr lang="en-US" dirty="0"/>
                  <a:t>  is called lift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The rate at which people test positive should be higher for those with covid than across the entire population.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Next, we’ll show a worked example.</a:t>
                </a: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443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538-5CD7-40AA-9D4F-A835EA2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Low Prevalence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If the base rate is low, then you need the lift to be very high in order for your posterior probability to be high as well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.71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.057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⋅.01=12.5%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.057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⋅.01=17.5%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54401-9400-4B30-9B4B-E5A8566C5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177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29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653786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Probability Practice</a:t>
            </a:r>
          </a:p>
        </p:txBody>
      </p:sp>
    </p:spTree>
    <p:extLst>
      <p:ext uri="{BB962C8B-B14F-4D97-AF65-F5344CB8AC3E}">
        <p14:creationId xmlns:p14="http://schemas.microsoft.com/office/powerpoint/2010/main" val="3345615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6422-5282-1FF9-0463-62276A69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Relationships to Know (Probability Cheat Sheet)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23DB9-9AD3-67BC-0442-6885647DA8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01126" cy="4351338"/>
              </a:xfrm>
              <a:noFill/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Conditional Probability Formula:</a:t>
                </a:r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Chain Rule:</a:t>
                </a:r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0" dirty="0"/>
                  <a:t>Bayes Theorem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23DB9-9AD3-67BC-0442-6885647DA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01126" cy="4351338"/>
              </a:xfrm>
              <a:blipFill>
                <a:blip r:embed="rId2"/>
                <a:stretch>
                  <a:fillRect l="-1217" t="-12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58A7924-2C67-B7F3-7EFA-B0F99B148F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2676" y="1822450"/>
                <a:ext cx="5001126" cy="435133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Marginalizing: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Bayes Theorem: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=0)+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58A7924-2C67-B7F3-7EFA-B0F99B148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6" y="1822450"/>
                <a:ext cx="5001126" cy="4351338"/>
              </a:xfrm>
              <a:prstGeom prst="rect">
                <a:avLst/>
              </a:prstGeom>
              <a:blipFill>
                <a:blip r:embed="rId3"/>
                <a:stretch>
                  <a:fillRect l="-1094" t="-139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466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0678-8B76-47FA-99FC-5D7B82CD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Pre-test, post-test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62FF-C3FF-4716-B1CC-14223FC01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5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We want to know the chance of having cancer given you tested positive.</a:t>
            </a:r>
          </a:p>
          <a:p>
            <a:r>
              <a:rPr lang="en-US" sz="2400" dirty="0"/>
              <a:t>The prevalence of a particular type of cancer is 4% in a population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4D490D-67E0-4523-ACEB-4B7E92CED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494" y="795338"/>
            <a:ext cx="18288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1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0678-8B76-47FA-99FC-5D7B82CD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Pre-test, post-test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62FF-C3FF-4716-B1CC-14223FC01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5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We want to what is the chance of having cancer given you tested positive.</a:t>
            </a:r>
          </a:p>
          <a:p>
            <a:r>
              <a:rPr lang="en-US" sz="2400" dirty="0"/>
              <a:t>The prevalence of a particular type of cancer is 4% in a population</a:t>
            </a:r>
          </a:p>
          <a:p>
            <a:r>
              <a:rPr lang="en-US" sz="2400" dirty="0"/>
              <a:t>There is a blood test with a detection rate of 75% if a patient has cancer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4EA24-E4C7-40B9-BD5B-CB9AFBD3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960" y="921067"/>
            <a:ext cx="1828800" cy="538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FA01-FE21-42E7-B982-ECE4A5B9C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387" y="3102292"/>
            <a:ext cx="17240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5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0678-8B76-47FA-99FC-5D7B82CD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Pre-test, post-test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62FF-C3FF-4716-B1CC-14223FC01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52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want to what is the chance of having cancer given you tested positive.</a:t>
            </a:r>
          </a:p>
          <a:p>
            <a:r>
              <a:rPr lang="en-US" sz="2400" dirty="0"/>
              <a:t>The prevalence of a particular type of cancer is 4% in a population</a:t>
            </a:r>
          </a:p>
          <a:p>
            <a:r>
              <a:rPr lang="en-US" sz="2400" dirty="0"/>
              <a:t>There is a blood test with a detection rate of 75% if a patient has cancer</a:t>
            </a:r>
          </a:p>
          <a:p>
            <a:r>
              <a:rPr lang="en-US" sz="2400" dirty="0"/>
              <a:t>If a patient doesn’t have cancer, the test successfully returns a negative result 75% of the time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4EA24-E4C7-40B9-BD5B-CB9AFBD3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960" y="921067"/>
            <a:ext cx="1828800" cy="5381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A97C0-58CC-4327-A957-3C362CEA5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185" y="1027906"/>
            <a:ext cx="18859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6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0678-8B76-47FA-99FC-5D7B82CD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1251"/>
            <a:ext cx="10515600" cy="1325563"/>
          </a:xfrm>
        </p:spPr>
        <p:txBody>
          <a:bodyPr/>
          <a:lstStyle/>
          <a:p>
            <a:r>
              <a:rPr lang="en-US" dirty="0"/>
              <a:t>Pre-test, post-test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62FF-C3FF-4716-B1CC-14223FC01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249"/>
            <a:ext cx="4775200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4EA24-E4C7-40B9-BD5B-CB9AFBD3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398" y="810172"/>
            <a:ext cx="1504219" cy="4426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9CE403-3DF7-4331-A599-5E93A75693E7}"/>
                  </a:ext>
                </a:extLst>
              </p:cNvPr>
              <p:cNvSpPr txBox="1"/>
              <p:nvPr/>
            </p:nvSpPr>
            <p:spPr>
              <a:xfrm>
                <a:off x="4889698" y="5090770"/>
                <a:ext cx="2717800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True Negative Rate =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9CE403-3DF7-4331-A599-5E93A756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98" y="5090770"/>
                <a:ext cx="2717800" cy="916982"/>
              </a:xfrm>
              <a:prstGeom prst="rect">
                <a:avLst/>
              </a:prstGeom>
              <a:blipFill>
                <a:blip r:embed="rId4"/>
                <a:stretch>
                  <a:fillRect l="-1794" t="-3311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0F6371-22A5-4141-B5A6-28CB5DA51AFB}"/>
                  </a:ext>
                </a:extLst>
              </p:cNvPr>
              <p:cNvSpPr txBox="1"/>
              <p:nvPr/>
            </p:nvSpPr>
            <p:spPr>
              <a:xfrm>
                <a:off x="8763386" y="5090770"/>
                <a:ext cx="2717800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True Positive Rate =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0F6371-22A5-4141-B5A6-28CB5DA5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386" y="5090770"/>
                <a:ext cx="2717800" cy="916982"/>
              </a:xfrm>
              <a:prstGeom prst="rect">
                <a:avLst/>
              </a:prstGeom>
              <a:blipFill>
                <a:blip r:embed="rId5"/>
                <a:stretch>
                  <a:fillRect l="-2022" t="-3311" r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671FB-7538-4706-9C05-209A3488EC8B}"/>
                  </a:ext>
                </a:extLst>
              </p:cNvPr>
              <p:cNvSpPr txBox="1"/>
              <p:nvPr/>
            </p:nvSpPr>
            <p:spPr>
              <a:xfrm>
                <a:off x="1215858" y="5258008"/>
                <a:ext cx="271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Prevalence/Base Rate</a:t>
                </a:r>
                <a:r>
                  <a:rPr lang="en-US" b="0" dirty="0"/>
                  <a:t> =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671FB-7538-4706-9C05-209A3488E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58" y="5258008"/>
                <a:ext cx="2717800" cy="646331"/>
              </a:xfrm>
              <a:prstGeom prst="rect">
                <a:avLst/>
              </a:prstGeom>
              <a:blipFill>
                <a:blip r:embed="rId6"/>
                <a:stretch>
                  <a:fillRect l="-1794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2BE2A86-C3CB-46C2-A5DF-59BFA7930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705" y="347996"/>
            <a:ext cx="1551227" cy="4426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109B85-1A71-47EF-9B13-0A0A492038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6321" y="1410808"/>
            <a:ext cx="17240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F5D4-5F64-42CA-A501-5E92A013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E1DFB-60E8-4250-89D7-F758BCA29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𝐷𝑒𝑡𝑒𝑐𝑡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𝐶𝑎𝑛𝑐𝑒𝑟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Fill in what we know: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=0.04</m:t>
                    </m:r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0.75⋅0.04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E1DFB-60E8-4250-89D7-F758BCA29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4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5CA8E9-97AC-4054-9E1D-2A1EAFFAD1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𝐷𝑒𝑡𝑒𝑐𝑡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5CA8E9-97AC-4054-9E1D-2A1EAFFAD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7149F0-8EC1-46EC-92D9-7E5315BAB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Marginalize using conditional probabilities:</a:t>
                </a: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Plug in what we know: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=0.75⋅0.04+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7149F0-8EC1-46EC-92D9-7E5315BAB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968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480A0B-A268-4899-9C5B-E84FB42B5D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𝐶𝑎𝑛𝑐𝑒𝑟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480A0B-A268-4899-9C5B-E84FB42B5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47733-288B-4629-B456-557C182BA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=0.04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=0.96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47733-288B-4629-B456-557C182BA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292DE35-7B4A-4D82-8189-3E7D04D32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360" y="1027906"/>
            <a:ext cx="18288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2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480A0B-A268-4899-9C5B-E84FB42B5D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𝐷𝑒𝑡𝑒𝑐𝑡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𝐶𝑎𝑛𝑐𝑒𝑟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480A0B-A268-4899-9C5B-E84FB42B5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47733-288B-4629-B456-557C182BA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05880" cy="4351338"/>
              </a:xfrm>
            </p:spPr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47733-288B-4629-B456-557C182BA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05880" cy="4351338"/>
              </a:xfrm>
              <a:blipFill>
                <a:blip r:embed="rId3"/>
                <a:stretch>
                  <a:fillRect l="-171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8D3843C-90B1-4A0E-A15C-A78A8C1C8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785" y="1671319"/>
            <a:ext cx="1551227" cy="44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6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CDF4-79FD-441B-8F15-9BC725CF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</p:spPr>
        <p:txBody>
          <a:bodyPr/>
          <a:lstStyle/>
          <a:p>
            <a:r>
              <a:rPr lang="en-US" dirty="0"/>
              <a:t>Two Fair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Scenario: We have two fair coins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𝐻𝑒𝑎𝑑𝑠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𝐻𝑒𝑎𝑑𝑠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 our formulas 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7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5CA8E9-97AC-4054-9E1D-2A1EAFFAD1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𝐷𝑒𝑡𝑒𝑐𝑡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5CA8E9-97AC-4054-9E1D-2A1EAFFAD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7149F0-8EC1-46EC-92D9-7E5315BAB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Marginalize using conditional probabilities:</a:t>
                </a: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Plug in what we know: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=0.75⋅0.04+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Plug in what we know again: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𝐷𝑒𝑡𝑒𝑐𝑡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=0.75⋅0.04+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0.25⋅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0.96=0.27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7149F0-8EC1-46EC-92D9-7E5315BAB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931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F5D4-5F64-42CA-A501-5E92A013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E1DFB-60E8-4250-89D7-F758BCA29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𝐷𝑒𝑡𝑒𝑐𝑡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𝐶𝑎𝑛𝑐𝑒𝑟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Fill in what we know: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=0.04</m:t>
                    </m:r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0.75⋅0.04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0.03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0.27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=.11</m:t>
                    </m:r>
                  </m:oMath>
                </a14:m>
                <a:endParaRPr lang="en-US" sz="2800" b="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E1DFB-60E8-4250-89D7-F758BCA29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048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F67209-5F8D-4412-9EED-8AC8691D7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11" y="0"/>
            <a:ext cx="1155031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AC829-A587-4FF6-B1AF-05BBBB4E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39302-2497-4DD8-8DD3-32F6D0D7A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6289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𝐶𝑎𝑛𝑐𝑒𝑟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𝐷𝑒𝑡𝑒𝑐𝑡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=.11</m:t>
                    </m:r>
                  </m:oMath>
                </a14:m>
                <a:endParaRPr lang="en-US" sz="28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39302-2497-4DD8-8DD3-32F6D0D7A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62897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219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809779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5974-45FD-C844-B1C6-5C673DC3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TikTok’s algorithm accurate?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05F7-ED1A-ED10-72AC-84829B59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29926" cy="4351338"/>
          </a:xfrm>
        </p:spPr>
        <p:txBody>
          <a:bodyPr/>
          <a:lstStyle/>
          <a:p>
            <a:r>
              <a:rPr lang="en-US" dirty="0"/>
              <a:t>A video that TikTok shows you is one that it </a:t>
            </a:r>
            <a:r>
              <a:rPr lang="en-US" i="1" dirty="0"/>
              <a:t>predicts</a:t>
            </a:r>
            <a:r>
              <a:rPr lang="en-US" dirty="0"/>
              <a:t> you will like/interact with</a:t>
            </a:r>
          </a:p>
          <a:p>
            <a:pPr lvl="1"/>
            <a:r>
              <a:rPr lang="en-US" dirty="0"/>
              <a:t>A video that TikTok doesn’t show you is one that it predicts you won’t like</a:t>
            </a:r>
          </a:p>
          <a:p>
            <a:r>
              <a:rPr lang="en-US" dirty="0"/>
              <a:t>A video that you like/interact with is one that you </a:t>
            </a:r>
            <a:r>
              <a:rPr lang="en-US" i="1" dirty="0"/>
              <a:t>actually</a:t>
            </a:r>
            <a:r>
              <a:rPr lang="en-US" dirty="0"/>
              <a:t> like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TikTo algorithm">
            <a:extLst>
              <a:ext uri="{FF2B5EF4-FFF2-40B4-BE49-F238E27FC236}">
                <a16:creationId xmlns:a16="http://schemas.microsoft.com/office/drawing/2014/main" id="{21B02D8F-BAEF-6E82-E2A8-DAFDB638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82" y="2451259"/>
            <a:ext cx="3590203" cy="25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72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07C1-C792-9548-8853-C5741E44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ownload (1)">
            <a:hlinkClick r:id="" action="ppaction://media"/>
            <a:extLst>
              <a:ext uri="{FF2B5EF4-FFF2-40B4-BE49-F238E27FC236}">
                <a16:creationId xmlns:a16="http://schemas.microsoft.com/office/drawing/2014/main" id="{78F55CAD-AD04-72CC-8B91-1C7C9E0B8A0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6946" y="462154"/>
            <a:ext cx="3338107" cy="5933692"/>
          </a:xfrm>
        </p:spPr>
      </p:pic>
    </p:spTree>
    <p:extLst>
      <p:ext uri="{BB962C8B-B14F-4D97-AF65-F5344CB8AC3E}">
        <p14:creationId xmlns:p14="http://schemas.microsoft.com/office/powerpoint/2010/main" val="416205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5974-45FD-C844-B1C6-5C673DC3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TikTok’s algorithm accurate?</a:t>
            </a:r>
          </a:p>
        </p:txBody>
      </p:sp>
      <p:pic>
        <p:nvPicPr>
          <p:cNvPr id="1026" name="Picture 2" descr="TikTo algorithm">
            <a:extLst>
              <a:ext uri="{FF2B5EF4-FFF2-40B4-BE49-F238E27FC236}">
                <a16:creationId xmlns:a16="http://schemas.microsoft.com/office/drawing/2014/main" id="{21B02D8F-BAEF-6E82-E2A8-DAFDB638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82" y="2451259"/>
            <a:ext cx="3590203" cy="25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F24687-FD92-B007-F560-C0DBF99BFD20}"/>
              </a:ext>
            </a:extLst>
          </p:cNvPr>
          <p:cNvSpPr/>
          <p:nvPr/>
        </p:nvSpPr>
        <p:spPr>
          <a:xfrm>
            <a:off x="4818448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Correctly Predicted You Would Like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02219-0F7D-FBFD-BACE-15B70027BC8E}"/>
              </a:ext>
            </a:extLst>
          </p:cNvPr>
          <p:cNvSpPr/>
          <p:nvPr/>
        </p:nvSpPr>
        <p:spPr>
          <a:xfrm>
            <a:off x="2997367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Incorrectly Predicted You Would Like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1D7117-B222-4CF9-E4AD-E01E1BB29146}"/>
              </a:ext>
            </a:extLst>
          </p:cNvPr>
          <p:cNvSpPr/>
          <p:nvPr/>
        </p:nvSpPr>
        <p:spPr>
          <a:xfrm>
            <a:off x="2997363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Correctly Predicted You Wouldn’t Like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9D228-6020-521A-6D95-E90B07DC5C4B}"/>
              </a:ext>
            </a:extLst>
          </p:cNvPr>
          <p:cNvSpPr/>
          <p:nvPr/>
        </p:nvSpPr>
        <p:spPr>
          <a:xfrm>
            <a:off x="4820095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Incorrectly Predicted You Wouldn’t 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4F8574-536E-B8C8-CD82-CA9D1D892CB1}"/>
                  </a:ext>
                </a:extLst>
              </p:cNvPr>
              <p:cNvSpPr txBox="1"/>
              <p:nvPr/>
            </p:nvSpPr>
            <p:spPr>
              <a:xfrm>
                <a:off x="1006552" y="3255149"/>
                <a:ext cx="12098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𝑊𝑜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𝐿𝑖𝑘𝑒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4F8574-536E-B8C8-CD82-CA9D1D892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52" y="3255149"/>
                <a:ext cx="1209818" cy="954107"/>
              </a:xfrm>
              <a:prstGeom prst="rect">
                <a:avLst/>
              </a:prstGeom>
              <a:blipFill>
                <a:blip r:embed="rId3"/>
                <a:stretch>
                  <a:fillRect r="-50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823C31-4A0A-FD8F-53E9-CC467B2EC0B9}"/>
                  </a:ext>
                </a:extLst>
              </p:cNvPr>
              <p:cNvSpPr txBox="1"/>
              <p:nvPr/>
            </p:nvSpPr>
            <p:spPr>
              <a:xfrm>
                <a:off x="1289680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𝑊𝑖𝑙𝑙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𝐿𝑖𝑘𝑒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823C31-4A0A-FD8F-53E9-CC467B2EC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680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 l="-12121"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A47604-A8C0-B246-3F21-F3AFF4FA7C14}"/>
                  </a:ext>
                </a:extLst>
              </p:cNvPr>
              <p:cNvSpPr txBox="1"/>
              <p:nvPr/>
            </p:nvSpPr>
            <p:spPr>
              <a:xfrm>
                <a:off x="3322937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𝐷𝑖𝑑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𝐿𝑖𝑘𝑒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A47604-A8C0-B246-3F21-F3AFF4FA7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37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 l="-27136" r="-18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CBD7C-F089-A09E-2C1D-524B8C0A09CE}"/>
                  </a:ext>
                </a:extLst>
              </p:cNvPr>
              <p:cNvSpPr txBox="1"/>
              <p:nvPr/>
            </p:nvSpPr>
            <p:spPr>
              <a:xfrm>
                <a:off x="5198979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𝐷𝑖𝑑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𝐿𝑖𝑘𝑒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CBD7C-F089-A09E-2C1D-524B8C0A0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979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 l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88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E1F7-9457-B8D2-A49A-87B89734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measure of accuracy is most informative?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8D6B-95F5-52FD-1AAE-B00BB14AD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Percent of predictions that are correct</a:t>
            </a:r>
          </a:p>
          <a:p>
            <a:endParaRPr lang="en-US" dirty="0"/>
          </a:p>
          <a:p>
            <a:r>
              <a:rPr lang="en-US" dirty="0"/>
              <a:t>Percent of videos that you would like that are actually shown to you</a:t>
            </a:r>
          </a:p>
          <a:p>
            <a:endParaRPr lang="en-US" dirty="0"/>
          </a:p>
          <a:p>
            <a:r>
              <a:rPr lang="en-US" dirty="0"/>
              <a:t>Percent of videos that are shown to you that you would actually like</a:t>
            </a:r>
          </a:p>
          <a:p>
            <a:endParaRPr lang="en-US" dirty="0"/>
          </a:p>
          <a:p>
            <a:r>
              <a:rPr lang="en-US" dirty="0"/>
              <a:t>Percent of videos that you wouldn’t like that are not shown to you</a:t>
            </a:r>
          </a:p>
          <a:p>
            <a:endParaRPr lang="en-US" dirty="0"/>
          </a:p>
          <a:p>
            <a:r>
              <a:rPr lang="en-US" dirty="0"/>
              <a:t>Percent of videos that are not shown to you that you wouldn’t like   </a:t>
            </a:r>
          </a:p>
        </p:txBody>
      </p:sp>
    </p:spTree>
    <p:extLst>
      <p:ext uri="{BB962C8B-B14F-4D97-AF65-F5344CB8AC3E}">
        <p14:creationId xmlns:p14="http://schemas.microsoft.com/office/powerpoint/2010/main" val="1977438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ECF3-7C25-4614-BEF1-57BBF390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A16D7-B313-47C5-B0B4-984D76A8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0913" cy="4351338"/>
          </a:xfrm>
        </p:spPr>
        <p:txBody>
          <a:bodyPr/>
          <a:lstStyle/>
          <a:p>
            <a:r>
              <a:rPr lang="en-US" dirty="0"/>
              <a:t>General setup: Algorithm that assigns scores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8807803" y="2248245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3243E-9291-485A-AC3B-87187D5229B1}"/>
              </a:ext>
            </a:extLst>
          </p:cNvPr>
          <p:cNvSpPr txBox="1"/>
          <p:nvPr/>
        </p:nvSpPr>
        <p:spPr>
          <a:xfrm>
            <a:off x="8418497" y="2067951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4971D-D3D2-4C49-8A80-1B125EA7CB5D}"/>
              </a:ext>
            </a:extLst>
          </p:cNvPr>
          <p:cNvSpPr txBox="1"/>
          <p:nvPr/>
        </p:nvSpPr>
        <p:spPr>
          <a:xfrm>
            <a:off x="8418497" y="6488668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10283483" y="2248244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8707902" y="1811557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10213603" y="1808382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8913EA-A3ED-49B5-A7D2-B70F25EC6B4A}"/>
              </a:ext>
            </a:extLst>
          </p:cNvPr>
          <p:cNvSpPr txBox="1"/>
          <p:nvPr/>
        </p:nvSpPr>
        <p:spPr>
          <a:xfrm>
            <a:off x="8288881" y="4285570"/>
            <a:ext cx="50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231922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ECF3-7C25-4614-BEF1-57BBF390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A16D7-B313-47C5-B0B4-984D76A8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0913" cy="4351338"/>
          </a:xfrm>
        </p:spPr>
        <p:txBody>
          <a:bodyPr>
            <a:normAutofit/>
          </a:bodyPr>
          <a:lstStyle/>
          <a:p>
            <a:r>
              <a:rPr lang="en-US" dirty="0"/>
              <a:t>General setup: Algorithm that assigns scores</a:t>
            </a:r>
          </a:p>
          <a:p>
            <a:endParaRPr lang="en-US" dirty="0"/>
          </a:p>
          <a:p>
            <a:r>
              <a:rPr lang="en-US" dirty="0"/>
              <a:t>Scores above a certain threshold are classified as predicted likes/engagements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8807803" y="2248245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10283483" y="2248244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8707902" y="1811557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10213603" y="1808382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8201465" y="3938955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0D6027-0073-4A5E-9DAF-3B800BD00123}"/>
              </a:ext>
            </a:extLst>
          </p:cNvPr>
          <p:cNvSpPr txBox="1"/>
          <p:nvPr/>
        </p:nvSpPr>
        <p:spPr>
          <a:xfrm>
            <a:off x="8418497" y="2067951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F5856-B745-4E26-8212-1A118CFA7BE2}"/>
              </a:ext>
            </a:extLst>
          </p:cNvPr>
          <p:cNvSpPr txBox="1"/>
          <p:nvPr/>
        </p:nvSpPr>
        <p:spPr>
          <a:xfrm>
            <a:off x="8418497" y="6488668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BD9E8-9AC7-472D-BBE0-10F6784C970C}"/>
              </a:ext>
            </a:extLst>
          </p:cNvPr>
          <p:cNvSpPr txBox="1"/>
          <p:nvPr/>
        </p:nvSpPr>
        <p:spPr>
          <a:xfrm>
            <a:off x="8288881" y="4285570"/>
            <a:ext cx="50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47786-0A47-4017-9E0B-AE781FE79F77}"/>
              </a:ext>
            </a:extLst>
          </p:cNvPr>
          <p:cNvSpPr txBox="1"/>
          <p:nvPr/>
        </p:nvSpPr>
        <p:spPr>
          <a:xfrm>
            <a:off x="7072176" y="3754289"/>
            <a:ext cx="135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285788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CDF4-79FD-441B-8F15-9BC725CF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Fair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30DDAF-7E8F-42D5-BED7-FA1221121E8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812212" y="4083793"/>
            <a:ext cx="1656271" cy="790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B13F4F-8371-462E-AA21-89B48599D80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12212" y="4873336"/>
            <a:ext cx="1656272" cy="92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5DCF3D-6F43-467A-B815-9E5FAB42AE85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587042" y="3429000"/>
            <a:ext cx="1725282" cy="55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E85C39-23E7-40F5-9996-DCF146008D14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587042" y="3981081"/>
            <a:ext cx="1751159" cy="72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DC7526-7FB1-4FBF-B40E-F3E7EB4116E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552535" y="5348841"/>
            <a:ext cx="1759789" cy="55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0CE2E5-D4F8-4BAA-B674-2949BA4B0ED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552535" y="5900922"/>
            <a:ext cx="1785666" cy="72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88A1F5-5097-4AF6-BE49-378B3067A082}"/>
                  </a:ext>
                </a:extLst>
              </p:cNvPr>
              <p:cNvSpPr txBox="1"/>
              <p:nvPr/>
            </p:nvSpPr>
            <p:spPr>
              <a:xfrm>
                <a:off x="4468483" y="3899127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88A1F5-5097-4AF6-BE49-378B3067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83" y="3899127"/>
                <a:ext cx="10840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99C782-11F5-429B-AC9F-7F7B2390D981}"/>
                  </a:ext>
                </a:extLst>
              </p:cNvPr>
              <p:cNvSpPr txBox="1"/>
              <p:nvPr/>
            </p:nvSpPr>
            <p:spPr>
              <a:xfrm>
                <a:off x="2110596" y="4707144"/>
                <a:ext cx="85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99C782-11F5-429B-AC9F-7F7B2390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596" y="4707144"/>
                <a:ext cx="8540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F0BAE9-97BF-44CA-B76A-74FC2FFF641B}"/>
                  </a:ext>
                </a:extLst>
              </p:cNvPr>
              <p:cNvSpPr txBox="1"/>
              <p:nvPr/>
            </p:nvSpPr>
            <p:spPr>
              <a:xfrm>
                <a:off x="4468484" y="5614278"/>
                <a:ext cx="85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F0BAE9-97BF-44CA-B76A-74FC2FFF6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84" y="5614278"/>
                <a:ext cx="8540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5C1817-B941-475C-BBD9-FC71DFB3F489}"/>
                  </a:ext>
                </a:extLst>
              </p:cNvPr>
              <p:cNvSpPr txBox="1"/>
              <p:nvPr/>
            </p:nvSpPr>
            <p:spPr>
              <a:xfrm>
                <a:off x="7312324" y="3244334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5C1817-B941-475C-BBD9-FC71DFB3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324" y="3244334"/>
                <a:ext cx="10840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DF200-1BF2-42A7-8264-5657E41F994D}"/>
                  </a:ext>
                </a:extLst>
              </p:cNvPr>
              <p:cNvSpPr txBox="1"/>
              <p:nvPr/>
            </p:nvSpPr>
            <p:spPr>
              <a:xfrm>
                <a:off x="7338201" y="4525351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DF200-1BF2-42A7-8264-5657E41F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201" y="4525351"/>
                <a:ext cx="10840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699DA2-1B66-4108-97B7-ECC11356F7D6}"/>
                  </a:ext>
                </a:extLst>
              </p:cNvPr>
              <p:cNvSpPr txBox="1"/>
              <p:nvPr/>
            </p:nvSpPr>
            <p:spPr>
              <a:xfrm>
                <a:off x="7312324" y="5164175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699DA2-1B66-4108-97B7-ECC11356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324" y="5164175"/>
                <a:ext cx="10840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785CF8-BB2F-4F80-BEE8-006200A21170}"/>
                  </a:ext>
                </a:extLst>
              </p:cNvPr>
              <p:cNvSpPr txBox="1"/>
              <p:nvPr/>
            </p:nvSpPr>
            <p:spPr>
              <a:xfrm>
                <a:off x="7338201" y="6445192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785CF8-BB2F-4F80-BEE8-006200A2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201" y="6445192"/>
                <a:ext cx="10840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053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ECF3-7C25-4614-BEF1-57BBF390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A16D7-B313-47C5-B0B4-984D76A89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47091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General setup: Algorithm that assigns scores/probabilities</a:t>
                </a:r>
              </a:p>
              <a:p>
                <a:endParaRPr lang="en-US" dirty="0"/>
              </a:p>
              <a:p>
                <a:r>
                  <a:rPr lang="en-US" dirty="0"/>
                  <a:t>Scores above a certain threshold are classified as predicted likes/engagements</a:t>
                </a:r>
              </a:p>
              <a:p>
                <a:r>
                  <a:rPr lang="en-US" dirty="0"/>
                  <a:t>Some notation: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: Score converted into a predicted class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if Score &gt; threshold (user will like video)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if Score &lt; threshold (user won’t like video)</a:t>
                </a:r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Actual class</a:t>
                </a:r>
              </a:p>
              <a:p>
                <a:pPr lvl="1"/>
                <a:r>
                  <a:rPr lang="en-US" dirty="0"/>
                  <a:t> (did user like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A16D7-B313-47C5-B0B4-984D76A89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470913" cy="4351338"/>
              </a:xfrm>
              <a:blipFill>
                <a:blip r:embed="rId2"/>
                <a:stretch>
                  <a:fillRect l="-1306" t="-28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8807803" y="2248245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10283483" y="2248244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8707902" y="1811557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10213603" y="1808382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8201465" y="3938955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0D6027-0073-4A5E-9DAF-3B800BD00123}"/>
              </a:ext>
            </a:extLst>
          </p:cNvPr>
          <p:cNvSpPr txBox="1"/>
          <p:nvPr/>
        </p:nvSpPr>
        <p:spPr>
          <a:xfrm>
            <a:off x="8418497" y="2067951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F5856-B745-4E26-8212-1A118CFA7BE2}"/>
              </a:ext>
            </a:extLst>
          </p:cNvPr>
          <p:cNvSpPr txBox="1"/>
          <p:nvPr/>
        </p:nvSpPr>
        <p:spPr>
          <a:xfrm>
            <a:off x="8418497" y="6488668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BD9E8-9AC7-472D-BBE0-10F6784C970C}"/>
              </a:ext>
            </a:extLst>
          </p:cNvPr>
          <p:cNvSpPr txBox="1"/>
          <p:nvPr/>
        </p:nvSpPr>
        <p:spPr>
          <a:xfrm>
            <a:off x="8288881" y="4285570"/>
            <a:ext cx="50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331990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5248673" y="1418251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6724353" y="1418250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5148772" y="981563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6654473" y="978388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4642335" y="3108961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/>
              <p:nvPr/>
            </p:nvSpPr>
            <p:spPr>
              <a:xfrm>
                <a:off x="5339398" y="426002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98" y="426002"/>
                <a:ext cx="6893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/>
              <p:nvPr/>
            </p:nvSpPr>
            <p:spPr>
              <a:xfrm>
                <a:off x="6788366" y="426002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66" y="426002"/>
                <a:ext cx="6893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978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5248673" y="1418251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6724353" y="1418250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5148772" y="981563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6654473" y="978388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4642335" y="3108961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/>
              <p:nvPr/>
            </p:nvSpPr>
            <p:spPr>
              <a:xfrm>
                <a:off x="5339398" y="426002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98" y="426002"/>
                <a:ext cx="6893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/>
              <p:nvPr/>
            </p:nvSpPr>
            <p:spPr>
              <a:xfrm>
                <a:off x="6788366" y="426002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66" y="426002"/>
                <a:ext cx="6893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/>
              <p:nvPr/>
            </p:nvSpPr>
            <p:spPr>
              <a:xfrm>
                <a:off x="5322989" y="1942968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89" y="1942968"/>
                <a:ext cx="824591" cy="523220"/>
              </a:xfrm>
              <a:prstGeom prst="rect">
                <a:avLst/>
              </a:prstGeom>
              <a:blipFill>
                <a:blip r:embed="rId4"/>
                <a:stretch>
                  <a:fillRect t="-11628" r="-59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/>
              <p:nvPr/>
            </p:nvSpPr>
            <p:spPr>
              <a:xfrm>
                <a:off x="5294850" y="4247723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50" y="4247723"/>
                <a:ext cx="824591" cy="523220"/>
              </a:xfrm>
              <a:prstGeom prst="rect">
                <a:avLst/>
              </a:prstGeom>
              <a:blipFill>
                <a:blip r:embed="rId5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761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62BF7-A544-49DF-A7BC-FFBDEBFD548A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62BF7-A544-49DF-A7BC-FFBDEBFD5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1A1013-D825-4FE5-85E9-A9CD28E8DF47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1A1013-D825-4FE5-85E9-A9CD28E8D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26F81F-BB23-4BCA-B596-A8C9B5379399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26F81F-BB23-4BCA-B596-A8C9B5379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725220-64B4-49D6-BFFC-AA8ADDE8915A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725220-64B4-49D6-BFFC-AA8ADDE89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93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 in Terms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Accuracy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Precision or Positive Predictive Value: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True Positive Rate or Recall or Sensitivity: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𝑇𝑃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True Negative Rate or Specificity: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027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32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E1F7-9457-B8D2-A49A-87B89734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measure of accuracy is most informative?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8D6B-95F5-52FD-1AAE-B00BB14AD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Percent of predictions that are correct</a:t>
            </a:r>
          </a:p>
          <a:p>
            <a:endParaRPr lang="en-US" dirty="0"/>
          </a:p>
          <a:p>
            <a:r>
              <a:rPr lang="en-US" dirty="0"/>
              <a:t>Percent of videos that you would like that are actually shown to you</a:t>
            </a:r>
          </a:p>
          <a:p>
            <a:endParaRPr lang="en-US" dirty="0"/>
          </a:p>
          <a:p>
            <a:r>
              <a:rPr lang="en-US" dirty="0"/>
              <a:t>Percent of videos that are shown to you that you would actually like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E1F7-9457-B8D2-A49A-87B89734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measure of accuracy is most informative?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8D6B-95F5-52FD-1AAE-B00BB14AD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Percent of predictions that are correct</a:t>
            </a:r>
          </a:p>
          <a:p>
            <a:pPr lvl="1"/>
            <a:r>
              <a:rPr lang="en-US" dirty="0"/>
              <a:t>Accuracy</a:t>
            </a:r>
          </a:p>
          <a:p>
            <a:endParaRPr lang="en-US" dirty="0"/>
          </a:p>
          <a:p>
            <a:r>
              <a:rPr lang="en-US" dirty="0"/>
              <a:t>Percent of videos that you would like that are actually shown to you</a:t>
            </a:r>
          </a:p>
          <a:p>
            <a:pPr lvl="1"/>
            <a:r>
              <a:rPr lang="en-US" dirty="0"/>
              <a:t>True Positive Rate / Recall / Sensitivity</a:t>
            </a:r>
          </a:p>
          <a:p>
            <a:endParaRPr lang="en-US" dirty="0"/>
          </a:p>
          <a:p>
            <a:r>
              <a:rPr lang="en-US" dirty="0"/>
              <a:t>Percent of videos that are shown to you that you would actually like</a:t>
            </a:r>
          </a:p>
          <a:p>
            <a:pPr lvl="1"/>
            <a:r>
              <a:rPr lang="en-US" dirty="0"/>
              <a:t>Precision / Positive Predictive Value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6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75DB-377C-F275-D7D9-9C4927BD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7DB5D-CCC1-5D6A-6EEC-7EA3F57F4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correct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likes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correct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dislikes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likes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+#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dislikes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Scenario 1: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0 +90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 + 90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Scenario 2: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10 + 80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 + 90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lvl="1"/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7DB5D-CCC1-5D6A-6EEC-7EA3F57F4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183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Error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False Discovery Rate (1-PPV):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=0|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=1 )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False Positive Rate (1-TNR):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False Negative Rate (1-TPR):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027" t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323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2123093" y="2382529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3598773" y="2382528"/>
            <a:ext cx="87076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2023192" y="1945841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3528893" y="1942666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1516755" y="4073239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/>
              <p:nvPr/>
            </p:nvSpPr>
            <p:spPr>
              <a:xfrm>
                <a:off x="2213818" y="1390280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18" y="1390280"/>
                <a:ext cx="6893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/>
              <p:nvPr/>
            </p:nvSpPr>
            <p:spPr>
              <a:xfrm>
                <a:off x="3662786" y="1390280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86" y="1390280"/>
                <a:ext cx="6893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/>
              <p:nvPr/>
            </p:nvSpPr>
            <p:spPr>
              <a:xfrm>
                <a:off x="2197409" y="2907246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09" y="2907246"/>
                <a:ext cx="824591" cy="523220"/>
              </a:xfrm>
              <a:prstGeom prst="rect">
                <a:avLst/>
              </a:prstGeom>
              <a:blipFill>
                <a:blip r:embed="rId4"/>
                <a:stretch>
                  <a:fillRect t="-11628" r="-51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/>
              <p:nvPr/>
            </p:nvSpPr>
            <p:spPr>
              <a:xfrm>
                <a:off x="2169270" y="5212001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70" y="5212001"/>
                <a:ext cx="824591" cy="523220"/>
              </a:xfrm>
              <a:prstGeom prst="rect">
                <a:avLst/>
              </a:prstGeom>
              <a:blipFill>
                <a:blip r:embed="rId5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621344CC-62E6-A59D-8C3B-678B63D9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Comparing Metrics (Same Threshold)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B5D4C-DD60-D520-668C-FDF6C007E295}"/>
              </a:ext>
            </a:extLst>
          </p:cNvPr>
          <p:cNvSpPr/>
          <p:nvPr/>
        </p:nvSpPr>
        <p:spPr>
          <a:xfrm>
            <a:off x="6938925" y="2393613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585F-3F7A-9BE9-F992-91FA0FBEE208}"/>
              </a:ext>
            </a:extLst>
          </p:cNvPr>
          <p:cNvSpPr txBox="1"/>
          <p:nvPr/>
        </p:nvSpPr>
        <p:spPr>
          <a:xfrm>
            <a:off x="8414605" y="2393612"/>
            <a:ext cx="87076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C949B-21A9-4526-9BB6-5BC5D235FAEA}"/>
              </a:ext>
            </a:extLst>
          </p:cNvPr>
          <p:cNvSpPr txBox="1"/>
          <p:nvPr/>
        </p:nvSpPr>
        <p:spPr>
          <a:xfrm>
            <a:off x="6839024" y="1956925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927A6-9A54-09AC-A767-A911F47164E5}"/>
              </a:ext>
            </a:extLst>
          </p:cNvPr>
          <p:cNvSpPr txBox="1"/>
          <p:nvPr/>
        </p:nvSpPr>
        <p:spPr>
          <a:xfrm>
            <a:off x="8344725" y="1953750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9DCF15-AD11-1B6D-5BDD-F87CA37A4DF0}"/>
              </a:ext>
            </a:extLst>
          </p:cNvPr>
          <p:cNvCxnSpPr/>
          <p:nvPr/>
        </p:nvCxnSpPr>
        <p:spPr>
          <a:xfrm flipH="1">
            <a:off x="6332587" y="4084323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FAEE5-4084-0C98-D88E-709F76060805}"/>
                  </a:ext>
                </a:extLst>
              </p:cNvPr>
              <p:cNvSpPr txBox="1"/>
              <p:nvPr/>
            </p:nvSpPr>
            <p:spPr>
              <a:xfrm>
                <a:off x="7029650" y="1401364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FAEE5-4084-0C98-D88E-709F76060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50" y="1401364"/>
                <a:ext cx="6893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65C93E-3C21-CD9F-39E2-9BD62F3A0DFA}"/>
                  </a:ext>
                </a:extLst>
              </p:cNvPr>
              <p:cNvSpPr txBox="1"/>
              <p:nvPr/>
            </p:nvSpPr>
            <p:spPr>
              <a:xfrm>
                <a:off x="8478618" y="1401364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65C93E-3C21-CD9F-39E2-9BD62F3A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618" y="1401364"/>
                <a:ext cx="6893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717D87-E118-4AF1-A0EA-1F473CF7C3E2}"/>
                  </a:ext>
                </a:extLst>
              </p:cNvPr>
              <p:cNvSpPr txBox="1"/>
              <p:nvPr/>
            </p:nvSpPr>
            <p:spPr>
              <a:xfrm>
                <a:off x="7013241" y="2918330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717D87-E118-4AF1-A0EA-1F473CF7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241" y="2918330"/>
                <a:ext cx="824591" cy="523220"/>
              </a:xfrm>
              <a:prstGeom prst="rect">
                <a:avLst/>
              </a:prstGeom>
              <a:blipFill>
                <a:blip r:embed="rId8"/>
                <a:stretch>
                  <a:fillRect t="-11628" r="-51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393D6E-AAB5-61D4-24F0-3F441FEC60AB}"/>
                  </a:ext>
                </a:extLst>
              </p:cNvPr>
              <p:cNvSpPr txBox="1"/>
              <p:nvPr/>
            </p:nvSpPr>
            <p:spPr>
              <a:xfrm>
                <a:off x="6985102" y="5223085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393D6E-AAB5-61D4-24F0-3F441FEC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102" y="5223085"/>
                <a:ext cx="824591" cy="523220"/>
              </a:xfrm>
              <a:prstGeom prst="rect">
                <a:avLst/>
              </a:prstGeom>
              <a:blipFill>
                <a:blip r:embed="rId9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197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CDF4-79FD-441B-8F15-9BC725CF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Fair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30DDAF-7E8F-42D5-BED7-FA1221121E8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812212" y="4083793"/>
            <a:ext cx="1656271" cy="790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B13F4F-8371-462E-AA21-89B48599D80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12212" y="4873336"/>
            <a:ext cx="1656272" cy="92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5DCF3D-6F43-467A-B815-9E5FAB42AE85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587042" y="3429000"/>
            <a:ext cx="1725282" cy="55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E85C39-23E7-40F5-9996-DCF146008D14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587042" y="3981081"/>
            <a:ext cx="1751159" cy="72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DC7526-7FB1-4FBF-B40E-F3E7EB4116E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552535" y="5348841"/>
            <a:ext cx="1759789" cy="55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0CE2E5-D4F8-4BAA-B674-2949BA4B0ED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552535" y="5900922"/>
            <a:ext cx="1785666" cy="72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88A1F5-5097-4AF6-BE49-378B3067A082}"/>
                  </a:ext>
                </a:extLst>
              </p:cNvPr>
              <p:cNvSpPr txBox="1"/>
              <p:nvPr/>
            </p:nvSpPr>
            <p:spPr>
              <a:xfrm>
                <a:off x="4468483" y="3899127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88A1F5-5097-4AF6-BE49-378B3067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83" y="3899127"/>
                <a:ext cx="10840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99C782-11F5-429B-AC9F-7F7B2390D981}"/>
                  </a:ext>
                </a:extLst>
              </p:cNvPr>
              <p:cNvSpPr txBox="1"/>
              <p:nvPr/>
            </p:nvSpPr>
            <p:spPr>
              <a:xfrm>
                <a:off x="2110596" y="4707144"/>
                <a:ext cx="85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99C782-11F5-429B-AC9F-7F7B2390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596" y="4707144"/>
                <a:ext cx="8540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F0BAE9-97BF-44CA-B76A-74FC2FFF641B}"/>
                  </a:ext>
                </a:extLst>
              </p:cNvPr>
              <p:cNvSpPr txBox="1"/>
              <p:nvPr/>
            </p:nvSpPr>
            <p:spPr>
              <a:xfrm>
                <a:off x="4468484" y="5614278"/>
                <a:ext cx="85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F0BAE9-97BF-44CA-B76A-74FC2FFF6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84" y="5614278"/>
                <a:ext cx="8540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5C1817-B941-475C-BBD9-FC71DFB3F489}"/>
                  </a:ext>
                </a:extLst>
              </p:cNvPr>
              <p:cNvSpPr txBox="1"/>
              <p:nvPr/>
            </p:nvSpPr>
            <p:spPr>
              <a:xfrm>
                <a:off x="7312324" y="3244334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5C1817-B941-475C-BBD9-FC71DFB3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324" y="3244334"/>
                <a:ext cx="10840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DF200-1BF2-42A7-8264-5657E41F994D}"/>
                  </a:ext>
                </a:extLst>
              </p:cNvPr>
              <p:cNvSpPr txBox="1"/>
              <p:nvPr/>
            </p:nvSpPr>
            <p:spPr>
              <a:xfrm>
                <a:off x="7338201" y="4525351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DF200-1BF2-42A7-8264-5657E41F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201" y="4525351"/>
                <a:ext cx="10840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699DA2-1B66-4108-97B7-ECC11356F7D6}"/>
                  </a:ext>
                </a:extLst>
              </p:cNvPr>
              <p:cNvSpPr txBox="1"/>
              <p:nvPr/>
            </p:nvSpPr>
            <p:spPr>
              <a:xfrm>
                <a:off x="7312324" y="5164175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699DA2-1B66-4108-97B7-ECC11356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324" y="5164175"/>
                <a:ext cx="10840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785CF8-BB2F-4F80-BEE8-006200A21170}"/>
                  </a:ext>
                </a:extLst>
              </p:cNvPr>
              <p:cNvSpPr txBox="1"/>
              <p:nvPr/>
            </p:nvSpPr>
            <p:spPr>
              <a:xfrm>
                <a:off x="7338201" y="6445192"/>
                <a:ext cx="10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785CF8-BB2F-4F80-BEE8-006200A2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201" y="6445192"/>
                <a:ext cx="10840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E4D167-B83F-4EE4-9150-FBEBEFCB750D}"/>
              </a:ext>
            </a:extLst>
          </p:cNvPr>
          <p:cNvSpPr txBox="1"/>
          <p:nvPr/>
        </p:nvSpPr>
        <p:spPr>
          <a:xfrm>
            <a:off x="3131389" y="4083793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5387B2-135A-4184-BF87-D7C8FEAF4D5E}"/>
              </a:ext>
            </a:extLst>
          </p:cNvPr>
          <p:cNvSpPr txBox="1"/>
          <p:nvPr/>
        </p:nvSpPr>
        <p:spPr>
          <a:xfrm>
            <a:off x="3131389" y="5656059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D333A8-72B0-4EED-9F17-094781741D51}"/>
              </a:ext>
            </a:extLst>
          </p:cNvPr>
          <p:cNvSpPr txBox="1"/>
          <p:nvPr/>
        </p:nvSpPr>
        <p:spPr>
          <a:xfrm>
            <a:off x="6194223" y="3151043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65E39-4568-4D87-BB89-0AF81406A6CA}"/>
              </a:ext>
            </a:extLst>
          </p:cNvPr>
          <p:cNvSpPr txBox="1"/>
          <p:nvPr/>
        </p:nvSpPr>
        <p:spPr>
          <a:xfrm>
            <a:off x="9601200" y="3899127"/>
            <a:ext cx="2199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the value of Coin 1 influence the value of Coin 2?</a:t>
            </a:r>
          </a:p>
        </p:txBody>
      </p:sp>
    </p:spTree>
    <p:extLst>
      <p:ext uri="{BB962C8B-B14F-4D97-AF65-F5344CB8AC3E}">
        <p14:creationId xmlns:p14="http://schemas.microsoft.com/office/powerpoint/2010/main" val="3327824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700+100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700+100+50+250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=80%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TPR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100+50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100+150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484" t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1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2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(Ranking Changes)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750+150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750+150+0+150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TPR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150+0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150+100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484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91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2011A3-8577-4368-DADB-A515B3B13851}"/>
              </a:ext>
            </a:extLst>
          </p:cNvPr>
          <p:cNvSpPr txBox="1"/>
          <p:nvPr/>
        </p:nvSpPr>
        <p:spPr>
          <a:xfrm>
            <a:off x="3575150" y="2374200"/>
            <a:ext cx="87076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2123093" y="2382529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2023192" y="1945841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3528893" y="1942666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1516755" y="5162210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/>
              <p:nvPr/>
            </p:nvSpPr>
            <p:spPr>
              <a:xfrm>
                <a:off x="2213818" y="1390280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18" y="1390280"/>
                <a:ext cx="6893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/>
              <p:nvPr/>
            </p:nvSpPr>
            <p:spPr>
              <a:xfrm>
                <a:off x="3662786" y="1390280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86" y="1390280"/>
                <a:ext cx="6893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/>
              <p:nvPr/>
            </p:nvSpPr>
            <p:spPr>
              <a:xfrm>
                <a:off x="2197409" y="2907246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09" y="2907246"/>
                <a:ext cx="824591" cy="523220"/>
              </a:xfrm>
              <a:prstGeom prst="rect">
                <a:avLst/>
              </a:prstGeom>
              <a:blipFill>
                <a:blip r:embed="rId4"/>
                <a:stretch>
                  <a:fillRect t="-11628" r="-51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/>
              <p:nvPr/>
            </p:nvSpPr>
            <p:spPr>
              <a:xfrm>
                <a:off x="2169270" y="5212001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70" y="5212001"/>
                <a:ext cx="824591" cy="523220"/>
              </a:xfrm>
              <a:prstGeom prst="rect">
                <a:avLst/>
              </a:prstGeom>
              <a:blipFill>
                <a:blip r:embed="rId5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621344CC-62E6-A59D-8C3B-678B63D9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Comparing Metrics (Different Thresholds)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B5D4C-DD60-D520-668C-FDF6C007E295}"/>
              </a:ext>
            </a:extLst>
          </p:cNvPr>
          <p:cNvSpPr/>
          <p:nvPr/>
        </p:nvSpPr>
        <p:spPr>
          <a:xfrm>
            <a:off x="6938925" y="2393613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585F-3F7A-9BE9-F992-91FA0FBEE208}"/>
              </a:ext>
            </a:extLst>
          </p:cNvPr>
          <p:cNvSpPr txBox="1"/>
          <p:nvPr/>
        </p:nvSpPr>
        <p:spPr>
          <a:xfrm>
            <a:off x="8414605" y="2393612"/>
            <a:ext cx="87076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C949B-21A9-4526-9BB6-5BC5D235FAEA}"/>
              </a:ext>
            </a:extLst>
          </p:cNvPr>
          <p:cNvSpPr txBox="1"/>
          <p:nvPr/>
        </p:nvSpPr>
        <p:spPr>
          <a:xfrm>
            <a:off x="6839024" y="1956925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927A6-9A54-09AC-A767-A911F47164E5}"/>
              </a:ext>
            </a:extLst>
          </p:cNvPr>
          <p:cNvSpPr txBox="1"/>
          <p:nvPr/>
        </p:nvSpPr>
        <p:spPr>
          <a:xfrm>
            <a:off x="8344725" y="1953750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9DCF15-AD11-1B6D-5BDD-F87CA37A4DF0}"/>
              </a:ext>
            </a:extLst>
          </p:cNvPr>
          <p:cNvCxnSpPr/>
          <p:nvPr/>
        </p:nvCxnSpPr>
        <p:spPr>
          <a:xfrm flipH="1">
            <a:off x="6332587" y="4084323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FAEE5-4084-0C98-D88E-709F76060805}"/>
                  </a:ext>
                </a:extLst>
              </p:cNvPr>
              <p:cNvSpPr txBox="1"/>
              <p:nvPr/>
            </p:nvSpPr>
            <p:spPr>
              <a:xfrm>
                <a:off x="7029650" y="1401364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FAEE5-4084-0C98-D88E-709F76060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50" y="1401364"/>
                <a:ext cx="6893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65C93E-3C21-CD9F-39E2-9BD62F3A0DFA}"/>
                  </a:ext>
                </a:extLst>
              </p:cNvPr>
              <p:cNvSpPr txBox="1"/>
              <p:nvPr/>
            </p:nvSpPr>
            <p:spPr>
              <a:xfrm>
                <a:off x="8478618" y="1401364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65C93E-3C21-CD9F-39E2-9BD62F3A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618" y="1401364"/>
                <a:ext cx="6893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717D87-E118-4AF1-A0EA-1F473CF7C3E2}"/>
                  </a:ext>
                </a:extLst>
              </p:cNvPr>
              <p:cNvSpPr txBox="1"/>
              <p:nvPr/>
            </p:nvSpPr>
            <p:spPr>
              <a:xfrm>
                <a:off x="7013241" y="2918330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717D87-E118-4AF1-A0EA-1F473CF7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241" y="2918330"/>
                <a:ext cx="824591" cy="523220"/>
              </a:xfrm>
              <a:prstGeom prst="rect">
                <a:avLst/>
              </a:prstGeom>
              <a:blipFill>
                <a:blip r:embed="rId8"/>
                <a:stretch>
                  <a:fillRect t="-11628" r="-51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393D6E-AAB5-61D4-24F0-3F441FEC60AB}"/>
                  </a:ext>
                </a:extLst>
              </p:cNvPr>
              <p:cNvSpPr txBox="1"/>
              <p:nvPr/>
            </p:nvSpPr>
            <p:spPr>
              <a:xfrm>
                <a:off x="6985102" y="5223085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393D6E-AAB5-61D4-24F0-3F441FEC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102" y="5223085"/>
                <a:ext cx="824591" cy="523220"/>
              </a:xfrm>
              <a:prstGeom prst="rect">
                <a:avLst/>
              </a:prstGeom>
              <a:blipFill>
                <a:blip r:embed="rId9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44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850+100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850+100+50+0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=95%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TPR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100+50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100+0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484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584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1 (Different Threshold)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750+150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750+150+0+150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TPR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150+0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150+100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484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577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6BE4-C08D-4315-9F5E-ED46B9E3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34D0DBB-0975-40EE-96FB-1F77202BE9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5705120"/>
                  </p:ext>
                </p:extLst>
              </p:nvPr>
            </p:nvGraphicFramePr>
            <p:xfrm>
              <a:off x="2351116" y="4743391"/>
              <a:ext cx="70104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75%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100% (150)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60% (150)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34D0DBB-0975-40EE-96FB-1F77202BE9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5705120"/>
                  </p:ext>
                </p:extLst>
              </p:nvPr>
            </p:nvGraphicFramePr>
            <p:xfrm>
              <a:off x="2351116" y="4743391"/>
              <a:ext cx="70104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47" t="-108197" r="-20104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045" t="-108197" r="-10174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8197" r="-138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47" t="-208197" r="-20104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045" t="-208197" r="-10174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8197" r="-138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31E54806-0963-DD6B-0215-E1144C74663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62199" y="2086090"/>
              <a:ext cx="70104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75%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100% (150)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60% (150)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31E54806-0963-DD6B-0215-E1144C74663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97990237"/>
                  </p:ext>
                </p:extLst>
              </p:nvPr>
            </p:nvGraphicFramePr>
            <p:xfrm>
              <a:off x="2362199" y="2086090"/>
              <a:ext cx="70104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47" t="-108197" r="-20104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045" t="-108197" r="-10174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8197" r="-138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47" t="-208197" r="-20104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045" t="-208197" r="-10174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8197" r="-138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EFE32B-DAB9-069C-051F-BC148D6F2E9E}"/>
              </a:ext>
            </a:extLst>
          </p:cNvPr>
          <p:cNvSpPr txBox="1"/>
          <p:nvPr/>
        </p:nvSpPr>
        <p:spPr>
          <a:xfrm>
            <a:off x="2094806" y="1587731"/>
            <a:ext cx="453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Threshold (Flagging 250 people)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7277A-C0BA-06DC-4F48-E434E3B99971}"/>
              </a:ext>
            </a:extLst>
          </p:cNvPr>
          <p:cNvSpPr txBox="1"/>
          <p:nvPr/>
        </p:nvSpPr>
        <p:spPr>
          <a:xfrm>
            <a:off x="2094806" y="4374059"/>
            <a:ext cx="516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Thresholds (</a:t>
            </a:r>
            <a:r>
              <a:rPr lang="en-US" dirty="0" err="1"/>
              <a:t>Alg</a:t>
            </a:r>
            <a:r>
              <a:rPr lang="en-US" dirty="0"/>
              <a:t> 1: 100 people, </a:t>
            </a:r>
            <a:r>
              <a:rPr lang="en-US" dirty="0" err="1"/>
              <a:t>Alg</a:t>
            </a:r>
            <a:r>
              <a:rPr lang="en-US" dirty="0"/>
              <a:t> 1: 250 )</a:t>
            </a:r>
          </a:p>
        </p:txBody>
      </p:sp>
    </p:spTree>
    <p:extLst>
      <p:ext uri="{BB962C8B-B14F-4D97-AF65-F5344CB8AC3E}">
        <p14:creationId xmlns:p14="http://schemas.microsoft.com/office/powerpoint/2010/main" val="2035300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6BE4-C08D-4315-9F5E-ED46B9E3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34D0DBB-0975-40EE-96FB-1F77202BE9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2876919"/>
                  </p:ext>
                </p:extLst>
              </p:nvPr>
            </p:nvGraphicFramePr>
            <p:xfrm>
              <a:off x="774466" y="4743391"/>
              <a:ext cx="1020664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108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25101684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0320648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Positives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Negatives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75%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100% (150)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60% (150)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34D0DBB-0975-40EE-96FB-1F77202BE9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2876919"/>
                  </p:ext>
                </p:extLst>
              </p:nvPr>
            </p:nvGraphicFramePr>
            <p:xfrm>
              <a:off x="774466" y="4743391"/>
              <a:ext cx="1020664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108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25101684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0320648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Positives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Negatives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8" t="-108197" r="-4017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643" t="-108197" r="-30035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17" t="-108197" r="-20143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8" t="-208197" r="-4017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643" t="-208197" r="-30035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17" t="-208197" r="-20143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31E54806-0963-DD6B-0215-E1144C74663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74467" y="2086090"/>
              <a:ext cx="1020664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108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208950013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497823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Positives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Negatives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75%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100% (150)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60% (150)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31E54806-0963-DD6B-0215-E1144C74663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1425200"/>
                  </p:ext>
                </p:extLst>
              </p:nvPr>
            </p:nvGraphicFramePr>
            <p:xfrm>
              <a:off x="774467" y="2086090"/>
              <a:ext cx="1020664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108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208950013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497823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Positives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Negatives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58" t="-108197" r="-4017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43" t="-108197" r="-30035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17" t="-108197" r="-20143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58" t="-208197" r="-4017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43" t="-208197" r="-30035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17" t="-208197" r="-20143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EFE32B-DAB9-069C-051F-BC148D6F2E9E}"/>
              </a:ext>
            </a:extLst>
          </p:cNvPr>
          <p:cNvSpPr txBox="1"/>
          <p:nvPr/>
        </p:nvSpPr>
        <p:spPr>
          <a:xfrm>
            <a:off x="2094806" y="1587731"/>
            <a:ext cx="453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Threshold (Flagging 250 people)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7277A-C0BA-06DC-4F48-E434E3B99971}"/>
              </a:ext>
            </a:extLst>
          </p:cNvPr>
          <p:cNvSpPr txBox="1"/>
          <p:nvPr/>
        </p:nvSpPr>
        <p:spPr>
          <a:xfrm>
            <a:off x="2094806" y="4374059"/>
            <a:ext cx="516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Thresholds (</a:t>
            </a:r>
            <a:r>
              <a:rPr lang="en-US" dirty="0" err="1"/>
              <a:t>Alg</a:t>
            </a:r>
            <a:r>
              <a:rPr lang="en-US" dirty="0"/>
              <a:t> 1: 100 people, </a:t>
            </a:r>
            <a:r>
              <a:rPr lang="en-US" dirty="0" err="1"/>
              <a:t>Alg</a:t>
            </a:r>
            <a:r>
              <a:rPr lang="en-US" dirty="0"/>
              <a:t> 1: 250 )</a:t>
            </a:r>
          </a:p>
        </p:txBody>
      </p:sp>
    </p:spTree>
    <p:extLst>
      <p:ext uri="{BB962C8B-B14F-4D97-AF65-F5344CB8AC3E}">
        <p14:creationId xmlns:p14="http://schemas.microsoft.com/office/powerpoint/2010/main" val="167895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B71E-94D9-4179-8269-C57BE5DE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625CF-7CE0-4948-A269-8612F979E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potentially different costs to different types of errors</a:t>
            </a:r>
          </a:p>
          <a:p>
            <a:pPr lvl="1"/>
            <a:r>
              <a:rPr lang="en-US" dirty="0"/>
              <a:t>Do you want to detain all defendants who are re-arrested?</a:t>
            </a:r>
          </a:p>
          <a:p>
            <a:pPr lvl="2"/>
            <a:r>
              <a:rPr lang="en-US" dirty="0"/>
              <a:t>Cost is that you will probably detain defendants who would not have been re-arrested (False Positives)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Do you want to release all defendants who would not be re-arrested?</a:t>
            </a:r>
          </a:p>
          <a:p>
            <a:pPr lvl="2"/>
            <a:r>
              <a:rPr lang="en-US" dirty="0"/>
              <a:t>Cost is that you will probably release defendants who would have been re-arrested (False Negatives)</a:t>
            </a:r>
          </a:p>
          <a:p>
            <a:pPr lvl="2"/>
            <a:endParaRPr lang="en-US" dirty="0"/>
          </a:p>
          <a:p>
            <a:r>
              <a:rPr lang="en-US" dirty="0"/>
              <a:t>No one performance metric is appropriate for all contexts</a:t>
            </a:r>
          </a:p>
          <a:p>
            <a:r>
              <a:rPr lang="en-US" dirty="0"/>
              <a:t>What are the costs of false negatives and false positives for the TikTok </a:t>
            </a:r>
            <a:r>
              <a:rPr lang="en-US" dirty="0" err="1"/>
              <a:t>alg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CDF4-79FD-441B-8F15-9BC725CF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Fair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outcome of Coin 1 does not depend on the outcome of Coin 2,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120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CDF4-79FD-441B-8F15-9BC725CF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Fair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outcome of Coin 1 does not depend on the outcome of Coin 2,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Independence: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15F9D-F60F-45A0-9B74-8E0AF8C0B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4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71D-3632-47CD-815F-84D79A1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We say that two random variables are independent if the following is true: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Or equivalently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words, the joint distribution is the product of the marginal distributions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Intuition: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does not depend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EEE57-C230-4CED-8684-04B42DAE3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64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3363</Words>
  <Application>Microsoft Office PowerPoint</Application>
  <PresentationFormat>Widescreen</PresentationFormat>
  <Paragraphs>903</Paragraphs>
  <Slides>67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Calibri Light</vt:lpstr>
      <vt:lpstr>Cambria</vt:lpstr>
      <vt:lpstr>Cambria Math</vt:lpstr>
      <vt:lpstr>Office Theme</vt:lpstr>
      <vt:lpstr>1_Office Theme</vt:lpstr>
      <vt:lpstr>INST 414: Data Science Techniques   Lecture 4 Statistical Independence, Performance Metrics</vt:lpstr>
      <vt:lpstr>This Lecture</vt:lpstr>
      <vt:lpstr>Independence</vt:lpstr>
      <vt:lpstr>Two Fair Coins</vt:lpstr>
      <vt:lpstr>Two Fair Coins</vt:lpstr>
      <vt:lpstr>Two Fair Coins</vt:lpstr>
      <vt:lpstr>Two Fair Coins</vt:lpstr>
      <vt:lpstr>Two Fair Coins</vt:lpstr>
      <vt:lpstr>Independence</vt:lpstr>
      <vt:lpstr>Independence</vt:lpstr>
      <vt:lpstr>Let’s Verify</vt:lpstr>
      <vt:lpstr>Independence</vt:lpstr>
      <vt:lpstr>Independence</vt:lpstr>
      <vt:lpstr>Independence</vt:lpstr>
      <vt:lpstr>Independence</vt:lpstr>
      <vt:lpstr>Recap</vt:lpstr>
      <vt:lpstr>Bayes Theorem</vt:lpstr>
      <vt:lpstr>Bayes Theorem</vt:lpstr>
      <vt:lpstr>Pre-test, Post-test Probability</vt:lpstr>
      <vt:lpstr>Pre-test, Post-test Probability</vt:lpstr>
      <vt:lpstr>Pre-test, Post-test Probability</vt:lpstr>
      <vt:lpstr>Pre-test, Post-test Probability</vt:lpstr>
      <vt:lpstr>Pre-test, Post-test Probability</vt:lpstr>
      <vt:lpstr>How to compute P(T=1)?</vt:lpstr>
      <vt:lpstr>How to compute P(T=1)?</vt:lpstr>
      <vt:lpstr>Pre-test, Post-test Probability</vt:lpstr>
      <vt:lpstr>Bayes Theorem – Updating Beliefs</vt:lpstr>
      <vt:lpstr>Bayes Theorem – Updating Beliefs</vt:lpstr>
      <vt:lpstr>The Problem With Low Prevalence </vt:lpstr>
      <vt:lpstr>Probability Practice</vt:lpstr>
      <vt:lpstr>Relationships to Know (Probability Cheat Sheet)</vt:lpstr>
      <vt:lpstr>Pre-test, post-test</vt:lpstr>
      <vt:lpstr>Pre-test, post-test</vt:lpstr>
      <vt:lpstr>Pre-test, post-test</vt:lpstr>
      <vt:lpstr>Pre-test, post-test</vt:lpstr>
      <vt:lpstr>Bayes Theorem</vt:lpstr>
      <vt:lpstr>P(Detect=1)</vt:lpstr>
      <vt:lpstr>P(Cancer=0)</vt:lpstr>
      <vt:lpstr>P(Detect=1|Cancer=0)</vt:lpstr>
      <vt:lpstr>P(Detect=1)</vt:lpstr>
      <vt:lpstr>Bayes Theorem</vt:lpstr>
      <vt:lpstr>Result</vt:lpstr>
      <vt:lpstr>Performance Metrics</vt:lpstr>
      <vt:lpstr>Is TikTok’s algorithm accurate?</vt:lpstr>
      <vt:lpstr>PowerPoint Presentation</vt:lpstr>
      <vt:lpstr>Is TikTok’s algorithm accurate?</vt:lpstr>
      <vt:lpstr>Which measure of accuracy is most informative?</vt:lpstr>
      <vt:lpstr>Generating Performance Metrics</vt:lpstr>
      <vt:lpstr>PowerPoint Presentation</vt:lpstr>
      <vt:lpstr>PowerPoint Presentation</vt:lpstr>
      <vt:lpstr>PowerPoint Presentation</vt:lpstr>
      <vt:lpstr>PowerPoint Presentation</vt:lpstr>
      <vt:lpstr>Confusion Matrix</vt:lpstr>
      <vt:lpstr>Performance Metrics in Terms of Probability</vt:lpstr>
      <vt:lpstr>Which measure of accuracy is most informative?</vt:lpstr>
      <vt:lpstr>Which measure of accuracy is most informative?</vt:lpstr>
      <vt:lpstr>Limitations of Accuracy</vt:lpstr>
      <vt:lpstr>Three Error Metrics</vt:lpstr>
      <vt:lpstr>Comparing Metrics (Same Threshold)</vt:lpstr>
      <vt:lpstr>Algorithm 1</vt:lpstr>
      <vt:lpstr>Algorithm 2 (Ranking Changes)</vt:lpstr>
      <vt:lpstr>Comparing Metrics (Different Thresholds)</vt:lpstr>
      <vt:lpstr>Algorithm 1</vt:lpstr>
      <vt:lpstr>Algorithm 1 (Different Threshold)</vt:lpstr>
      <vt:lpstr>Performance</vt:lpstr>
      <vt:lpstr>Performance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414: Data Science Techniques   Lecture 5 Regression</dc:title>
  <dc:creator>Zubin Jelveh</dc:creator>
  <cp:lastModifiedBy>Zubin Jelveh</cp:lastModifiedBy>
  <cp:revision>12</cp:revision>
  <dcterms:created xsi:type="dcterms:W3CDTF">2022-09-29T19:27:56Z</dcterms:created>
  <dcterms:modified xsi:type="dcterms:W3CDTF">2024-09-26T14:06:39Z</dcterms:modified>
</cp:coreProperties>
</file>