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8" r:id="rId2"/>
    <p:sldId id="424" r:id="rId3"/>
    <p:sldId id="423" r:id="rId4"/>
    <p:sldId id="427" r:id="rId5"/>
    <p:sldId id="428" r:id="rId6"/>
    <p:sldId id="429" r:id="rId7"/>
    <p:sldId id="308" r:id="rId8"/>
    <p:sldId id="327" r:id="rId9"/>
    <p:sldId id="328" r:id="rId10"/>
    <p:sldId id="464" r:id="rId11"/>
    <p:sldId id="329" r:id="rId12"/>
    <p:sldId id="331" r:id="rId13"/>
    <p:sldId id="332" r:id="rId14"/>
    <p:sldId id="430" r:id="rId15"/>
    <p:sldId id="431" r:id="rId16"/>
    <p:sldId id="432" r:id="rId17"/>
    <p:sldId id="433" r:id="rId18"/>
    <p:sldId id="434" r:id="rId19"/>
    <p:sldId id="435" r:id="rId20"/>
    <p:sldId id="772" r:id="rId21"/>
    <p:sldId id="410" r:id="rId22"/>
    <p:sldId id="286" r:id="rId23"/>
    <p:sldId id="476" r:id="rId24"/>
    <p:sldId id="477" r:id="rId25"/>
    <p:sldId id="478" r:id="rId26"/>
    <p:sldId id="771" r:id="rId27"/>
    <p:sldId id="770" r:id="rId28"/>
    <p:sldId id="411" r:id="rId29"/>
    <p:sldId id="413" r:id="rId30"/>
    <p:sldId id="462" r:id="rId31"/>
    <p:sldId id="323" r:id="rId32"/>
    <p:sldId id="383" r:id="rId33"/>
    <p:sldId id="384" r:id="rId34"/>
    <p:sldId id="463" r:id="rId35"/>
    <p:sldId id="382" r:id="rId36"/>
    <p:sldId id="479" r:id="rId37"/>
    <p:sldId id="482" r:id="rId38"/>
    <p:sldId id="481" r:id="rId39"/>
    <p:sldId id="48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237" autoAdjust="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9785F-6E4E-4B2D-BA52-48249D33DA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15DF8-8634-4AEE-85BC-B1B3E8FFE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4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19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629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47302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0263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4989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0556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604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8636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4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45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76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40802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16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58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909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587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311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249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34540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231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093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75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003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41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61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7053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036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5865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3168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287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20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7D49-0A3C-46EB-8E1C-106C1194C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C021-1B81-476A-85A3-A9790C427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0A1B1-2255-4C58-B244-3E02ABAF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C7EC2-F75E-41E5-9E98-BA1335DD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5C43-B8A3-44D5-A474-F3CC7DFB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77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E3C5-350D-4E53-9ACF-A299AE8F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AA61A-888C-4AFA-8593-9D2AB6D75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D77F-A145-4E2C-823E-B5ABB8C7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C15D-B093-4F22-BB32-C2B1D8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98AC-578D-45FB-BED9-7902F420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04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E37601-32B1-40CB-9322-8C42640E0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CC68D-9DCF-450F-8372-E1CE84BC7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08BF9-1D50-44AA-BDF3-3F00CA1C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79369-2A1F-42AD-9DA3-3F6F16DD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BAAF-DFBA-4EE2-9FD9-D66F6BCE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93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D071-B6FD-4F12-8935-8160D6FE3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5B998-74F9-42B5-8DFA-847F1234D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10515600" cy="4757131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97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4ADF-B487-4F63-8EBC-EB47C7FC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FE1C2-ECEC-4871-95D4-6E825EF3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370E2-90B8-44EE-9C0C-2323FE5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BEFF-5FCB-4C7A-AB66-3984B248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AE514-926B-49DB-A293-C9A413A5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38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58D3-20A5-4EB1-BB0C-A841FE77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85A70-C0D9-4D0E-8848-5AB546F21C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0AA4-A946-431E-88B9-4137792A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9EC5E-0CC5-46FA-A67F-829E0D342F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A1F9A-F569-4AD9-948C-FF219F39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81CEC-150F-4EA8-8D31-18D0DF1C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33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1F67-CF1C-40DD-8966-3D1E99ED2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4539C-3EE8-4C7D-9A87-B325D54C2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5959B-5305-427B-AD9E-A877DEBF1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33ADE-0BE2-4235-8777-DBCE6467F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60D0B3-6529-462D-9F6D-78633561D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44967-B153-472D-A03A-C6CA824B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A2E02-8A1A-487C-9EBC-377AF15B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B0991-2ACB-404F-8F57-23C3CA4D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97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7AB3-1B9A-4044-8EE7-5BF5BCBD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C5BAA-D49A-4B57-A752-4B42366A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A17D56-F767-49C5-8E2A-4E759B7C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D58AA-9FF9-4991-A7BC-6567529B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08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4830C-2CDB-45E8-9C41-A1D64389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76091-CD5C-449E-B96C-CC66394F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88013-AFFB-4681-B51B-741F708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40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630D-7FAA-4425-8CD2-62997177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9A20-98C1-44EC-B39C-952BA3B5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2F57C-0FCC-4540-A105-F733044DC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9C767-62CC-4CA9-AF1D-4E049993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9AAAE-E77E-4FB8-B001-8507C16F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F175-C626-4C86-8741-D6C2A9FC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573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AF58-F979-440C-9DEC-2DCF48F9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9D3E8-9D59-487A-B75B-FB267EE9F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097EF-8C12-489A-AEFB-5BAA1F5C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3F761-5E1D-456F-86D1-E9D2176696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83D2A-30CF-4472-B7F7-0A9AEEDEE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8BB0-DB3D-4D6B-A072-C5C176C9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11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2AAB4D-54BB-4AE2-A1CD-CB5BC695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EE965-DBB1-4267-AC1D-F2F02BAE3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4480"/>
            <a:ext cx="10515600" cy="478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555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0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Lecture 3c</a:t>
            </a:r>
            <a:br>
              <a:rPr lang="en-US" sz="4900" dirty="0"/>
            </a:br>
            <a:r>
              <a:rPr lang="en-US" sz="4900" dirty="0"/>
              <a:t>Practice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D6B80-0A9A-4C4B-9FBD-4156FE5E6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Dice roll – Direct Calculation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E5E41-67DB-409C-AB9C-996E6914E1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Let’s say we roll two dice one right after another. What is the probability that the sum of the two dice will be greater than 8 if the first roll was 5?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represent outcome of first roll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represent outcome of second roll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&gt;8|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=5)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OR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&gt;3|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=5)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E5E41-67DB-409C-AB9C-996E6914E1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430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F2171-4ACB-4728-91F1-BA07D7D1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Distribution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5BD6729-EB06-40DD-8904-4794E911BD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72389" y="2403140"/>
          <a:ext cx="920115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142237613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32913981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0368796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34241191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34239919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6246688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02154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28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084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29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584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099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64839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9E988B8-8320-466A-AE21-10BA72D0258E}"/>
                  </a:ext>
                </a:extLst>
              </p:cNvPr>
              <p:cNvSpPr txBox="1"/>
              <p:nvPr/>
            </p:nvSpPr>
            <p:spPr>
              <a:xfrm>
                <a:off x="838200" y="3701080"/>
                <a:ext cx="478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9E988B8-8320-466A-AE21-10BA72D02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701080"/>
                <a:ext cx="47852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D61594-C261-4F3E-876B-7896C43259B2}"/>
                  </a:ext>
                </a:extLst>
              </p:cNvPr>
              <p:cNvSpPr txBox="1"/>
              <p:nvPr/>
            </p:nvSpPr>
            <p:spPr>
              <a:xfrm>
                <a:off x="6589294" y="1865805"/>
                <a:ext cx="483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D61594-C261-4F3E-876B-7896C4325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294" y="1865805"/>
                <a:ext cx="48385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85452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29F2171-4ACB-4728-91F1-BA07D7D168E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&gt;3|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=5)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29F2171-4ACB-4728-91F1-BA07D7D168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5BD6729-EB06-40DD-8904-4794E911BD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72389" y="2403140"/>
          <a:ext cx="920115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142237613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32913981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0368796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34241191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34239919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6246688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02154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28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084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29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84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99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4839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50CF5E-D719-4F8C-B14B-2282D036DE3C}"/>
                  </a:ext>
                </a:extLst>
              </p:cNvPr>
              <p:cNvSpPr txBox="1"/>
              <p:nvPr/>
            </p:nvSpPr>
            <p:spPr>
              <a:xfrm>
                <a:off x="838200" y="3701080"/>
                <a:ext cx="478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50CF5E-D719-4F8C-B14B-2282D036DE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701080"/>
                <a:ext cx="478529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E419F6-064E-4419-8DA0-03FFB1C97CBF}"/>
                  </a:ext>
                </a:extLst>
              </p:cNvPr>
              <p:cNvSpPr txBox="1"/>
              <p:nvPr/>
            </p:nvSpPr>
            <p:spPr>
              <a:xfrm>
                <a:off x="6589294" y="1865805"/>
                <a:ext cx="483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E419F6-064E-4419-8DA0-03FFB1C97C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294" y="1865805"/>
                <a:ext cx="48385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28965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29F2171-4ACB-4728-91F1-BA07D7D168E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&gt;3|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=5)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29F2171-4ACB-4728-91F1-BA07D7D168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5BD6729-EB06-40DD-8904-4794E911BD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72389" y="2403140"/>
          <a:ext cx="920115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142237613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32913981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0368796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34241191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34239919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6246688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02154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28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084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29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84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99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1/36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4839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5AB7B77-E430-438E-B1E8-A0381BBE982A}"/>
                  </a:ext>
                </a:extLst>
              </p:cNvPr>
              <p:cNvSpPr txBox="1"/>
              <p:nvPr/>
            </p:nvSpPr>
            <p:spPr>
              <a:xfrm>
                <a:off x="1507958" y="5374106"/>
                <a:ext cx="10186737" cy="12943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the time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&gt;3?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num>
                            <m:den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36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6</m:t>
                              </m:r>
                            </m:num>
                            <m:den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36</m:t>
                              </m:r>
                            </m:den>
                          </m:f>
                        </m:den>
                      </m:f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5AB7B77-E430-438E-B1E8-A0381BBE98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958" y="5374106"/>
                <a:ext cx="10186737" cy="1294393"/>
              </a:xfrm>
              <a:prstGeom prst="rect">
                <a:avLst/>
              </a:prstGeom>
              <a:blipFill>
                <a:blip r:embed="rId4"/>
                <a:stretch>
                  <a:fillRect l="-479" t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88D2F1-801C-46E4-9F35-1A2C37EFF31E}"/>
                  </a:ext>
                </a:extLst>
              </p:cNvPr>
              <p:cNvSpPr txBox="1"/>
              <p:nvPr/>
            </p:nvSpPr>
            <p:spPr>
              <a:xfrm>
                <a:off x="838200" y="3701080"/>
                <a:ext cx="478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88D2F1-801C-46E4-9F35-1A2C37EFF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701080"/>
                <a:ext cx="47852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B0CE55F-2B86-4727-BAF1-988BE50B15C3}"/>
                  </a:ext>
                </a:extLst>
              </p:cNvPr>
              <p:cNvSpPr txBox="1"/>
              <p:nvPr/>
            </p:nvSpPr>
            <p:spPr>
              <a:xfrm>
                <a:off x="6589294" y="1865805"/>
                <a:ext cx="483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B0CE55F-2B86-4727-BAF1-988BE50B1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294" y="1865805"/>
                <a:ext cx="48385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4914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two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340813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be the random variables which equal one if in 2026 the Democrats win the Senate, House, and Presidency, respectively.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the joint distribution over these variables</a:t>
                </a:r>
              </a:p>
              <a:p>
                <a:endParaRPr lang="en-US" dirty="0"/>
              </a:p>
              <a:p>
                <a:r>
                  <a:rPr lang="en-US" dirty="0"/>
                  <a:t>We  can ask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340813" cy="4351338"/>
              </a:xfrm>
              <a:blipFill>
                <a:blip r:embed="rId3"/>
                <a:stretch>
                  <a:fillRect l="-1731" t="-2381" r="-2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284548A-8D1F-2F51-ABC4-7C066E968BCC}"/>
              </a:ext>
            </a:extLst>
          </p:cNvPr>
          <p:cNvGraphicFramePr>
            <a:graphicFrameLocks noGrp="1"/>
          </p:cNvGraphicFramePr>
          <p:nvPr/>
        </p:nvGraphicFramePr>
        <p:xfrm>
          <a:off x="7774490" y="1520076"/>
          <a:ext cx="375236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213">
                  <a:extLst>
                    <a:ext uri="{9D8B030D-6E8A-4147-A177-3AD203B41FA5}">
                      <a16:colId xmlns:a16="http://schemas.microsoft.com/office/drawing/2014/main" val="1493600836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23023118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78320064"/>
                    </a:ext>
                  </a:extLst>
                </a:gridCol>
                <a:gridCol w="941068">
                  <a:extLst>
                    <a:ext uri="{9D8B030D-6E8A-4147-A177-3AD203B41FA5}">
                      <a16:colId xmlns:a16="http://schemas.microsoft.com/office/drawing/2014/main" val="129932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29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17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53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42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21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1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797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1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4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659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two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We  can ask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  <a:blipFill>
                <a:blip r:embed="rId3"/>
                <a:stretch>
                  <a:fillRect l="-1625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DE441CF2-7FC8-6F0F-81E4-74BDD6914176}"/>
              </a:ext>
            </a:extLst>
          </p:cNvPr>
          <p:cNvGraphicFramePr>
            <a:graphicFrameLocks noGrp="1"/>
          </p:cNvGraphicFramePr>
          <p:nvPr/>
        </p:nvGraphicFramePr>
        <p:xfrm>
          <a:off x="7774490" y="1520076"/>
          <a:ext cx="375236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213">
                  <a:extLst>
                    <a:ext uri="{9D8B030D-6E8A-4147-A177-3AD203B41FA5}">
                      <a16:colId xmlns:a16="http://schemas.microsoft.com/office/drawing/2014/main" val="1493600836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23023118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78320064"/>
                    </a:ext>
                  </a:extLst>
                </a:gridCol>
                <a:gridCol w="941068">
                  <a:extLst>
                    <a:ext uri="{9D8B030D-6E8A-4147-A177-3AD203B41FA5}">
                      <a16:colId xmlns:a16="http://schemas.microsoft.com/office/drawing/2014/main" val="129932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29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17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53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42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21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1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797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1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4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82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two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06170"/>
                <a:ext cx="6759102" cy="43513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=.05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06170"/>
                <a:ext cx="6759102" cy="435133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E94E67EE-5243-5984-7EC2-9FF5F87D0628}"/>
              </a:ext>
            </a:extLst>
          </p:cNvPr>
          <p:cNvGraphicFramePr>
            <a:graphicFrameLocks noGrp="1"/>
          </p:cNvGraphicFramePr>
          <p:nvPr/>
        </p:nvGraphicFramePr>
        <p:xfrm>
          <a:off x="7774490" y="1520076"/>
          <a:ext cx="375236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213">
                  <a:extLst>
                    <a:ext uri="{9D8B030D-6E8A-4147-A177-3AD203B41FA5}">
                      <a16:colId xmlns:a16="http://schemas.microsoft.com/office/drawing/2014/main" val="1493600836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23023118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78320064"/>
                    </a:ext>
                  </a:extLst>
                </a:gridCol>
                <a:gridCol w="941068">
                  <a:extLst>
                    <a:ext uri="{9D8B030D-6E8A-4147-A177-3AD203B41FA5}">
                      <a16:colId xmlns:a16="http://schemas.microsoft.com/office/drawing/2014/main" val="129932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29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17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53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42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21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1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797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1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4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741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two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=.05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AE7CA02D-C814-C949-32D5-E979BAF91EC1}"/>
              </a:ext>
            </a:extLst>
          </p:cNvPr>
          <p:cNvGraphicFramePr>
            <a:graphicFrameLocks noGrp="1"/>
          </p:cNvGraphicFramePr>
          <p:nvPr/>
        </p:nvGraphicFramePr>
        <p:xfrm>
          <a:off x="7774490" y="1520076"/>
          <a:ext cx="375236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213">
                  <a:extLst>
                    <a:ext uri="{9D8B030D-6E8A-4147-A177-3AD203B41FA5}">
                      <a16:colId xmlns:a16="http://schemas.microsoft.com/office/drawing/2014/main" val="1493600836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23023118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78320064"/>
                    </a:ext>
                  </a:extLst>
                </a:gridCol>
                <a:gridCol w="941068">
                  <a:extLst>
                    <a:ext uri="{9D8B030D-6E8A-4147-A177-3AD203B41FA5}">
                      <a16:colId xmlns:a16="http://schemas.microsoft.com/office/drawing/2014/main" val="129932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29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17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53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42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21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1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797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1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4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108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two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=.05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=.4+.05=.45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AE72537C-B764-CB54-5444-5934C927914E}"/>
              </a:ext>
            </a:extLst>
          </p:cNvPr>
          <p:cNvGraphicFramePr>
            <a:graphicFrameLocks noGrp="1"/>
          </p:cNvGraphicFramePr>
          <p:nvPr/>
        </p:nvGraphicFramePr>
        <p:xfrm>
          <a:off x="7774490" y="1520076"/>
          <a:ext cx="375236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213">
                  <a:extLst>
                    <a:ext uri="{9D8B030D-6E8A-4147-A177-3AD203B41FA5}">
                      <a16:colId xmlns:a16="http://schemas.microsoft.com/office/drawing/2014/main" val="1493600836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23023118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78320064"/>
                    </a:ext>
                  </a:extLst>
                </a:gridCol>
                <a:gridCol w="941068">
                  <a:extLst>
                    <a:ext uri="{9D8B030D-6E8A-4147-A177-3AD203B41FA5}">
                      <a16:colId xmlns:a16="http://schemas.microsoft.com/office/drawing/2014/main" val="129932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29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17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53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42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21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1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797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1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4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8842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two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=.05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=.4+.05=.45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.05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.45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=11%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759102" cy="435133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F6D125DD-B261-6EAB-FF9D-E01697B8FC46}"/>
              </a:ext>
            </a:extLst>
          </p:cNvPr>
          <p:cNvGraphicFramePr>
            <a:graphicFrameLocks noGrp="1"/>
          </p:cNvGraphicFramePr>
          <p:nvPr/>
        </p:nvGraphicFramePr>
        <p:xfrm>
          <a:off x="7774490" y="1520076"/>
          <a:ext cx="375236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213">
                  <a:extLst>
                    <a:ext uri="{9D8B030D-6E8A-4147-A177-3AD203B41FA5}">
                      <a16:colId xmlns:a16="http://schemas.microsoft.com/office/drawing/2014/main" val="1493600836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23023118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78320064"/>
                    </a:ext>
                  </a:extLst>
                </a:gridCol>
                <a:gridCol w="941068">
                  <a:extLst>
                    <a:ext uri="{9D8B030D-6E8A-4147-A177-3AD203B41FA5}">
                      <a16:colId xmlns:a16="http://schemas.microsoft.com/office/drawing/2014/main" val="129932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29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17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53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42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21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1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797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1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4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8132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Recapping</a:t>
            </a:r>
          </a:p>
        </p:txBody>
      </p:sp>
    </p:spTree>
    <p:extLst>
      <p:ext uri="{BB962C8B-B14F-4D97-AF65-F5344CB8AC3E}">
        <p14:creationId xmlns:p14="http://schemas.microsoft.com/office/powerpoint/2010/main" val="13527918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Relationship Between Our </a:t>
            </a:r>
            <a:r>
              <a:rPr lang="en-US">
                <a:solidFill>
                  <a:schemeClr val="bg1"/>
                </a:solidFill>
              </a:rPr>
              <a:t>Three Distributions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246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We’ve talked about: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r>
                  <a:rPr lang="en-US" dirty="0"/>
                  <a:t> - joint distribution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- </a:t>
                </a:r>
                <a:r>
                  <a:rPr lang="en-US" b="0" dirty="0">
                    <a:latin typeface="Cambria Math" panose="02040503050406030204" pitchFamily="18" charset="0"/>
                  </a:rPr>
                  <a:t>marginal distribution (relative to a joint distribution)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- </a:t>
                </a:r>
                <a:r>
                  <a:rPr lang="en-US" b="0" dirty="0">
                    <a:latin typeface="Cambria Math" panose="02040503050406030204" pitchFamily="18" charset="0"/>
                  </a:rPr>
                  <a:t>conditional distribution</a:t>
                </a: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How do these three distributions relate to each other, and what can we learn by studying these relationships?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177" r="-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55447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Conditional Probability Formula: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300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16569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Conditional Probability Formula: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3300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0644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Conditional Probability Formula: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3300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54D64C-5F70-CC3F-51D9-58D1A9B542B0}"/>
              </a:ext>
            </a:extLst>
          </p:cNvPr>
          <p:cNvCxnSpPr/>
          <p:nvPr/>
        </p:nvCxnSpPr>
        <p:spPr>
          <a:xfrm flipH="1">
            <a:off x="7675123" y="2597285"/>
            <a:ext cx="768486" cy="83171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F7B963-7616-CA53-BDA3-9E324630BC04}"/>
              </a:ext>
            </a:extLst>
          </p:cNvPr>
          <p:cNvCxnSpPr/>
          <p:nvPr/>
        </p:nvCxnSpPr>
        <p:spPr>
          <a:xfrm flipH="1">
            <a:off x="6368374" y="2915055"/>
            <a:ext cx="768486" cy="83171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9065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Conditional Probability Formula: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3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3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3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3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3300" dirty="0"/>
              </a:p>
              <a:p>
                <a:endParaRPr lang="en-US" dirty="0"/>
              </a:p>
              <a:p>
                <a:r>
                  <a:rPr lang="en-US" dirty="0"/>
                  <a:t>That gives us the </a:t>
                </a:r>
                <a:r>
                  <a:rPr lang="en-US" b="1" dirty="0">
                    <a:solidFill>
                      <a:srgbClr val="00B050"/>
                    </a:solidFill>
                  </a:rPr>
                  <a:t>chain rule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54D64C-5F70-CC3F-51D9-58D1A9B542B0}"/>
              </a:ext>
            </a:extLst>
          </p:cNvPr>
          <p:cNvCxnSpPr/>
          <p:nvPr/>
        </p:nvCxnSpPr>
        <p:spPr>
          <a:xfrm flipH="1">
            <a:off x="7675123" y="2597285"/>
            <a:ext cx="768486" cy="83171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F7B963-7616-CA53-BDA3-9E324630BC04}"/>
              </a:ext>
            </a:extLst>
          </p:cNvPr>
          <p:cNvCxnSpPr/>
          <p:nvPr/>
        </p:nvCxnSpPr>
        <p:spPr>
          <a:xfrm flipH="1">
            <a:off x="6368374" y="2915055"/>
            <a:ext cx="768486" cy="83171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878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Chain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Breaking down a complicated probability into a chain of related probabilities</a:t>
                </a:r>
              </a:p>
              <a:p>
                <a:endParaRPr lang="en-US" dirty="0"/>
              </a:p>
              <a:p>
                <a:r>
                  <a:rPr lang="en-US" dirty="0"/>
                  <a:t>The probability that both A and B happen is equal to the probability that B happens given that A happened, times the overall probability that A happened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03770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Algebraic Fact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Let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?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11580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?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E5EED0-762D-42F9-B7A8-0073C9DD27BA}"/>
                  </a:ext>
                </a:extLst>
              </p:cNvPr>
              <p:cNvSpPr txBox="1"/>
              <p:nvPr/>
            </p:nvSpPr>
            <p:spPr>
              <a:xfrm>
                <a:off x="5723467" y="2021834"/>
                <a:ext cx="6045200" cy="15662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0" dirty="0">
                    <a:latin typeface="Cambria Math" panose="02040503050406030204" pitchFamily="18" charset="0"/>
                  </a:rPr>
                  <a:t>Conditional Probability Formula: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E5EED0-762D-42F9-B7A8-0073C9DD2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467" y="2021834"/>
                <a:ext cx="6045200" cy="1566263"/>
              </a:xfrm>
              <a:prstGeom prst="rect">
                <a:avLst/>
              </a:prstGeom>
              <a:blipFill>
                <a:blip r:embed="rId4"/>
                <a:stretch>
                  <a:fillRect t="-4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11950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371D-3632-47CD-815F-84D79A1A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Marginal, Joint, and 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 ? </m:t>
                    </m:r>
                  </m:oMath>
                </a14:m>
                <a:endParaRPr lang="en-US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Plug in: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Rearrange: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AEEE57-C230-4CED-8684-04B42DAE3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E5EED0-762D-42F9-B7A8-0073C9DD27BA}"/>
                  </a:ext>
                </a:extLst>
              </p:cNvPr>
              <p:cNvSpPr txBox="1"/>
              <p:nvPr/>
            </p:nvSpPr>
            <p:spPr>
              <a:xfrm>
                <a:off x="5723467" y="2021834"/>
                <a:ext cx="6045200" cy="15662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0" dirty="0">
                    <a:latin typeface="Cambria Math" panose="02040503050406030204" pitchFamily="18" charset="0"/>
                  </a:rPr>
                  <a:t>Conditional Probability Formula: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E5EED0-762D-42F9-B7A8-0073C9DD2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467" y="2021834"/>
                <a:ext cx="6045200" cy="1566263"/>
              </a:xfrm>
              <a:prstGeom prst="rect">
                <a:avLst/>
              </a:prstGeom>
              <a:blipFill>
                <a:blip r:embed="rId4"/>
                <a:stretch>
                  <a:fillRect t="-4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8110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E455-B95D-E68A-1834-7120B9B4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Marginal, Joint, and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𝑪𝒐𝒗𝒊𝒅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𝑻𝒆𝒔𝒕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𝐶𝑜𝑢𝑛𝑡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6581970"/>
                  </p:ext>
                </p:extLst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12" t="-769" r="-152675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0792" t="-769" r="-83663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0303" t="-769" r="-2424" b="-45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/>
              <p:nvPr/>
            </p:nvSpPr>
            <p:spPr>
              <a:xfrm>
                <a:off x="828472" y="2062264"/>
                <a:ext cx="5747426" cy="3754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covid? 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 and tested positive?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=−, 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who tested positive don’t have covid?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72" y="2062264"/>
                <a:ext cx="5747426" cy="3754874"/>
              </a:xfrm>
              <a:prstGeom prst="rect">
                <a:avLst/>
              </a:prstGeom>
              <a:blipFill>
                <a:blip r:embed="rId3"/>
                <a:stretch>
                  <a:fillRect l="-742" t="-812" r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11253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Marginalizing with Conditional Probabilities</a:t>
            </a:r>
          </a:p>
        </p:txBody>
      </p:sp>
    </p:spTree>
    <p:extLst>
      <p:ext uri="{BB962C8B-B14F-4D97-AF65-F5344CB8AC3E}">
        <p14:creationId xmlns:p14="http://schemas.microsoft.com/office/powerpoint/2010/main" val="27123052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DA7E3-BFA2-4981-A8B4-88EF1760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 Learned How to Marginalize with Joint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Recall that: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b="1" dirty="0">
                  <a:solidFill>
                    <a:srgbClr val="FF0000"/>
                  </a:solidFill>
                </a:endParaRP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40393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DA7E3-BFA2-4981-A8B4-88EF1760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Marginalizing with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Recall that: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now know that 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78822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DA7E3-BFA2-4981-A8B4-88EF1760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Marginalizing with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Recall that: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now know that 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So use the fact that: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22959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DA7E3-BFA2-4981-A8B4-88EF1760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Marginalizing with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Recall that: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now know that 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So use the fact that: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substitute: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=0|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=0)+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35717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DA7E3-BFA2-4981-A8B4-88EF1760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Marginalizing with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Recall that: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now know that 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substitute: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=0|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=0)+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You can compute marginal distribution from either the joint or conditional</a:t>
                </a: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F269D4-19C1-4C12-B7F7-7207220F3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06539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9757E-BC86-3CC8-526C-40A7DA7D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𝐻𝑖𝑔h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𝐿𝑜𝑤</m:t>
                        </m:r>
                      </m:e>
                    </m:d>
                  </m:oMath>
                </a14:m>
                <a:endParaRPr lang="en-US" sz="2400" b="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  <a:blipFill>
                <a:blip r:embed="rId2"/>
                <a:stretch>
                  <a:fillRect l="-812" t="-1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276C592B-06E5-8631-A2A6-59506A1DCE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301161"/>
              </p:ext>
            </p:extLst>
          </p:nvPr>
        </p:nvGraphicFramePr>
        <p:xfrm>
          <a:off x="4113712" y="345631"/>
          <a:ext cx="3745959" cy="2693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653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387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Risk Level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Sex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Count</a:t>
                      </a:r>
                    </a:p>
                  </a:txBody>
                  <a:tcPr marL="83265" marR="83265" marT="41633" marB="41633"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2697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9757E-BC86-3CC8-526C-40A7DA7D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</p:spPr>
            <p:txBody>
              <a:bodyPr>
                <a:normAutofit/>
              </a:bodyPr>
              <a:lstStyle/>
              <a:p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𝐻𝑖𝑔h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𝐿𝑜𝑤</m:t>
                        </m:r>
                      </m:e>
                    </m:d>
                  </m:oMath>
                </a14:m>
                <a:endParaRPr lang="en-US" sz="2400" b="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𝑀𝑎𝑙𝑒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76+80+24+20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76+80+24+20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200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200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200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=0.78</m:t>
                    </m:r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276C592B-06E5-8631-A2A6-59506A1DCEDF}"/>
              </a:ext>
            </a:extLst>
          </p:cNvPr>
          <p:cNvGraphicFramePr>
            <a:graphicFrameLocks/>
          </p:cNvGraphicFramePr>
          <p:nvPr/>
        </p:nvGraphicFramePr>
        <p:xfrm>
          <a:off x="4113712" y="345631"/>
          <a:ext cx="3745959" cy="2693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653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387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Risk Level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Sex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Count</a:t>
                      </a:r>
                    </a:p>
                  </a:txBody>
                  <a:tcPr marL="83265" marR="83265" marT="41633" marB="41633"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5928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9757E-BC86-3CC8-526C-40A7DA7D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>
                    <a:latin typeface="Cambria Math" panose="02040503050406030204" pitchFamily="18" charset="0"/>
                  </a:rPr>
                  <a:t>Use chain rule formula: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𝑆𝑒𝑥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𝑅𝐿</m:t>
                          </m:r>
                        </m:e>
                      </m:d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Sex</m:t>
                          </m:r>
                        </m:e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RL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RL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𝑀𝑎𝑙𝑒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b="0" dirty="0">
                    <a:latin typeface="Cambria Math" panose="02040503050406030204" pitchFamily="18" charset="0"/>
                  </a:rPr>
                  <a:t>Plug in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</m:oMath>
                </a14:m>
                <a:endParaRPr lang="en-US" sz="2000" b="0" dirty="0"/>
              </a:p>
              <a:p>
                <a:endParaRPr lang="en-US" sz="2400" b="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  <a:blipFill>
                <a:blip r:embed="rId2"/>
                <a:stretch>
                  <a:fillRect l="-638" t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276C592B-06E5-8631-A2A6-59506A1DCE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9636626"/>
              </p:ext>
            </p:extLst>
          </p:nvPr>
        </p:nvGraphicFramePr>
        <p:xfrm>
          <a:off x="4463909" y="345631"/>
          <a:ext cx="3745959" cy="2693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653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387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Risk Level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Sex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Count</a:t>
                      </a:r>
                    </a:p>
                  </a:txBody>
                  <a:tcPr marL="83265" marR="83265" marT="41633" marB="41633"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2622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9757E-BC86-3CC8-526C-40A7DA7D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𝑅𝐿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</m:oMath>
                </a14:m>
                <a:endParaRPr lang="en-US" sz="2000" b="0" dirty="0"/>
              </a:p>
              <a:p>
                <a:endParaRPr lang="en-US" sz="2400" b="0" dirty="0"/>
              </a:p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76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76+20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∗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76+20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200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80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i="1" dirty="0">
                        <a:latin typeface="Cambria Math" panose="02040503050406030204" pitchFamily="18" charset="0"/>
                      </a:rPr>
                      <m:t> ∗</m:t>
                    </m:r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80+24</m:t>
                        </m:r>
                      </m:num>
                      <m:den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200</m:t>
                        </m:r>
                      </m:den>
                    </m:f>
                  </m:oMath>
                </a14:m>
                <a:endParaRPr lang="en-US" sz="2400" b="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16B24-FF10-0F65-756E-7FDF1C9349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60801"/>
                <a:ext cx="10515600" cy="3084061"/>
              </a:xfrm>
              <a:blipFill>
                <a:blip r:embed="rId2"/>
                <a:stretch>
                  <a:fillRect l="-522" t="-1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276C592B-06E5-8631-A2A6-59506A1DCEDF}"/>
              </a:ext>
            </a:extLst>
          </p:cNvPr>
          <p:cNvGraphicFramePr>
            <a:graphicFrameLocks/>
          </p:cNvGraphicFramePr>
          <p:nvPr/>
        </p:nvGraphicFramePr>
        <p:xfrm>
          <a:off x="4463909" y="345631"/>
          <a:ext cx="3745959" cy="2693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653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248653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387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Risk Level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Sex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Count</a:t>
                      </a:r>
                    </a:p>
                  </a:txBody>
                  <a:tcPr marL="83265" marR="83265" marT="41633" marB="41633"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Low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3871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High Risk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</a:p>
                  </a:txBody>
                  <a:tcPr marL="83265" marR="83265" marT="41633" marB="4163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545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E455-B95D-E68A-1834-7120B9B4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Marginal, Joint, and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𝑪𝒐𝒗𝒊𝒅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𝑻𝒆𝒔𝒕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𝐶𝑜𝑢𝑛𝑡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12" t="-769" r="-152675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0792" t="-769" r="-83663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0303" t="-769" r="-2424" b="-45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/>
              <p:nvPr/>
            </p:nvSpPr>
            <p:spPr>
              <a:xfrm>
                <a:off x="828472" y="2062264"/>
                <a:ext cx="5747426" cy="3754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covid? 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938+52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=99%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 and tested positive?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=−, 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who tested positive don’t have covid?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72" y="2062264"/>
                <a:ext cx="5747426" cy="3754874"/>
              </a:xfrm>
              <a:prstGeom prst="rect">
                <a:avLst/>
              </a:prstGeom>
              <a:blipFill>
                <a:blip r:embed="rId3"/>
                <a:stretch>
                  <a:fillRect l="-742" t="-812" r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74938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E455-B95D-E68A-1834-7120B9B4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Marginal, Joint, and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𝑪𝒐𝒗𝒊𝒅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𝑻𝒆𝒔𝒕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𝐶𝑜𝑢𝑛𝑡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12" t="-769" r="-152675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0792" t="-769" r="-83663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0303" t="-769" r="-2424" b="-45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/>
              <p:nvPr/>
            </p:nvSpPr>
            <p:spPr>
              <a:xfrm>
                <a:off x="828472" y="2062264"/>
                <a:ext cx="5747426" cy="37257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covid? 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938+52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=99%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 and tested positive?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=−, 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52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=5.2%</m:t>
                    </m:r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who tested positive don’t have covid?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72" y="2062264"/>
                <a:ext cx="5747426" cy="3725764"/>
              </a:xfrm>
              <a:prstGeom prst="rect">
                <a:avLst/>
              </a:prstGeom>
              <a:blipFill>
                <a:blip r:embed="rId3"/>
                <a:stretch>
                  <a:fillRect l="-742" t="-818" r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126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E455-B95D-E68A-1834-7120B9B4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Marginal, Joint, and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𝑪𝒐𝒗𝒊𝒅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𝑻𝒆𝒔𝒕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𝐶𝑜𝑢𝑛𝑡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7944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20B27938-73BC-6597-187E-16EFB9853C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69283" y="1825625"/>
              <a:ext cx="3715966" cy="40862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8606">
                      <a:extLst>
                        <a:ext uri="{9D8B030D-6E8A-4147-A177-3AD203B41FA5}">
                          <a16:colId xmlns:a16="http://schemas.microsoft.com/office/drawing/2014/main" val="2699030581"/>
                        </a:ext>
                      </a:extLst>
                    </a:gridCol>
                    <a:gridCol w="1233413">
                      <a:extLst>
                        <a:ext uri="{9D8B030D-6E8A-4147-A177-3AD203B41FA5}">
                          <a16:colId xmlns:a16="http://schemas.microsoft.com/office/drawing/2014/main" val="331192906"/>
                        </a:ext>
                      </a:extLst>
                    </a:gridCol>
                    <a:gridCol w="1003947">
                      <a:extLst>
                        <a:ext uri="{9D8B030D-6E8A-4147-A177-3AD203B41FA5}">
                          <a16:colId xmlns:a16="http://schemas.microsoft.com/office/drawing/2014/main" val="183751335"/>
                        </a:ext>
                      </a:extLst>
                    </a:gridCol>
                  </a:tblGrid>
                  <a:tr h="794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12" t="-769" r="-152675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0792" t="-769" r="-83663" b="-4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0303" t="-769" r="-2424" b="-45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42101789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938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340874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9871840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943109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/>
                            <a:t>+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57495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/>
              <p:nvPr/>
            </p:nvSpPr>
            <p:spPr>
              <a:xfrm>
                <a:off x="828472" y="2062264"/>
                <a:ext cx="5747426" cy="36891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covid? 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938+52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=99%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don’t have covid and tested positive?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=−, 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52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=5.2%</m:t>
                    </m:r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share of individuals who tested positive don’t have covid?</a:t>
                </a: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742950" marR="0" lvl="1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𝐶𝑜𝑣𝑖𝑑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=−</m:t>
                        </m:r>
                      </m:e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𝑇𝑒𝑠𝑡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=+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𝑛𝑢𝑚𝑒𝑟𝑎𝑡𝑜𝑟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𝑑𝑒𝑛𝑜𝑚𝑖𝑛𝑎𝑡𝑜𝑟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52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60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=87%</m:t>
                    </m:r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8CAE6-BBF5-1229-E66E-546DDE8DA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72" y="2062264"/>
                <a:ext cx="5747426" cy="3689151"/>
              </a:xfrm>
              <a:prstGeom prst="rect">
                <a:avLst/>
              </a:prstGeom>
              <a:blipFill>
                <a:blip r:embed="rId3"/>
                <a:stretch>
                  <a:fillRect l="-742" t="-826" r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05669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Probability Practice</a:t>
            </a:r>
          </a:p>
        </p:txBody>
      </p:sp>
    </p:spTree>
    <p:extLst>
      <p:ext uri="{BB962C8B-B14F-4D97-AF65-F5344CB8AC3E}">
        <p14:creationId xmlns:p14="http://schemas.microsoft.com/office/powerpoint/2010/main" val="17836765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D6B80-0A9A-4C4B-9FBD-4156FE5E6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Dice roll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E5E41-67DB-409C-AB9C-996E6914E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say we roll two dice one right after another. What is the probability that the sum of the two dice will be greater than 8 if the first roll was 5?</a:t>
            </a:r>
          </a:p>
        </p:txBody>
      </p:sp>
    </p:spTree>
    <p:extLst>
      <p:ext uri="{BB962C8B-B14F-4D97-AF65-F5344CB8AC3E}">
        <p14:creationId xmlns:p14="http://schemas.microsoft.com/office/powerpoint/2010/main" val="3861157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D6B80-0A9A-4C4B-9FBD-4156FE5E6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Dice roll – Direct Calculation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E5E41-67DB-409C-AB9C-996E6914E1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Let’s say we roll two dice one right after another. What is the probability that the sum of the two dice will be greater than 8 if the first roll was 5?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represent outcome of first roll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represent outcome of second roll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E5E41-67DB-409C-AB9C-996E6914E1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40544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10595</TotalTime>
  <Words>1882</Words>
  <Application>Microsoft Office PowerPoint</Application>
  <PresentationFormat>Widescreen</PresentationFormat>
  <Paragraphs>734</Paragraphs>
  <Slides>39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Cambria</vt:lpstr>
      <vt:lpstr>Cambria Math</vt:lpstr>
      <vt:lpstr>1_Office Theme</vt:lpstr>
      <vt:lpstr>INST 414: Data Science Techniques   Lecture 3c Practice Problems</vt:lpstr>
      <vt:lpstr>Recapping</vt:lpstr>
      <vt:lpstr>Difference between Marginal, Joint, and Conditional Probabilities</vt:lpstr>
      <vt:lpstr>Difference between Marginal, Joint, and Conditional Probabilities</vt:lpstr>
      <vt:lpstr>Difference between Marginal, Joint, and Conditional Probabilities</vt:lpstr>
      <vt:lpstr>Difference between Marginal, Joint, and Conditional Probabilities</vt:lpstr>
      <vt:lpstr>Probability Practice</vt:lpstr>
      <vt:lpstr>Dice roll</vt:lpstr>
      <vt:lpstr>Dice roll – Direct Calculation</vt:lpstr>
      <vt:lpstr>Dice roll – Direct Calculation</vt:lpstr>
      <vt:lpstr>Joint Distribution </vt:lpstr>
      <vt:lpstr>P(X_2&gt;3|X_1=5) </vt:lpstr>
      <vt:lpstr>P(X_2&gt;3|X_1=5) </vt:lpstr>
      <vt:lpstr>More than two random variables</vt:lpstr>
      <vt:lpstr>More than two random variables</vt:lpstr>
      <vt:lpstr>More than two random variables</vt:lpstr>
      <vt:lpstr>More than two random variables</vt:lpstr>
      <vt:lpstr>More than two random variables</vt:lpstr>
      <vt:lpstr>More than two random variables</vt:lpstr>
      <vt:lpstr>Relationship Between Our Three Distributions</vt:lpstr>
      <vt:lpstr>Relationship between Marginal, Joint, and Conditional</vt:lpstr>
      <vt:lpstr>Relationship between Marginal, Joint, and Conditional</vt:lpstr>
      <vt:lpstr>Relationship between Marginal, Joint, and Conditional</vt:lpstr>
      <vt:lpstr>Relationship between Marginal, Joint, and Conditional</vt:lpstr>
      <vt:lpstr>Relationship between Marginal, Joint, and Conditional</vt:lpstr>
      <vt:lpstr>The Chain Rule</vt:lpstr>
      <vt:lpstr>An Algebraic Fact </vt:lpstr>
      <vt:lpstr>Relationship between Marginal, Joint, and Conditional</vt:lpstr>
      <vt:lpstr>Relationship between Marginal, Joint, and Conditional</vt:lpstr>
      <vt:lpstr>Marginalizing with Conditional Probabilities</vt:lpstr>
      <vt:lpstr>We Learned How to Marginalize with Joint Probabilities</vt:lpstr>
      <vt:lpstr>Marginalizing with Conditional Probabilities</vt:lpstr>
      <vt:lpstr>Marginalizing with Conditional Probabilities</vt:lpstr>
      <vt:lpstr>Marginalizing with Conditional Probabilities</vt:lpstr>
      <vt:lpstr>Marginalizing with Conditional Probabilities</vt:lpstr>
      <vt:lpstr>Example</vt:lpstr>
      <vt:lpstr>Example</vt:lpstr>
      <vt:lpstr>Example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Zubin Jelveh</dc:creator>
  <cp:lastModifiedBy>Zubin Jelveh</cp:lastModifiedBy>
  <cp:revision>41</cp:revision>
  <dcterms:created xsi:type="dcterms:W3CDTF">2021-09-10T02:35:53Z</dcterms:created>
  <dcterms:modified xsi:type="dcterms:W3CDTF">2026-02-09T20:05:32Z</dcterms:modified>
</cp:coreProperties>
</file>