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8" r:id="rId2"/>
    <p:sldId id="268" r:id="rId3"/>
    <p:sldId id="444" r:id="rId4"/>
    <p:sldId id="449" r:id="rId5"/>
    <p:sldId id="447" r:id="rId6"/>
    <p:sldId id="448" r:id="rId7"/>
    <p:sldId id="450" r:id="rId8"/>
    <p:sldId id="451" r:id="rId9"/>
    <p:sldId id="453" r:id="rId10"/>
    <p:sldId id="480" r:id="rId11"/>
    <p:sldId id="457" r:id="rId12"/>
    <p:sldId id="465" r:id="rId13"/>
    <p:sldId id="467" r:id="rId14"/>
    <p:sldId id="470" r:id="rId15"/>
    <p:sldId id="471" r:id="rId16"/>
    <p:sldId id="768" r:id="rId17"/>
    <p:sldId id="472" r:id="rId18"/>
    <p:sldId id="483" r:id="rId19"/>
    <p:sldId id="45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37" autoAdjust="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9785F-6E4E-4B2D-BA52-48249D33DA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15DF8-8634-4AEE-85BC-B1B3E8FFE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4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19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08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0493DA-6767-48BA-B99A-CA4BCEB94D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215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17D49-0A3C-46EB-8E1C-106C1194C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C021-1B81-476A-85A3-A9790C427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0A1B1-2255-4C58-B244-3E02ABAF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C7EC2-F75E-41E5-9E98-BA1335DD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5C43-B8A3-44D5-A474-F3CC7DFB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77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E3C5-350D-4E53-9ACF-A299AE8F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AA61A-888C-4AFA-8593-9D2AB6D75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D77F-A145-4E2C-823E-B5ABB8C772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C15D-B093-4F22-BB32-C2B1D8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98AC-578D-45FB-BED9-7902F420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004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E37601-32B1-40CB-9322-8C42640E0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CC68D-9DCF-450F-8372-E1CE84BC7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08BF9-1D50-44AA-BDF3-3F00CA1C3F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79369-2A1F-42AD-9DA3-3F6F16DD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6BAAF-DFBA-4EE2-9FD9-D66F6BCE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693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D071-B6FD-4F12-8935-8160D6FE3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5B998-74F9-42B5-8DFA-847F1234D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10515600" cy="4757131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97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24ADF-B487-4F63-8EBC-EB47C7FC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FE1C2-ECEC-4871-95D4-6E825EF3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370E2-90B8-44EE-9C0C-2323FE5B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FBEFF-5FCB-4C7A-AB66-3984B248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AE514-926B-49DB-A293-C9A413A5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38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558D3-20A5-4EB1-BB0C-A841FE77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85A70-C0D9-4D0E-8848-5AB546F21C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60AA4-A946-431E-88B9-4137792AF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9EC5E-0CC5-46FA-A67F-829E0D342F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A1F9A-F569-4AD9-948C-FF219F39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81CEC-150F-4EA8-8D31-18D0DF1C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33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1F67-CF1C-40DD-8966-3D1E99ED2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4539C-3EE8-4C7D-9A87-B325D54C2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5959B-5305-427B-AD9E-A877DEBF1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33ADE-0BE2-4235-8777-DBCE6467F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60D0B3-6529-462D-9F6D-78633561D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44967-B153-472D-A03A-C6CA824B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A2E02-8A1A-487C-9EBC-377AF15B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B0991-2ACB-404F-8F57-23C3CA4D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97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87AB3-1B9A-4044-8EE7-5BF5BCBD2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C5BAA-D49A-4B57-A752-4B42366A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A17D56-F767-49C5-8E2A-4E759B7C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BD58AA-9FF9-4991-A7BC-6567529B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08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4830C-2CDB-45E8-9C41-A1D64389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76091-CD5C-449E-B96C-CC66394F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88013-AFFB-4681-B51B-741F7081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40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8630D-7FAA-4425-8CD2-62997177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9A20-98C1-44EC-B39C-952BA3B5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2F57C-0FCC-4540-A105-F733044DC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9C767-62CC-4CA9-AF1D-4E049993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9AAAE-E77E-4FB8-B001-8507C16F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EF175-C626-4C86-8741-D6C2A9FC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573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AF58-F979-440C-9DEC-2DCF48F9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9D3E8-9D59-487A-B75B-FB267EE9F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097EF-8C12-489A-AEFB-5BAA1F5C5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3F761-5E1D-456F-86D1-E9D2176696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83D2A-30CF-4472-B7F7-0A9AEEDEE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8BB0-DB3D-4D6B-A072-C5C176C9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11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2AAB4D-54BB-4AE2-A1CD-CB5BC695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EE965-DBB1-4267-AC1D-F2F02BAE3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4480"/>
            <a:ext cx="10515600" cy="478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555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Lecture 3b</a:t>
            </a:r>
            <a:br>
              <a:rPr lang="en-US" sz="4900" dirty="0"/>
            </a:br>
            <a:r>
              <a:rPr lang="en-US" sz="4900" dirty="0"/>
              <a:t>Conditional Probability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8068" y="1371600"/>
                <a:ext cx="11103762" cy="5379275"/>
              </a:xfrm>
            </p:spPr>
            <p:txBody>
              <a:bodyPr>
                <a:normAutofit/>
              </a:bodyPr>
              <a:lstStyle/>
              <a:p>
                <a:pPr marL="457200" lvl="1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𝐻𝑖𝑔h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𝑀𝑎𝑙𝑒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𝐿𝑒𝑣𝑒𝑙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𝐻𝑖𝑔h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𝑆𝑒𝑥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𝑀𝑎𝑙𝑒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𝑆𝑒𝑥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𝑀𝑎𝑙𝑒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=0.487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000" b="0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068" y="1371600"/>
                <a:ext cx="11103762" cy="537927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F92A623-DB8A-99FC-19DE-07EA0B32B65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262832"/>
                  </p:ext>
                </p:extLst>
              </p:nvPr>
            </p:nvGraphicFramePr>
            <p:xfrm>
              <a:off x="3063132" y="4567435"/>
              <a:ext cx="4777928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56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432682017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.|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80</m:t>
                                    </m:r>
                                  </m:num>
                                  <m:den>
                                    <m: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156</m:t>
                                    </m:r>
                                  </m:den>
                                </m:f>
                                <m:r>
                                  <a:rPr lang="en-US" sz="1200" b="0" i="1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=.513</m:t>
                                </m:r>
                              </m:oMath>
                            </m:oMathPara>
                          </a14:m>
                          <a:endParaRPr lang="en-US" sz="12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76</m:t>
                                    </m:r>
                                  </m:num>
                                  <m:den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156</m:t>
                                    </m:r>
                                  </m:den>
                                </m:f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=.487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F92A623-DB8A-99FC-19DE-07EA0B32B65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262832"/>
                  </p:ext>
                </p:extLst>
              </p:nvPr>
            </p:nvGraphicFramePr>
            <p:xfrm>
              <a:off x="3063132" y="4567435"/>
              <a:ext cx="4777928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56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432682017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1124" r="-103086" b="-2011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1124" r="-2454" b="-201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102273" r="-103086" b="-1034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102273" r="-2454" b="-10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200000" r="-103086" b="-22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200000" r="-2454" b="-22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640700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Relationship between Conditional / Joint / Marginal Distributions</a:t>
            </a:r>
          </a:p>
        </p:txBody>
      </p:sp>
    </p:spTree>
    <p:extLst>
      <p:ext uri="{BB962C8B-B14F-4D97-AF65-F5344CB8AC3E}">
        <p14:creationId xmlns:p14="http://schemas.microsoft.com/office/powerpoint/2010/main" val="37156662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6498-F2B1-42F4-D128-2186A6176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Probabilities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00082-2D30-BEA9-CFDF-37C956641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10515600" cy="3869485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565FBAA-E820-BBFC-CDB2-66554C474B38}"/>
              </a:ext>
            </a:extLst>
          </p:cNvPr>
          <p:cNvSpPr/>
          <p:nvPr/>
        </p:nvSpPr>
        <p:spPr>
          <a:xfrm>
            <a:off x="3258766" y="2913705"/>
            <a:ext cx="6106449" cy="3869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ED1C54-ECA5-974A-28E8-09DF47CC2042}"/>
              </a:ext>
            </a:extLst>
          </p:cNvPr>
          <p:cNvSpPr txBox="1"/>
          <p:nvPr/>
        </p:nvSpPr>
        <p:spPr>
          <a:xfrm>
            <a:off x="3350371" y="3023151"/>
            <a:ext cx="943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A=0 B=0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B1A9E5D-E452-BC2C-AC21-0987A7B8D2FC}"/>
              </a:ext>
            </a:extLst>
          </p:cNvPr>
          <p:cNvSpPr/>
          <p:nvPr/>
        </p:nvSpPr>
        <p:spPr>
          <a:xfrm>
            <a:off x="3946187" y="3698666"/>
            <a:ext cx="2149813" cy="2466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C64F4A8-A971-FC01-8A8F-2F0AF441772C}"/>
              </a:ext>
            </a:extLst>
          </p:cNvPr>
          <p:cNvSpPr/>
          <p:nvPr/>
        </p:nvSpPr>
        <p:spPr>
          <a:xfrm>
            <a:off x="6096001" y="3698666"/>
            <a:ext cx="830094" cy="2466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899A6D-53BF-8DCB-E2EE-13744C2F6DCB}"/>
              </a:ext>
            </a:extLst>
          </p:cNvPr>
          <p:cNvSpPr/>
          <p:nvPr/>
        </p:nvSpPr>
        <p:spPr>
          <a:xfrm>
            <a:off x="6926095" y="3698666"/>
            <a:ext cx="2149813" cy="246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A=0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1B6A0-3DA1-0997-1604-BD0667DEC04F}"/>
              </a:ext>
            </a:extLst>
          </p:cNvPr>
          <p:cNvSpPr txBox="1"/>
          <p:nvPr/>
        </p:nvSpPr>
        <p:spPr>
          <a:xfrm>
            <a:off x="2577831" y="2112653"/>
            <a:ext cx="8122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This diagram represents the joint distribution of A and B</a:t>
            </a:r>
          </a:p>
        </p:txBody>
      </p:sp>
    </p:spTree>
    <p:extLst>
      <p:ext uri="{BB962C8B-B14F-4D97-AF65-F5344CB8AC3E}">
        <p14:creationId xmlns:p14="http://schemas.microsoft.com/office/powerpoint/2010/main" val="10810164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6498-F2B1-42F4-D128-2186A617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23" y="130720"/>
            <a:ext cx="10557754" cy="1312236"/>
          </a:xfrm>
        </p:spPr>
        <p:txBody>
          <a:bodyPr/>
          <a:lstStyle/>
          <a:p>
            <a:r>
              <a:rPr lang="en-US" dirty="0"/>
              <a:t>What Does Marginalizing Look Like?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Marginalization formula: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  <a:blipFill>
                <a:blip r:embed="rId2"/>
                <a:stretch>
                  <a:fillRect l="-1112" t="-2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2141B4B-4D60-1AD7-A77D-1C4B2320D218}"/>
              </a:ext>
            </a:extLst>
          </p:cNvPr>
          <p:cNvSpPr/>
          <p:nvPr/>
        </p:nvSpPr>
        <p:spPr>
          <a:xfrm>
            <a:off x="3258766" y="2913705"/>
            <a:ext cx="6106449" cy="3869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960D44-D2ED-7C12-DE4F-26A5CB72C296}"/>
              </a:ext>
            </a:extLst>
          </p:cNvPr>
          <p:cNvSpPr txBox="1"/>
          <p:nvPr/>
        </p:nvSpPr>
        <p:spPr>
          <a:xfrm>
            <a:off x="3350371" y="3023151"/>
            <a:ext cx="943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A=0 B=0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3CBE06-C4D5-4133-059A-DDA31C5DD224}"/>
              </a:ext>
            </a:extLst>
          </p:cNvPr>
          <p:cNvSpPr/>
          <p:nvPr/>
        </p:nvSpPr>
        <p:spPr>
          <a:xfrm>
            <a:off x="3946187" y="3698666"/>
            <a:ext cx="2149813" cy="2466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ADD12-AD54-7D82-1EB1-E8DB648C851F}"/>
              </a:ext>
            </a:extLst>
          </p:cNvPr>
          <p:cNvSpPr/>
          <p:nvPr/>
        </p:nvSpPr>
        <p:spPr>
          <a:xfrm>
            <a:off x="6096001" y="3698666"/>
            <a:ext cx="830094" cy="2466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53D496-55E3-D444-718A-C835990E0C77}"/>
              </a:ext>
            </a:extLst>
          </p:cNvPr>
          <p:cNvSpPr/>
          <p:nvPr/>
        </p:nvSpPr>
        <p:spPr>
          <a:xfrm>
            <a:off x="6926095" y="3698666"/>
            <a:ext cx="2149813" cy="246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A=0</a:t>
            </a:r>
          </a:p>
          <a:p>
            <a:pPr algn="ctr"/>
            <a:r>
              <a:rPr lang="en-US" dirty="0"/>
              <a:t>B=1</a:t>
            </a:r>
          </a:p>
        </p:txBody>
      </p:sp>
    </p:spTree>
    <p:extLst>
      <p:ext uri="{BB962C8B-B14F-4D97-AF65-F5344CB8AC3E}">
        <p14:creationId xmlns:p14="http://schemas.microsoft.com/office/powerpoint/2010/main" val="7619668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6498-F2B1-42F4-D128-2186A617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23" y="130720"/>
            <a:ext cx="10557754" cy="1312236"/>
          </a:xfrm>
        </p:spPr>
        <p:txBody>
          <a:bodyPr/>
          <a:lstStyle/>
          <a:p>
            <a:r>
              <a:rPr lang="en-US" dirty="0"/>
              <a:t>What Does Marginalizing Look Like?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Marginalization formula: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  <a:blipFill>
                <a:blip r:embed="rId2"/>
                <a:stretch>
                  <a:fillRect l="-1112" t="-2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2141B4B-4D60-1AD7-A77D-1C4B2320D218}"/>
              </a:ext>
            </a:extLst>
          </p:cNvPr>
          <p:cNvSpPr/>
          <p:nvPr/>
        </p:nvSpPr>
        <p:spPr>
          <a:xfrm>
            <a:off x="3258766" y="2913705"/>
            <a:ext cx="6106449" cy="3869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960D44-D2ED-7C12-DE4F-26A5CB72C296}"/>
              </a:ext>
            </a:extLst>
          </p:cNvPr>
          <p:cNvSpPr txBox="1"/>
          <p:nvPr/>
        </p:nvSpPr>
        <p:spPr>
          <a:xfrm>
            <a:off x="3350371" y="3023151"/>
            <a:ext cx="943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A=0 B=0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3CBE06-C4D5-4133-059A-DDA31C5DD224}"/>
              </a:ext>
            </a:extLst>
          </p:cNvPr>
          <p:cNvSpPr/>
          <p:nvPr/>
        </p:nvSpPr>
        <p:spPr>
          <a:xfrm>
            <a:off x="3946187" y="3698666"/>
            <a:ext cx="2149813" cy="2466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ADD12-AD54-7D82-1EB1-E8DB648C851F}"/>
              </a:ext>
            </a:extLst>
          </p:cNvPr>
          <p:cNvSpPr/>
          <p:nvPr/>
        </p:nvSpPr>
        <p:spPr>
          <a:xfrm>
            <a:off x="6096001" y="3698666"/>
            <a:ext cx="830094" cy="2466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53D496-55E3-D444-718A-C835990E0C77}"/>
              </a:ext>
            </a:extLst>
          </p:cNvPr>
          <p:cNvSpPr/>
          <p:nvPr/>
        </p:nvSpPr>
        <p:spPr>
          <a:xfrm>
            <a:off x="6926095" y="3698666"/>
            <a:ext cx="2149813" cy="246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A=0</a:t>
            </a:r>
          </a:p>
          <a:p>
            <a:pPr algn="ctr"/>
            <a:r>
              <a:rPr lang="en-US" dirty="0"/>
              <a:t>B=1</a:t>
            </a:r>
          </a:p>
        </p:txBody>
      </p:sp>
    </p:spTree>
    <p:extLst>
      <p:ext uri="{BB962C8B-B14F-4D97-AF65-F5344CB8AC3E}">
        <p14:creationId xmlns:p14="http://schemas.microsoft.com/office/powerpoint/2010/main" val="26923838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6498-F2B1-42F4-D128-2186A617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23" y="130720"/>
            <a:ext cx="10557754" cy="1312236"/>
          </a:xfrm>
        </p:spPr>
        <p:txBody>
          <a:bodyPr/>
          <a:lstStyle/>
          <a:p>
            <a:r>
              <a:rPr lang="en-US" dirty="0"/>
              <a:t>What Does Conditioning Look Like?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2141B4B-4D60-1AD7-A77D-1C4B2320D218}"/>
              </a:ext>
            </a:extLst>
          </p:cNvPr>
          <p:cNvSpPr/>
          <p:nvPr/>
        </p:nvSpPr>
        <p:spPr>
          <a:xfrm>
            <a:off x="3258766" y="2913705"/>
            <a:ext cx="6106449" cy="3869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960D44-D2ED-7C12-DE4F-26A5CB72C296}"/>
              </a:ext>
            </a:extLst>
          </p:cNvPr>
          <p:cNvSpPr txBox="1"/>
          <p:nvPr/>
        </p:nvSpPr>
        <p:spPr>
          <a:xfrm>
            <a:off x="3350371" y="3023151"/>
            <a:ext cx="943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A=0 B=0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3CBE06-C4D5-4133-059A-DDA31C5DD224}"/>
              </a:ext>
            </a:extLst>
          </p:cNvPr>
          <p:cNvSpPr/>
          <p:nvPr/>
        </p:nvSpPr>
        <p:spPr>
          <a:xfrm>
            <a:off x="3946187" y="3698666"/>
            <a:ext cx="2149813" cy="2466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ADD12-AD54-7D82-1EB1-E8DB648C851F}"/>
              </a:ext>
            </a:extLst>
          </p:cNvPr>
          <p:cNvSpPr/>
          <p:nvPr/>
        </p:nvSpPr>
        <p:spPr>
          <a:xfrm>
            <a:off x="6096001" y="3698666"/>
            <a:ext cx="830094" cy="2466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53D496-55E3-D444-718A-C835990E0C77}"/>
              </a:ext>
            </a:extLst>
          </p:cNvPr>
          <p:cNvSpPr/>
          <p:nvPr/>
        </p:nvSpPr>
        <p:spPr>
          <a:xfrm>
            <a:off x="6926095" y="3698666"/>
            <a:ext cx="2149813" cy="246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A=0</a:t>
            </a:r>
          </a:p>
          <a:p>
            <a:pPr algn="ctr"/>
            <a:r>
              <a:rPr lang="en-US" dirty="0"/>
              <a:t>B=1</a:t>
            </a:r>
          </a:p>
        </p:txBody>
      </p:sp>
    </p:spTree>
    <p:extLst>
      <p:ext uri="{BB962C8B-B14F-4D97-AF65-F5344CB8AC3E}">
        <p14:creationId xmlns:p14="http://schemas.microsoft.com/office/powerpoint/2010/main" val="6712516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6498-F2B1-42F4-D128-2186A617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23" y="130720"/>
            <a:ext cx="10557754" cy="1312236"/>
          </a:xfrm>
        </p:spPr>
        <p:txBody>
          <a:bodyPr/>
          <a:lstStyle/>
          <a:p>
            <a:r>
              <a:rPr lang="en-US" dirty="0"/>
              <a:t>What Does Conditioning Look Like?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2141B4B-4D60-1AD7-A77D-1C4B2320D218}"/>
              </a:ext>
            </a:extLst>
          </p:cNvPr>
          <p:cNvSpPr/>
          <p:nvPr/>
        </p:nvSpPr>
        <p:spPr>
          <a:xfrm>
            <a:off x="3258766" y="2913705"/>
            <a:ext cx="6106449" cy="3869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960D44-D2ED-7C12-DE4F-26A5CB72C296}"/>
              </a:ext>
            </a:extLst>
          </p:cNvPr>
          <p:cNvSpPr txBox="1"/>
          <p:nvPr/>
        </p:nvSpPr>
        <p:spPr>
          <a:xfrm>
            <a:off x="3350371" y="3023151"/>
            <a:ext cx="943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A=0 B=0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3CBE06-C4D5-4133-059A-DDA31C5DD224}"/>
              </a:ext>
            </a:extLst>
          </p:cNvPr>
          <p:cNvSpPr/>
          <p:nvPr/>
        </p:nvSpPr>
        <p:spPr>
          <a:xfrm>
            <a:off x="3946187" y="3698666"/>
            <a:ext cx="2149813" cy="2466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ADD12-AD54-7D82-1EB1-E8DB648C851F}"/>
              </a:ext>
            </a:extLst>
          </p:cNvPr>
          <p:cNvSpPr/>
          <p:nvPr/>
        </p:nvSpPr>
        <p:spPr>
          <a:xfrm>
            <a:off x="6096001" y="3698666"/>
            <a:ext cx="830094" cy="2466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53D496-55E3-D444-718A-C835990E0C77}"/>
              </a:ext>
            </a:extLst>
          </p:cNvPr>
          <p:cNvSpPr/>
          <p:nvPr/>
        </p:nvSpPr>
        <p:spPr>
          <a:xfrm>
            <a:off x="6926095" y="3698666"/>
            <a:ext cx="2149813" cy="246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A=0</a:t>
            </a:r>
          </a:p>
          <a:p>
            <a:pPr algn="ctr"/>
            <a:r>
              <a:rPr lang="en-US" dirty="0"/>
              <a:t>B=1</a:t>
            </a:r>
          </a:p>
        </p:txBody>
      </p:sp>
    </p:spTree>
    <p:extLst>
      <p:ext uri="{BB962C8B-B14F-4D97-AF65-F5344CB8AC3E}">
        <p14:creationId xmlns:p14="http://schemas.microsoft.com/office/powerpoint/2010/main" val="2596959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6498-F2B1-42F4-D128-2186A617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23" y="130720"/>
            <a:ext cx="10557754" cy="1312236"/>
          </a:xfrm>
        </p:spPr>
        <p:txBody>
          <a:bodyPr/>
          <a:lstStyle/>
          <a:p>
            <a:r>
              <a:rPr lang="en-US" dirty="0"/>
              <a:t>What Does Conditioning Look Like?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=0,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=0,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2141B4B-4D60-1AD7-A77D-1C4B2320D218}"/>
              </a:ext>
            </a:extLst>
          </p:cNvPr>
          <p:cNvSpPr/>
          <p:nvPr/>
        </p:nvSpPr>
        <p:spPr>
          <a:xfrm>
            <a:off x="3258766" y="2913705"/>
            <a:ext cx="6106449" cy="3869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960D44-D2ED-7C12-DE4F-26A5CB72C296}"/>
              </a:ext>
            </a:extLst>
          </p:cNvPr>
          <p:cNvSpPr txBox="1"/>
          <p:nvPr/>
        </p:nvSpPr>
        <p:spPr>
          <a:xfrm>
            <a:off x="3350371" y="3023151"/>
            <a:ext cx="943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A=0 B=0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3CBE06-C4D5-4133-059A-DDA31C5DD224}"/>
              </a:ext>
            </a:extLst>
          </p:cNvPr>
          <p:cNvSpPr/>
          <p:nvPr/>
        </p:nvSpPr>
        <p:spPr>
          <a:xfrm>
            <a:off x="3946187" y="3698666"/>
            <a:ext cx="2149813" cy="2466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ADD12-AD54-7D82-1EB1-E8DB648C851F}"/>
              </a:ext>
            </a:extLst>
          </p:cNvPr>
          <p:cNvSpPr/>
          <p:nvPr/>
        </p:nvSpPr>
        <p:spPr>
          <a:xfrm>
            <a:off x="6096001" y="3698666"/>
            <a:ext cx="830094" cy="2466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53D496-55E3-D444-718A-C835990E0C77}"/>
              </a:ext>
            </a:extLst>
          </p:cNvPr>
          <p:cNvSpPr/>
          <p:nvPr/>
        </p:nvSpPr>
        <p:spPr>
          <a:xfrm>
            <a:off x="6926095" y="3698666"/>
            <a:ext cx="2149813" cy="246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A=0</a:t>
            </a:r>
          </a:p>
          <a:p>
            <a:pPr algn="ctr"/>
            <a:r>
              <a:rPr lang="en-US" dirty="0"/>
              <a:t>B=1</a:t>
            </a:r>
          </a:p>
        </p:txBody>
      </p:sp>
    </p:spTree>
    <p:extLst>
      <p:ext uri="{BB962C8B-B14F-4D97-AF65-F5344CB8AC3E}">
        <p14:creationId xmlns:p14="http://schemas.microsoft.com/office/powerpoint/2010/main" val="36275800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6498-F2B1-42F4-D128-2186A617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23" y="130720"/>
            <a:ext cx="10557754" cy="1312236"/>
          </a:xfrm>
        </p:spPr>
        <p:txBody>
          <a:bodyPr/>
          <a:lstStyle/>
          <a:p>
            <a:r>
              <a:rPr lang="en-US" dirty="0"/>
              <a:t>What Does Conditioning Look Like?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=0|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=0,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400082-2D30-BEA9-CFDF-37C9566412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7122" y="1607185"/>
                <a:ext cx="9863847" cy="38305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2141B4B-4D60-1AD7-A77D-1C4B2320D218}"/>
              </a:ext>
            </a:extLst>
          </p:cNvPr>
          <p:cNvSpPr/>
          <p:nvPr/>
        </p:nvSpPr>
        <p:spPr>
          <a:xfrm>
            <a:off x="3258766" y="2913705"/>
            <a:ext cx="6106449" cy="38694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960D44-D2ED-7C12-DE4F-26A5CB72C296}"/>
              </a:ext>
            </a:extLst>
          </p:cNvPr>
          <p:cNvSpPr txBox="1"/>
          <p:nvPr/>
        </p:nvSpPr>
        <p:spPr>
          <a:xfrm>
            <a:off x="3350371" y="3023151"/>
            <a:ext cx="943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A=0 B=0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3CBE06-C4D5-4133-059A-DDA31C5DD224}"/>
              </a:ext>
            </a:extLst>
          </p:cNvPr>
          <p:cNvSpPr/>
          <p:nvPr/>
        </p:nvSpPr>
        <p:spPr>
          <a:xfrm>
            <a:off x="3946187" y="3698666"/>
            <a:ext cx="2149813" cy="24665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ADD12-AD54-7D82-1EB1-E8DB648C851F}"/>
              </a:ext>
            </a:extLst>
          </p:cNvPr>
          <p:cNvSpPr/>
          <p:nvPr/>
        </p:nvSpPr>
        <p:spPr>
          <a:xfrm>
            <a:off x="6096001" y="3698666"/>
            <a:ext cx="830094" cy="2466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A=1</a:t>
            </a:r>
          </a:p>
          <a:p>
            <a:pPr algn="ctr"/>
            <a:r>
              <a:rPr lang="en-US" dirty="0"/>
              <a:t>B=1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53D496-55E3-D444-718A-C835990E0C77}"/>
              </a:ext>
            </a:extLst>
          </p:cNvPr>
          <p:cNvSpPr/>
          <p:nvPr/>
        </p:nvSpPr>
        <p:spPr>
          <a:xfrm>
            <a:off x="6926095" y="3698666"/>
            <a:ext cx="2149813" cy="246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A=0</a:t>
            </a:r>
          </a:p>
          <a:p>
            <a:pPr algn="ctr"/>
            <a:r>
              <a:rPr lang="en-US" dirty="0"/>
              <a:t>B=1</a:t>
            </a:r>
          </a:p>
        </p:txBody>
      </p:sp>
    </p:spTree>
    <p:extLst>
      <p:ext uri="{BB962C8B-B14F-4D97-AF65-F5344CB8AC3E}">
        <p14:creationId xmlns:p14="http://schemas.microsoft.com/office/powerpoint/2010/main" val="864539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8068" y="1371600"/>
                <a:ext cx="6400800" cy="5379275"/>
              </a:xfrm>
            </p:spPr>
            <p:txBody>
              <a:bodyPr>
                <a:normAutofit/>
              </a:bodyPr>
              <a:lstStyle/>
              <a:p>
                <a:pPr marL="457200" lvl="1" indent="0">
                  <a:buNone/>
                </a:pPr>
                <a:endParaRPr lang="en-US" sz="2000" dirty="0"/>
              </a:p>
              <a:p>
                <a:r>
                  <a:rPr lang="en-US" sz="2400" dirty="0"/>
                  <a:t>We just used the Count column to compute this conditional probability. </a:t>
                </a:r>
              </a:p>
              <a:p>
                <a:r>
                  <a:rPr lang="en-US" sz="2400" dirty="0"/>
                  <a:t>We can also use the joint probabilities</a:t>
                </a:r>
              </a:p>
              <a:p>
                <a:r>
                  <a:rPr lang="en-US" sz="2400" dirty="0"/>
                  <a:t>The denominator is no longer the count of males, but the share of the sample that is male</a:t>
                </a:r>
              </a:p>
              <a:p>
                <a:r>
                  <a:rPr lang="en-US" sz="2400" dirty="0"/>
                  <a:t>The numerator is the share of the sample that is male and high risk</a:t>
                </a:r>
              </a:p>
              <a:p>
                <a:pPr marL="0" indent="0">
                  <a:buNone/>
                </a:pP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𝐻𝑖𝑔h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𝑀𝑎𝑙𝑒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.38</m:t>
                          </m:r>
                        </m:num>
                        <m:den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.4+.38</m:t>
                          </m:r>
                        </m:den>
                      </m:f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=0.487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000" b="0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068" y="1371600"/>
                <a:ext cx="6400800" cy="5379275"/>
              </a:xfrm>
              <a:blipFill>
                <a:blip r:embed="rId2"/>
                <a:stretch>
                  <a:fillRect l="-1238" r="-1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F92A623-DB8A-99FC-19DE-07EA0B32B65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97004747"/>
                  </p:ext>
                </p:extLst>
              </p:nvPr>
            </p:nvGraphicFramePr>
            <p:xfrm>
              <a:off x="7197388" y="1902057"/>
              <a:ext cx="4777928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56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432682017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.|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80</m:t>
                                    </m:r>
                                  </m:num>
                                  <m:den>
                                    <m: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156</m:t>
                                    </m:r>
                                  </m:den>
                                </m:f>
                                <m:r>
                                  <a:rPr lang="en-US" sz="1200" b="0" i="1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=.513</m:t>
                                </m:r>
                              </m:oMath>
                            </m:oMathPara>
                          </a14:m>
                          <a:endParaRPr lang="en-US" sz="12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76</m:t>
                                    </m:r>
                                  </m:num>
                                  <m:den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156</m:t>
                                    </m:r>
                                  </m:den>
                                </m:f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=.487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9F92A623-DB8A-99FC-19DE-07EA0B32B65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97004747"/>
                  </p:ext>
                </p:extLst>
              </p:nvPr>
            </p:nvGraphicFramePr>
            <p:xfrm>
              <a:off x="7197388" y="1902057"/>
              <a:ext cx="4777928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56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432682017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2247" r="-103086" b="-2011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2247" r="-2454" b="-201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103409" r="-103086" b="-1034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103409" r="-2454" b="-10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201124" r="-103086" b="-22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201124" r="-2454" b="-22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51001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10AF-C703-48CF-B6A2-B72306DAB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Cond. Prob. Is Why Data Science Is Useful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ACF89-7B7D-499A-B6BB-CD8ED6D05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prediction problems are binary:</a:t>
            </a:r>
          </a:p>
          <a:p>
            <a:pPr lvl="1"/>
            <a:r>
              <a:rPr lang="en-US" dirty="0"/>
              <a:t>Will this borrower default on their loan?</a:t>
            </a:r>
          </a:p>
          <a:p>
            <a:pPr lvl="1"/>
            <a:r>
              <a:rPr lang="en-US" dirty="0"/>
              <a:t>Will this student dropout of high school?</a:t>
            </a:r>
          </a:p>
          <a:p>
            <a:pPr lvl="1"/>
            <a:r>
              <a:rPr lang="en-US" dirty="0"/>
              <a:t>Will this defendant be re-arrested?</a:t>
            </a:r>
          </a:p>
          <a:p>
            <a:pPr lvl="1"/>
            <a:r>
              <a:rPr lang="en-US" dirty="0"/>
              <a:t>Does this MRI show cancer?</a:t>
            </a:r>
          </a:p>
          <a:p>
            <a:pPr lvl="1"/>
            <a:r>
              <a:rPr lang="en-US" dirty="0"/>
              <a:t>Will this user click on this ad?</a:t>
            </a:r>
          </a:p>
          <a:p>
            <a:pPr lvl="1"/>
            <a:r>
              <a:rPr lang="en-US" dirty="0"/>
              <a:t>Will this team win the Super Bowl?</a:t>
            </a:r>
          </a:p>
          <a:p>
            <a:pPr lvl="1"/>
            <a:endParaRPr lang="en-US" dirty="0"/>
          </a:p>
          <a:p>
            <a:r>
              <a:rPr lang="en-US" dirty="0"/>
              <a:t>Make traction by “conditioning” on what you observe</a:t>
            </a:r>
          </a:p>
        </p:txBody>
      </p:sp>
    </p:spTree>
    <p:extLst>
      <p:ext uri="{BB962C8B-B14F-4D97-AF65-F5344CB8AC3E}">
        <p14:creationId xmlns:p14="http://schemas.microsoft.com/office/powerpoint/2010/main" val="5366378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590"/>
            <a:ext cx="10515600" cy="1325563"/>
          </a:xfrm>
        </p:spPr>
        <p:txBody>
          <a:bodyPr/>
          <a:lstStyle/>
          <a:p>
            <a:r>
              <a:rPr lang="en-US" dirty="0"/>
              <a:t>Joint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E2BD8-A069-6810-8EF0-1A2EA2EC4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6620933" cy="4757131"/>
          </a:xfrm>
        </p:spPr>
        <p:txBody>
          <a:bodyPr/>
          <a:lstStyle/>
          <a:p>
            <a:r>
              <a:rPr lang="en-US" dirty="0"/>
              <a:t>We can ask:</a:t>
            </a:r>
          </a:p>
          <a:p>
            <a:pPr lvl="1"/>
            <a:r>
              <a:rPr lang="en-US" dirty="0"/>
              <a:t>What is the P(RL=H, Sex=M)?</a:t>
            </a:r>
          </a:p>
          <a:p>
            <a:pPr lvl="2"/>
            <a:r>
              <a:rPr lang="en-US" dirty="0"/>
              <a:t>Also write as P(RL=H and Sex=M)</a:t>
            </a:r>
          </a:p>
          <a:p>
            <a:pPr lvl="1"/>
            <a:r>
              <a:rPr lang="en-US" dirty="0"/>
              <a:t>What is the P(Sex=F)?</a:t>
            </a:r>
          </a:p>
          <a:p>
            <a:pPr lvl="1"/>
            <a:r>
              <a:rPr lang="en-US" dirty="0"/>
              <a:t>What is the P(RL=H or Sex=Male)?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2188FB6-F3DF-EFB7-0B24-4ADBD37DC7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75484524"/>
                  </p:ext>
                </p:extLst>
              </p:nvPr>
            </p:nvGraphicFramePr>
            <p:xfrm>
              <a:off x="6605442" y="115590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.12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2188FB6-F3DF-EFB7-0B24-4ADBD37DC7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75484524"/>
                  </p:ext>
                </p:extLst>
              </p:nvPr>
            </p:nvGraphicFramePr>
            <p:xfrm>
              <a:off x="6605442" y="115590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1031" r="-1778" b="-404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100000" r="-1778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202062" r="-1778" b="-2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298980" r="-1778" b="-1010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403093" r="-1778" b="-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377623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E2BD8-A069-6810-8EF0-1A2EA2EC4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6620933" cy="4757131"/>
          </a:xfrm>
        </p:spPr>
        <p:txBody>
          <a:bodyPr/>
          <a:lstStyle/>
          <a:p>
            <a:r>
              <a:rPr lang="en-US" dirty="0"/>
              <a:t>This week:</a:t>
            </a:r>
          </a:p>
          <a:p>
            <a:pPr lvl="1"/>
            <a:r>
              <a:rPr lang="en-US" dirty="0"/>
              <a:t>What is the probability that a Male is </a:t>
            </a:r>
          </a:p>
          <a:p>
            <a:pPr marL="457200" lvl="1" indent="0">
              <a:buNone/>
            </a:pPr>
            <a:r>
              <a:rPr lang="en-US" dirty="0"/>
              <a:t>high risk?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98664626"/>
                  </p:ext>
                </p:extLst>
              </p:nvPr>
            </p:nvGraphicFramePr>
            <p:xfrm>
              <a:off x="6605442" y="115590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.12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98664626"/>
                  </p:ext>
                </p:extLst>
              </p:nvPr>
            </p:nvGraphicFramePr>
            <p:xfrm>
              <a:off x="6605442" y="115590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1031" r="-1778" b="-404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100000" r="-1778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202062" r="-1778" b="-2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298980" r="-1778" b="-1010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889" t="-403093" r="-1778" b="-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139438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7731"/>
                <a:ext cx="6620933" cy="4757131"/>
              </a:xfrm>
            </p:spPr>
            <p:txBody>
              <a:bodyPr/>
              <a:lstStyle/>
              <a:p>
                <a:r>
                  <a:rPr lang="en-US" dirty="0"/>
                  <a:t>This week:</a:t>
                </a:r>
              </a:p>
              <a:p>
                <a:pPr lvl="1"/>
                <a:r>
                  <a:rPr lang="en-US" dirty="0"/>
                  <a:t>What is the probability that a Male is </a:t>
                </a:r>
              </a:p>
              <a:p>
                <a:pPr marL="457200" lvl="1" indent="0">
                  <a:buNone/>
                </a:pPr>
                <a:r>
                  <a:rPr lang="en-US" dirty="0"/>
                  <a:t>high risk?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𝑅𝑖𝑠𝑘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𝐿𝑒𝑣𝑒𝑙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𝐻𝑖𝑔h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𝑆𝑒𝑥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𝑀𝑎𝑙𝑒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In English: </a:t>
                </a:r>
              </a:p>
              <a:p>
                <a:pPr marL="1371600" lvl="3" indent="0">
                  <a:buNone/>
                </a:pPr>
                <a:r>
                  <a:rPr lang="en-US" dirty="0"/>
                  <a:t>“What is the probability that the defendant’s Risk Level is High </a:t>
                </a:r>
                <a:r>
                  <a:rPr lang="en-US" b="1" dirty="0"/>
                  <a:t>GIVEN</a:t>
                </a:r>
                <a:r>
                  <a:rPr lang="en-US" dirty="0"/>
                  <a:t> that the defendant’s Sex is Male?”</a:t>
                </a:r>
              </a:p>
              <a:p>
                <a:pPr marL="1371600" lvl="3" indent="0">
                  <a:buNone/>
                </a:pPr>
                <a:r>
                  <a:rPr lang="en-US" dirty="0"/>
                  <a:t>OR</a:t>
                </a:r>
              </a:p>
              <a:p>
                <a:pPr marL="1371600" lvl="3" indent="0">
                  <a:buNone/>
                </a:pPr>
                <a:r>
                  <a:rPr lang="en-US" dirty="0"/>
                  <a:t>“Of Male defendants, what share are high risk?”</a:t>
                </a:r>
              </a:p>
              <a:p>
                <a:pPr marL="1371600" lvl="3" indent="0">
                  <a:buNone/>
                </a:pPr>
                <a:endParaRPr lang="en-US" dirty="0"/>
              </a:p>
              <a:p>
                <a:pPr lvl="2"/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7731"/>
                <a:ext cx="6620933" cy="4757131"/>
              </a:xfrm>
              <a:blipFill>
                <a:blip r:embed="rId2"/>
                <a:stretch>
                  <a:fillRect l="-1657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416484587"/>
                  </p:ext>
                </p:extLst>
              </p:nvPr>
            </p:nvGraphicFramePr>
            <p:xfrm>
              <a:off x="6605442" y="115590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.12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.1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416484587"/>
                  </p:ext>
                </p:extLst>
              </p:nvPr>
            </p:nvGraphicFramePr>
            <p:xfrm>
              <a:off x="6605442" y="115590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0889" t="-1031" r="-1778" b="-404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0889" t="-100000" r="-1778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0889" t="-202062" r="-1778" b="-2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0889" t="-298980" r="-1778" b="-1010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0889" t="-403093" r="-1778" b="-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084635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8068" y="1371601"/>
                <a:ext cx="6400800" cy="44467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𝐻𝑖𝑔h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𝑀𝑎𝑙𝑒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𝑁𝑢𝑚𝑒𝑟𝑎𝑡𝑜𝑟</m:t>
                          </m:r>
                        </m:num>
                        <m:den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𝐷𝑒𝑛𝑜𝑚𝑖𝑛𝑎𝑡𝑜𝑟</m:t>
                          </m:r>
                        </m:den>
                      </m:f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0" dirty="0"/>
              </a:p>
              <a:p>
                <a:endParaRPr lang="en-US" sz="2400" dirty="0"/>
              </a:p>
              <a:p>
                <a:r>
                  <a:rPr lang="en-US" sz="2400" dirty="0"/>
                  <a:t>“Of Male defendants”</a:t>
                </a:r>
              </a:p>
              <a:p>
                <a:pPr lvl="1"/>
                <a:r>
                  <a:rPr lang="en-US" sz="2000" dirty="0"/>
                  <a:t>Which rows don’t satisfy this </a:t>
                </a:r>
                <a:r>
                  <a:rPr lang="en-US" sz="2000" i="1" dirty="0"/>
                  <a:t>condition</a:t>
                </a:r>
                <a:r>
                  <a:rPr lang="en-US" sz="2000" dirty="0"/>
                  <a:t>? </a:t>
                </a:r>
              </a:p>
              <a:p>
                <a:endParaRPr lang="en-US" sz="2000" b="0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068" y="1371601"/>
                <a:ext cx="6400800" cy="4446772"/>
              </a:xfrm>
              <a:blipFill>
                <a:blip r:embed="rId2"/>
                <a:stretch>
                  <a:fillRect l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945944"/>
                  </p:ext>
                </p:extLst>
              </p:nvPr>
            </p:nvGraphicFramePr>
            <p:xfrm>
              <a:off x="7197388" y="1902057"/>
              <a:ext cx="4994612" cy="2693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48653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Female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.12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Female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.1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945944"/>
                  </p:ext>
                </p:extLst>
              </p:nvPr>
            </p:nvGraphicFramePr>
            <p:xfrm>
              <a:off x="7197388" y="1902057"/>
              <a:ext cx="4994612" cy="2693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48653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00488" t="-2273" r="-2439" b="-40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00488" t="-101124" r="-2439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Female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00488" t="-203409" r="-2439" b="-20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76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00488" t="-300000" r="-2439" b="-101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Female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00488" t="-404545" r="-2439" b="-22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403985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8068" y="1371601"/>
                <a:ext cx="6400800" cy="44467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𝐻𝑖𝑔h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𝑀𝑎𝑙𝑒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𝑁𝑢𝑚𝑒𝑟𝑎𝑡𝑜𝑟</m:t>
                          </m:r>
                        </m:num>
                        <m:den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𝐷𝑒𝑛𝑜𝑚𝑖𝑛𝑎𝑡𝑜𝑟</m:t>
                          </m:r>
                        </m:den>
                      </m:f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0" dirty="0"/>
              </a:p>
              <a:p>
                <a:endParaRPr lang="en-US" sz="2400" dirty="0"/>
              </a:p>
              <a:p>
                <a:r>
                  <a:rPr lang="en-US" sz="2400" dirty="0"/>
                  <a:t>“Of Male defendants”</a:t>
                </a:r>
              </a:p>
              <a:p>
                <a:pPr lvl="1"/>
                <a:r>
                  <a:rPr lang="en-US" sz="2000" dirty="0"/>
                  <a:t>Which rows don’t satisfy this </a:t>
                </a:r>
                <a:r>
                  <a:rPr lang="en-US" sz="2000" i="1" dirty="0"/>
                  <a:t>condition</a:t>
                </a:r>
                <a:r>
                  <a:rPr lang="en-US" sz="2000" dirty="0"/>
                  <a:t>? </a:t>
                </a:r>
              </a:p>
              <a:p>
                <a:endParaRPr lang="en-US" sz="2000" b="0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068" y="1371601"/>
                <a:ext cx="6400800" cy="4446772"/>
              </a:xfrm>
              <a:blipFill>
                <a:blip r:embed="rId2"/>
                <a:stretch>
                  <a:fillRect l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150406433"/>
                  </p:ext>
                </p:extLst>
              </p:nvPr>
            </p:nvGraphicFramePr>
            <p:xfrm>
              <a:off x="7197388" y="1902057"/>
              <a:ext cx="4777930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1971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150406433"/>
                  </p:ext>
                </p:extLst>
              </p:nvPr>
            </p:nvGraphicFramePr>
            <p:xfrm>
              <a:off x="7197388" y="1902057"/>
              <a:ext cx="4777930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1971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3415" t="-2247" r="-1951" b="-201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3415" t="-103409" r="-1951" b="-10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3415" t="-201124" r="-1951" b="-22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437622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8068" y="1371601"/>
                <a:ext cx="6400800" cy="44467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𝐻𝑖𝑔h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𝑀𝑎𝑙𝑒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𝑁𝑢𝑚𝑒𝑟𝑎𝑡𝑜𝑟</m:t>
                          </m:r>
                        </m:num>
                        <m:den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𝐷𝑒𝑛𝑜𝑚𝑖𝑛𝑎𝑡𝑜𝑟</m:t>
                          </m:r>
                        </m:den>
                      </m:f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0" dirty="0"/>
              </a:p>
              <a:p>
                <a:endParaRPr lang="en-US" sz="2400" dirty="0"/>
              </a:p>
              <a:p>
                <a:r>
                  <a:rPr lang="en-US" sz="2400" dirty="0"/>
                  <a:t>“Of Male defendants”</a:t>
                </a:r>
              </a:p>
              <a:p>
                <a:pPr lvl="1"/>
                <a:r>
                  <a:rPr lang="en-US" sz="2000" dirty="0"/>
                  <a:t>Which rows don’t satisfy this </a:t>
                </a:r>
                <a:r>
                  <a:rPr lang="en-US" sz="2000" i="1" dirty="0"/>
                  <a:t>condition</a:t>
                </a:r>
                <a:r>
                  <a:rPr lang="en-US" sz="2000" dirty="0"/>
                  <a:t>? </a:t>
                </a:r>
              </a:p>
              <a:p>
                <a:pPr lvl="1"/>
                <a:endParaRPr lang="en-US" sz="2000" dirty="0"/>
              </a:p>
              <a:p>
                <a:r>
                  <a:rPr lang="en-US" sz="2400" dirty="0"/>
                  <a:t>Denominator is number of male defendants: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+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76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156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Numerator is number of high risk male defendants = 76</a:t>
                </a:r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000" b="0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068" y="1371601"/>
                <a:ext cx="6400800" cy="4446772"/>
              </a:xfrm>
              <a:blipFill>
                <a:blip r:embed="rId2"/>
                <a:stretch>
                  <a:fillRect l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959251BB-471B-6846-F15B-13C7D827790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113446225"/>
                  </p:ext>
                </p:extLst>
              </p:nvPr>
            </p:nvGraphicFramePr>
            <p:xfrm>
              <a:off x="7197388" y="1902057"/>
              <a:ext cx="4777930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1971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6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959251BB-471B-6846-F15B-13C7D827790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113446225"/>
                  </p:ext>
                </p:extLst>
              </p:nvPr>
            </p:nvGraphicFramePr>
            <p:xfrm>
              <a:off x="7197388" y="1902057"/>
              <a:ext cx="4777930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1971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24865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3415" t="-2247" r="-1951" b="-201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3415" t="-103409" r="-1951" b="-10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3415" t="-201124" r="-1951" b="-22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676849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A55C-5F32-6716-CBBD-768E560B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12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8068" y="1371600"/>
                <a:ext cx="6400800" cy="53792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𝐻𝑖𝑔h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𝑀𝑎𝑙𝑒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𝑁𝑢𝑚𝑒𝑟𝑎𝑡𝑜𝑟</m:t>
                          </m:r>
                        </m:num>
                        <m:den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𝐷𝑒𝑛𝑜𝑚𝑖𝑛𝑎𝑡𝑜𝑟</m:t>
                          </m:r>
                        </m:den>
                      </m:f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0" dirty="0"/>
              </a:p>
              <a:p>
                <a:endParaRPr lang="en-US" sz="2400" dirty="0"/>
              </a:p>
              <a:p>
                <a:r>
                  <a:rPr lang="en-US" sz="2400" dirty="0"/>
                  <a:t>“Of Male defendants”</a:t>
                </a:r>
              </a:p>
              <a:p>
                <a:pPr lvl="1"/>
                <a:r>
                  <a:rPr lang="en-US" sz="2000" dirty="0"/>
                  <a:t>Which rows don’t satisfy this </a:t>
                </a:r>
                <a:r>
                  <a:rPr lang="en-US" sz="2000" i="1" dirty="0"/>
                  <a:t>condition</a:t>
                </a:r>
                <a:r>
                  <a:rPr lang="en-US" sz="2000" dirty="0"/>
                  <a:t>? </a:t>
                </a:r>
              </a:p>
              <a:p>
                <a:pPr lvl="1"/>
                <a:endParaRPr lang="en-US" sz="2000" dirty="0"/>
              </a:p>
              <a:p>
                <a:r>
                  <a:rPr lang="en-US" sz="2400" dirty="0"/>
                  <a:t>Denominator is number of male defendants: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+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76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156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Numerator is number of high risk male defendants = 76</a:t>
                </a:r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𝑅𝑖𝑠𝑘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𝐿𝑒𝑣𝑒𝑙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𝐻𝑖𝑔h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𝑆𝑒𝑥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𝑀𝑎𝑙𝑒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76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156</m:t>
                        </m:r>
                      </m:den>
                    </m:f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=0.487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000" b="0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1E2BD8-A069-6810-8EF0-1A2EA2EC4A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068" y="1371600"/>
                <a:ext cx="6400800" cy="5379275"/>
              </a:xfrm>
              <a:blipFill>
                <a:blip r:embed="rId2"/>
                <a:stretch>
                  <a:fillRect l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91085063"/>
                  </p:ext>
                </p:extLst>
              </p:nvPr>
            </p:nvGraphicFramePr>
            <p:xfrm>
              <a:off x="7197388" y="1902057"/>
              <a:ext cx="4777928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56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432682017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.|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sz="1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80</m:t>
                                    </m:r>
                                  </m:num>
                                  <m:den>
                                    <m:r>
                                      <a:rPr lang="en-US" sz="1200" b="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156</m:t>
                                    </m:r>
                                  </m:den>
                                </m:f>
                                <m:r>
                                  <a:rPr lang="en-US" sz="1200" b="0" i="1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=.513</m:t>
                                </m:r>
                              </m:oMath>
                            </m:oMathPara>
                          </a14:m>
                          <a:endParaRPr lang="en-US" sz="12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.38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76</m:t>
                                    </m:r>
                                  </m:num>
                                  <m:den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156</m:t>
                                    </m:r>
                                  </m:den>
                                </m:f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=.487</m:t>
                                </m:r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 marL="83265" marR="83265" marT="41633" marB="41633"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30850E4F-5F81-E793-313D-EA3D646E851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91085063"/>
                  </p:ext>
                </p:extLst>
              </p:nvPr>
            </p:nvGraphicFramePr>
            <p:xfrm>
              <a:off x="7197388" y="1902057"/>
              <a:ext cx="4777928" cy="1616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56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  <a:gridCol w="989943">
                      <a:extLst>
                        <a:ext uri="{9D8B030D-6E8A-4147-A177-3AD203B41FA5}">
                          <a16:colId xmlns:a16="http://schemas.microsoft.com/office/drawing/2014/main" val="1432682017"/>
                        </a:ext>
                      </a:extLst>
                    </a:gridCol>
                  </a:tblGrid>
                  <a:tr h="538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Risk Level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Sex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Count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2247" r="-103086" b="-2011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2247" r="-2454" b="-2011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Low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80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103409" r="-103086" b="-1034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103409" r="-2454" b="-1034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3871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200" dirty="0"/>
                            <a:t>High Risk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Male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76</a:t>
                          </a:r>
                        </a:p>
                      </a:txBody>
                      <a:tcPr marL="83265" marR="83265" marT="41633" marB="41633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284568" t="-201124" r="-103086" b="-22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3265" marR="83265" marT="41633" marB="41633" anchor="ctr">
                        <a:blipFill>
                          <a:blip r:embed="rId3"/>
                          <a:stretch>
                            <a:fillRect l="-382209" t="-201124" r="-2454" b="-22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943024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10774</TotalTime>
  <Words>1058</Words>
  <Application>Microsoft Office PowerPoint</Application>
  <PresentationFormat>Widescreen</PresentationFormat>
  <Paragraphs>322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Cambria Math</vt:lpstr>
      <vt:lpstr>1_Office Theme</vt:lpstr>
      <vt:lpstr>INST 414: Data Science Techniques   Lecture 3b Conditional Probability</vt:lpstr>
      <vt:lpstr>Cond. Prob. Is Why Data Science Is Useful</vt:lpstr>
      <vt:lpstr>Joint Distribution</vt:lpstr>
      <vt:lpstr>Conditional Probability</vt:lpstr>
      <vt:lpstr>Conditional Probability</vt:lpstr>
      <vt:lpstr>Conditional Probability</vt:lpstr>
      <vt:lpstr>Conditional Probability</vt:lpstr>
      <vt:lpstr>Conditional Probability</vt:lpstr>
      <vt:lpstr>Conditional Probability</vt:lpstr>
      <vt:lpstr>Conditional Probability</vt:lpstr>
      <vt:lpstr>Relationship between Conditional / Joint / Marginal Distributions</vt:lpstr>
      <vt:lpstr>Visualizing Probabilities</vt:lpstr>
      <vt:lpstr>What Does Marginalizing Look Like?</vt:lpstr>
      <vt:lpstr>What Does Marginalizing Look Like?</vt:lpstr>
      <vt:lpstr>What Does Conditioning Look Like?</vt:lpstr>
      <vt:lpstr>What Does Conditioning Look Like?</vt:lpstr>
      <vt:lpstr>What Does Conditioning Look Like?</vt:lpstr>
      <vt:lpstr>What Does Conditioning Look Like?</vt:lpstr>
      <vt:lpstr>Conditional Probability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Zubin Jelveh</dc:creator>
  <cp:lastModifiedBy>Zubin Jelveh</cp:lastModifiedBy>
  <cp:revision>40</cp:revision>
  <dcterms:created xsi:type="dcterms:W3CDTF">2021-09-10T02:35:53Z</dcterms:created>
  <dcterms:modified xsi:type="dcterms:W3CDTF">2026-02-09T22:55:25Z</dcterms:modified>
</cp:coreProperties>
</file>