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406" r:id="rId3"/>
    <p:sldId id="407" r:id="rId4"/>
    <p:sldId id="408" r:id="rId5"/>
    <p:sldId id="398" r:id="rId6"/>
    <p:sldId id="436" r:id="rId7"/>
    <p:sldId id="455" r:id="rId8"/>
    <p:sldId id="437" r:id="rId9"/>
    <p:sldId id="438" r:id="rId10"/>
    <p:sldId id="439" r:id="rId11"/>
    <p:sldId id="44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237" autoAdjust="0"/>
  </p:normalViewPr>
  <p:slideViewPr>
    <p:cSldViewPr snapToGrid="0">
      <p:cViewPr varScale="1">
        <p:scale>
          <a:sx n="70" d="100"/>
          <a:sy n="70" d="100"/>
        </p:scale>
        <p:origin x="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9785F-6E4E-4B2D-BA52-48249D33DA2A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15DF8-8634-4AEE-85BC-B1B3E8FFE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14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119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94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6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493DA-6767-48BA-B99A-CA4BCEB94D3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74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17D49-0A3C-46EB-8E1C-106C1194CC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5400"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51C021-1B81-476A-85A3-A9790C427F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0A1B1-2255-4C58-B244-3E02ABAF2A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C7EC2-F75E-41E5-9E98-BA1335DDE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05C43-B8A3-44D5-A474-F3CC7DFB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677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8E3C5-350D-4E53-9ACF-A299AE8F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0AA61A-888C-4AFA-8593-9D2AB6D752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2D77F-A145-4E2C-823E-B5ABB8C772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7C15D-B093-4F22-BB32-C2B1D8ACD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E98AC-578D-45FB-BED9-7902F4201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004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E37601-32B1-40CB-9322-8C42640E0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6CC68D-9DCF-450F-8372-E1CE84BC7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08BF9-1D50-44AA-BDF3-3F00CA1C3F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79369-2A1F-42AD-9DA3-3F6F16DD0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6BAAF-DFBA-4EE2-9FD9-D66F6BCE8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693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2D071-B6FD-4F12-8935-8160D6FE3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5B998-74F9-42B5-8DFA-847F1234D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731"/>
            <a:ext cx="10515600" cy="4757131"/>
          </a:xfrm>
        </p:spPr>
        <p:txBody>
          <a:bodyPr/>
          <a:lstStyle>
            <a:lvl1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1pPr>
            <a:lvl2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2pPr>
            <a:lvl3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3pPr>
            <a:lvl4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4pPr>
            <a:lvl5pPr>
              <a:defRPr>
                <a:latin typeface="Cambria" panose="02040503050406030204" pitchFamily="18" charset="0"/>
                <a:ea typeface="Cambria" panose="020405030504060302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971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24ADF-B487-4F63-8EBC-EB47C7FC2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FE1C2-ECEC-4871-95D4-6E825EF35F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370E2-90B8-44EE-9C0C-2323FE5BD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FBEFF-5FCB-4C7A-AB66-3984B248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AE514-926B-49DB-A293-C9A413A5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938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558D3-20A5-4EB1-BB0C-A841FE777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85A70-C0D9-4D0E-8848-5AB546F21C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660AA4-A946-431E-88B9-4137792AF7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D9EC5E-0CC5-46FA-A67F-829E0D342F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A1F9A-F569-4AD9-948C-FF219F393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81CEC-150F-4EA8-8D31-18D0DF1CB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33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E1F67-CF1C-40DD-8966-3D1E99ED23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74539C-3EE8-4C7D-9A87-B325D54C26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E5959B-5305-427B-AD9E-A877DEBF10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233ADE-0BE2-4235-8777-DBCE6467F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60D0B3-6529-462D-9F6D-78633561D0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44967-B153-472D-A03A-C6CA824B5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CA2E02-8A1A-487C-9EBC-377AF15B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7B0991-2ACB-404F-8F57-23C3CA4D9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97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87AB3-1B9A-4044-8EE7-5BF5BCBD2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C5BAA-D49A-4B57-A752-4B42366ACE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A17D56-F767-49C5-8E2A-4E759B7C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BD58AA-9FF9-4991-A7BC-6567529B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08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14830C-2CDB-45E8-9C41-A1D64389D5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76091-CD5C-449E-B96C-CC66394F4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C88013-AFFB-4681-B51B-741F70813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040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8630D-7FAA-4425-8CD2-629971779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C9A20-98C1-44EC-B39C-952BA3B5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2F57C-0FCC-4540-A105-F733044DC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39C767-62CC-4CA9-AF1D-4E0499937E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99AAAE-E77E-4FB8-B001-8507C16F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EF175-C626-4C86-8741-D6C2A9FC3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2573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DAF58-F979-440C-9DEC-2DCF48F9A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9D3E8-9D59-487A-B75B-FB267EE9F4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A097EF-8C12-489A-AEFB-5BAA1F5C5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3F761-5E1D-456F-86D1-E9D2176696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15B1D1-5DE1-47DB-A0E0-D90E014977A8}" type="datetimeFigureOut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2/9/2026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D83D2A-30CF-4472-B7F7-0A9AEEDEE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48BB0-DB3D-4D6B-A072-C5C176C91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6EE99F-0117-4778-A5E6-E87F21AC5D38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1119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2AAB4D-54BB-4AE2-A1CD-CB5BC695A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0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5EE965-DBB1-4267-AC1D-F2F02BAE3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4480"/>
            <a:ext cx="10515600" cy="4780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5552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46C8B-9AB5-4B36-A44B-C6B45DD2D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562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INST 414: Data Science Techniques</a:t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r>
              <a:rPr lang="en-US" sz="4900" dirty="0"/>
              <a:t>Lecture 3a</a:t>
            </a:r>
            <a:br>
              <a:rPr lang="en-US" sz="4900" dirty="0"/>
            </a:br>
            <a:r>
              <a:rPr lang="en-US" sz="4900" dirty="0"/>
              <a:t>Recap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373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</p:spPr>
            <p:txBody>
              <a:bodyPr/>
              <a:lstStyle/>
              <a:p>
                <a:r>
                  <a:rPr lang="en-US" dirty="0"/>
                  <a:t>What is the marginal probability: 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𝑅𝑖𝑠𝑘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𝐿𝑒𝑣𝑒𝑙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𝐻𝑖𝑔h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𝑅𝑖𝑠𝑘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  <a:blipFill>
                <a:blip r:embed="rId3"/>
                <a:stretch>
                  <a:fillRect l="-2406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DFFB208-52BC-2F2C-30D5-C88C82A643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0" y="4868333"/>
                <a:ext cx="10151533" cy="16289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Marginalize: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𝐿𝑒𝑣𝑒𝑙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𝐻𝑖𝑔h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sz="1600" i="1" smtClean="0">
                            <a:latin typeface="Cambria Math" panose="02040503050406030204" pitchFamily="18" charset="0"/>
                          </a:rPr>
                          <m:t>𝑖𝑠𝑘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𝐿𝑒𝑣𝑒𝑙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𝐻𝑖𝑔h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r>
                  <a:rPr lang="en-US" sz="1600" dirty="0"/>
                  <a:t>+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𝐿𝑒𝑣𝑒𝑙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𝐻𝑖𝑔h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DFFB208-52BC-2F2C-30D5-C88C82A643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868333"/>
                <a:ext cx="10151533" cy="1628929"/>
              </a:xfrm>
              <a:prstGeom prst="rect">
                <a:avLst/>
              </a:prstGeom>
              <a:blipFill>
                <a:blip r:embed="rId5"/>
                <a:stretch>
                  <a:fillRect l="-1081" t="-6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C24F597F-F53A-85C5-921C-844DFAAFF00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22225618"/>
                  </p:ext>
                </p:extLst>
              </p:nvPr>
            </p:nvGraphicFramePr>
            <p:xfrm>
              <a:off x="5868842" y="1587731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80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=.4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24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=.12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38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76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=.38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=.1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C24F597F-F53A-85C5-921C-844DFAAFF00A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22225618"/>
                  </p:ext>
                </p:extLst>
              </p:nvPr>
            </p:nvGraphicFramePr>
            <p:xfrm>
              <a:off x="5868842" y="1587731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1031" r="-1778" b="-4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101031" r="-1778" b="-3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198980" r="-177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38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302062" r="-1778" b="-10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402062" r="-1778" b="-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759850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</p:spPr>
            <p:txBody>
              <a:bodyPr/>
              <a:lstStyle/>
              <a:p>
                <a:r>
                  <a:rPr lang="en-US" dirty="0"/>
                  <a:t>What is the marginal probability: 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𝑅𝑖𝑠𝑘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𝐿𝑒𝑣𝑒𝑙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𝐻𝑖𝑔h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𝑅𝑖𝑠𝑘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  <a:blipFill>
                <a:blip r:embed="rId3"/>
                <a:stretch>
                  <a:fillRect l="-2406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DFFB208-52BC-2F2C-30D5-C88C82A643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0" y="4868333"/>
                <a:ext cx="10151533" cy="162892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/>
                  <a:t>Marginalize: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𝐿𝑒𝑣𝑒𝑙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𝐻𝑖𝑔h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</m:e>
                    </m:d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sz="1600" i="1" smtClean="0">
                            <a:latin typeface="Cambria Math" panose="02040503050406030204" pitchFamily="18" charset="0"/>
                          </a:rPr>
                          <m:t>𝑖𝑠𝑘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𝐿𝑒𝑣𝑒𝑙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𝐻𝑖𝑔h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</m:oMath>
                </a14:m>
                <a:r>
                  <a:rPr lang="en-US" sz="1600" dirty="0"/>
                  <a:t>+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𝐿𝑒𝑣𝑒𝑙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𝐻𝑖𝑔h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</m:oMath>
                </a14:m>
                <a:endParaRPr lang="en-US" sz="1600" dirty="0"/>
              </a:p>
              <a:p>
                <a:pPr marL="457200" lvl="1" indent="0" algn="ctr">
                  <a:buNone/>
                </a:pPr>
                <a:endParaRPr lang="en-US" sz="1600" i="1" dirty="0">
                  <a:latin typeface="Cambria Math" panose="02040503050406030204" pitchFamily="18" charset="0"/>
                </a:endParaRPr>
              </a:p>
              <a:p>
                <a:pPr marL="457200" lvl="1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𝑅𝑖𝑠𝑘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𝐿𝑒𝑣𝑒𝑙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𝐻𝑖𝑔h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𝑅𝑖𝑠𝑘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38+.1=.48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BDFFB208-52BC-2F2C-30D5-C88C82A643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4868333"/>
                <a:ext cx="10151533" cy="1628929"/>
              </a:xfrm>
              <a:prstGeom prst="rect">
                <a:avLst/>
              </a:prstGeom>
              <a:blipFill>
                <a:blip r:embed="rId5"/>
                <a:stretch>
                  <a:fillRect l="-1081" t="-6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65E41906-278C-DB26-6BC5-0D6D6C57DF0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22225618"/>
                  </p:ext>
                </p:extLst>
              </p:nvPr>
            </p:nvGraphicFramePr>
            <p:xfrm>
              <a:off x="5868842" y="1587731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80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=.4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24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=.12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38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76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=.38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=.1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65E41906-278C-DB26-6BC5-0D6D6C57DF0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22225618"/>
                  </p:ext>
                </p:extLst>
              </p:nvPr>
            </p:nvGraphicFramePr>
            <p:xfrm>
              <a:off x="5868842" y="1587731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1031" r="-1778" b="-4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101031" r="-1778" b="-3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198980" r="-177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38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302062" r="-1778" b="-10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6"/>
                          <a:stretch>
                            <a:fillRect l="-300889" t="-402062" r="-1778" b="-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708674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04EA4-381D-4FD7-A5AD-E9CCC578A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F72328-58EA-4BD5-92C7-711DE1D9C56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be a </a:t>
                </a:r>
                <a:r>
                  <a:rPr lang="en-US" b="1" dirty="0"/>
                  <a:t>random variable</a:t>
                </a:r>
                <a:r>
                  <a:rPr lang="en-US" dirty="0"/>
                  <a:t> representing a coin toss.</a:t>
                </a:r>
              </a:p>
              <a:p>
                <a:endParaRPr lang="en-US" dirty="0"/>
              </a:p>
              <a:p>
                <a:r>
                  <a:rPr lang="en-US" dirty="0"/>
                  <a:t>The </a:t>
                </a:r>
                <a:r>
                  <a:rPr lang="en-US" b="1" dirty="0"/>
                  <a:t>event space</a:t>
                </a:r>
                <a:r>
                  <a:rPr lang="en-US" dirty="0"/>
                  <a:t> is the set of possible </a:t>
                </a:r>
                <a:r>
                  <a:rPr lang="en-US" b="1" dirty="0"/>
                  <a:t>outcomes</a:t>
                </a:r>
                <a:r>
                  <a:rPr lang="en-US" dirty="0"/>
                  <a:t>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Associated with each event/outcome is a probability:</a:t>
                </a:r>
              </a:p>
              <a:p>
                <a:pPr lvl="1"/>
                <a:r>
                  <a:rPr lang="en-US" dirty="0"/>
                  <a:t>P(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P(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)</a:t>
                </a:r>
              </a:p>
              <a:p>
                <a:endParaRPr lang="en-US" dirty="0"/>
              </a:p>
              <a:p>
                <a:r>
                  <a:rPr lang="en-US" dirty="0"/>
                  <a:t>A </a:t>
                </a:r>
                <a:r>
                  <a:rPr lang="en-US" b="1" dirty="0"/>
                  <a:t>probability distribution</a:t>
                </a:r>
                <a:r>
                  <a:rPr lang="en-US" dirty="0"/>
                  <a:t> is a function that maps each outcome to a probability: </a:t>
                </a:r>
              </a:p>
              <a:p>
                <a:pPr lvl="1"/>
                <a:r>
                  <a:rPr lang="en-US" dirty="0"/>
                  <a:t>P(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dirty="0"/>
                  <a:t>) = 0.5; NOT A DISTRIBUTION</a:t>
                </a:r>
              </a:p>
              <a:p>
                <a:pPr lvl="1"/>
                <a:r>
                  <a:rPr lang="en-US" dirty="0"/>
                  <a:t>P(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= 0.5, P(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dirty="0"/>
                  <a:t>) = 0.5 </a:t>
                </a:r>
              </a:p>
              <a:p>
                <a:pPr lvl="1"/>
                <a:r>
                  <a:rPr lang="en-US" dirty="0"/>
                  <a:t>Adds up to one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7F72328-58EA-4BD5-92C7-711DE1D9C56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96" t="-28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03C03098-6FD3-48B3-8F3C-8B27D8570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3272" y="1492009"/>
            <a:ext cx="947154" cy="947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0435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AE0C6-985C-40BB-97F7-29899B2B3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and Marginal Distributions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FEAF00-31CE-43BB-B48D-513FAD88AD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dirty="0"/>
                  <a:t>Collections of more than one random variable:</a:t>
                </a:r>
              </a:p>
              <a:p>
                <a:endParaRPr lang="en-US" dirty="0"/>
              </a:p>
              <a:p>
                <a:r>
                  <a:rPr lang="en-US" dirty="0"/>
                  <a:t>The </a:t>
                </a:r>
                <a:r>
                  <a:rPr lang="en-US" b="1" dirty="0"/>
                  <a:t>joint distribution</a:t>
                </a:r>
                <a:r>
                  <a:rPr lang="en-US" dirty="0"/>
                  <a:t> is a probability distribution that maps all outcomes of more than one random variable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is how we refer to the </a:t>
                </a:r>
                <a:r>
                  <a:rPr lang="en-US" b="1" dirty="0"/>
                  <a:t>joint distribution</a:t>
                </a:r>
              </a:p>
              <a:p>
                <a:endParaRPr lang="en-US" dirty="0"/>
              </a:p>
              <a:p>
                <a:r>
                  <a:rPr lang="en-US" dirty="0"/>
                  <a:t>Event space/Possible outcome (outcome of toss 1, outcome of toss 2): 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b="0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lang="en-US" sz="1600" b="0" i="1" dirty="0">
                  <a:latin typeface="Cambria Math" panose="02040503050406030204" pitchFamily="18" charset="0"/>
                </a:endParaRPr>
              </a:p>
              <a:p>
                <a:r>
                  <a:rPr lang="en-US" dirty="0"/>
                  <a:t>Probabilities add up to one:	</a:t>
                </a:r>
                <a:endParaRPr lang="en-US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FEAF00-31CE-43BB-B48D-513FAD88AD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12" t="-3201" r="-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0446CD52-D721-48D3-B5E6-C7CC92A9E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937" y="1280341"/>
            <a:ext cx="947154" cy="947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9CF850C-3209-469C-B5D3-A3D52A1808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9004" y="1280341"/>
            <a:ext cx="947154" cy="947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06650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1F19E-78F8-4CE9-9BA5-2C5D94054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“Marginalizing” – Going from a Joint Distribution to a Marginal Distribution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869552-03B8-4439-8CDE-613BD973C6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Table describes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What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:r>
                  <a:rPr lang="en-US" dirty="0"/>
                  <a:t>To get it, marginalize, or “sum over”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endParaRPr lang="en-US" sz="2000" dirty="0"/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=0, 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=0, 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=.6</m:t>
                    </m:r>
                  </m:oMath>
                </a14:m>
                <a:endParaRPr lang="en-US" sz="2000" dirty="0"/>
              </a:p>
              <a:p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d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=1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=.4</m:t>
                    </m:r>
                  </m:oMath>
                </a14:m>
                <a:endParaRPr lang="en-US" sz="2000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5869552-03B8-4439-8CDE-613BD973C6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F06EAB09-A04E-4FE5-8FF8-BFCA40F11A4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18519378"/>
                  </p:ext>
                </p:extLst>
              </p:nvPr>
            </p:nvGraphicFramePr>
            <p:xfrm>
              <a:off x="7297480" y="1322374"/>
              <a:ext cx="4180304" cy="15928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88518">
                      <a:extLst>
                        <a:ext uri="{9D8B030D-6E8A-4147-A177-3AD203B41FA5}">
                          <a16:colId xmlns:a16="http://schemas.microsoft.com/office/drawing/2014/main" val="251235863"/>
                        </a:ext>
                      </a:extLst>
                    </a:gridCol>
                    <a:gridCol w="616766">
                      <a:extLst>
                        <a:ext uri="{9D8B030D-6E8A-4147-A177-3AD203B41FA5}">
                          <a16:colId xmlns:a16="http://schemas.microsoft.com/office/drawing/2014/main" val="3071724289"/>
                        </a:ext>
                      </a:extLst>
                    </a:gridCol>
                    <a:gridCol w="1647647">
                      <a:extLst>
                        <a:ext uri="{9D8B030D-6E8A-4147-A177-3AD203B41FA5}">
                          <a16:colId xmlns:a16="http://schemas.microsoft.com/office/drawing/2014/main" val="2498905075"/>
                        </a:ext>
                      </a:extLst>
                    </a:gridCol>
                    <a:gridCol w="1427373">
                      <a:extLst>
                        <a:ext uri="{9D8B030D-6E8A-4147-A177-3AD203B41FA5}">
                          <a16:colId xmlns:a16="http://schemas.microsoft.com/office/drawing/2014/main" val="564520973"/>
                        </a:ext>
                      </a:extLst>
                    </a:gridCol>
                  </a:tblGrid>
                  <a:tr h="378777">
                    <a:tc rowSpan="2" gridSpan="2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solidFill>
                          <a:schemeClr val="bg1">
                            <a:alpha val="0"/>
                          </a:schemeClr>
                        </a:solidFill>
                      </a:tcPr>
                    </a:tc>
                    <a:tc rowSpan="2"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𝑿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238682"/>
                      </a:ext>
                    </a:extLst>
                  </a:tr>
                  <a:tr h="378777">
                    <a:tc gridSpan="2"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14153581"/>
                      </a:ext>
                    </a:extLst>
                  </a:tr>
                  <a:tr h="456512"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.2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4809217"/>
                      </a:ext>
                    </a:extLst>
                  </a:tr>
                  <a:tr h="378777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.3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. </m:t>
                              </m:r>
                            </m:oMath>
                          </a14:m>
                          <a:r>
                            <a:rPr lang="en-US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852946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F06EAB09-A04E-4FE5-8FF8-BFCA40F11A4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18519378"/>
                  </p:ext>
                </p:extLst>
              </p:nvPr>
            </p:nvGraphicFramePr>
            <p:xfrm>
              <a:off x="7297480" y="1322374"/>
              <a:ext cx="4180304" cy="159284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88518">
                      <a:extLst>
                        <a:ext uri="{9D8B030D-6E8A-4147-A177-3AD203B41FA5}">
                          <a16:colId xmlns:a16="http://schemas.microsoft.com/office/drawing/2014/main" val="251235863"/>
                        </a:ext>
                      </a:extLst>
                    </a:gridCol>
                    <a:gridCol w="616766">
                      <a:extLst>
                        <a:ext uri="{9D8B030D-6E8A-4147-A177-3AD203B41FA5}">
                          <a16:colId xmlns:a16="http://schemas.microsoft.com/office/drawing/2014/main" val="3071724289"/>
                        </a:ext>
                      </a:extLst>
                    </a:gridCol>
                    <a:gridCol w="1647647">
                      <a:extLst>
                        <a:ext uri="{9D8B030D-6E8A-4147-A177-3AD203B41FA5}">
                          <a16:colId xmlns:a16="http://schemas.microsoft.com/office/drawing/2014/main" val="2498905075"/>
                        </a:ext>
                      </a:extLst>
                    </a:gridCol>
                    <a:gridCol w="1427373">
                      <a:extLst>
                        <a:ext uri="{9D8B030D-6E8A-4147-A177-3AD203B41FA5}">
                          <a16:colId xmlns:a16="http://schemas.microsoft.com/office/drawing/2014/main" val="564520973"/>
                        </a:ext>
                      </a:extLst>
                    </a:gridCol>
                  </a:tblGrid>
                  <a:tr h="378777">
                    <a:tc rowSpan="2" gridSpan="2">
                      <a:txBody>
                        <a:bodyPr/>
                        <a:lstStyle/>
                        <a:p>
                          <a:pPr algn="ctr"/>
                          <a:endParaRPr lang="en-US" dirty="0"/>
                        </a:p>
                      </a:txBody>
                      <a:tcPr anchor="ctr">
                        <a:solidFill>
                          <a:schemeClr val="bg1">
                            <a:alpha val="0"/>
                          </a:schemeClr>
                        </a:solidFill>
                      </a:tcPr>
                    </a:tc>
                    <a:tc rowSpan="2"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6040" t="-1587" r="-990" b="-3396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0238682"/>
                      </a:ext>
                    </a:extLst>
                  </a:tr>
                  <a:tr h="378777">
                    <a:tc gridSpan="2"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hMerge="1"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67159" t="-103226" r="-88192" b="-24516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93590" t="-103226" r="-2137" b="-24516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14153581"/>
                      </a:ext>
                    </a:extLst>
                  </a:tr>
                  <a:tr h="456512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50" t="-91304" r="-763750" b="-101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80198" t="-168000" r="-504950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67159" t="-168000" r="-88192" b="-102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93590" t="-168000" r="-2137" b="-1026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4809217"/>
                      </a:ext>
                    </a:extLst>
                  </a:tr>
                  <a:tr h="378777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80198" t="-319048" r="-504950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67159" t="-319048" r="-88192" b="-222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93590" t="-319048" r="-2137" b="-222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85294604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6973F98-4214-4C3E-90D9-AA16D1AEF14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4254499"/>
                  </p:ext>
                </p:extLst>
              </p:nvPr>
            </p:nvGraphicFramePr>
            <p:xfrm>
              <a:off x="8364094" y="4434980"/>
              <a:ext cx="1740566" cy="8352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3030">
                      <a:extLst>
                        <a:ext uri="{9D8B030D-6E8A-4147-A177-3AD203B41FA5}">
                          <a16:colId xmlns:a16="http://schemas.microsoft.com/office/drawing/2014/main" val="251235863"/>
                        </a:ext>
                      </a:extLst>
                    </a:gridCol>
                    <a:gridCol w="513348">
                      <a:extLst>
                        <a:ext uri="{9D8B030D-6E8A-4147-A177-3AD203B41FA5}">
                          <a16:colId xmlns:a16="http://schemas.microsoft.com/office/drawing/2014/main" val="3071724289"/>
                        </a:ext>
                      </a:extLst>
                    </a:gridCol>
                    <a:gridCol w="834188">
                      <a:extLst>
                        <a:ext uri="{9D8B030D-6E8A-4147-A177-3AD203B41FA5}">
                          <a16:colId xmlns:a16="http://schemas.microsoft.com/office/drawing/2014/main" val="2498905075"/>
                        </a:ext>
                      </a:extLst>
                    </a:gridCol>
                  </a:tblGrid>
                  <a:tr h="456512">
                    <a:tc row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>
                        <a:solidFill>
                          <a:schemeClr val="accent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E9EBF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.6</m:t>
                                </m:r>
                              </m:oMath>
                            </m:oMathPara>
                          </a14:m>
                          <a:endParaRPr lang="en-US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E9EBF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4809217"/>
                      </a:ext>
                    </a:extLst>
                  </a:tr>
                  <a:tr h="378777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.4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852946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>
                <a:extLst>
                  <a:ext uri="{FF2B5EF4-FFF2-40B4-BE49-F238E27FC236}">
                    <a16:creationId xmlns:a16="http://schemas.microsoft.com/office/drawing/2014/main" id="{56973F98-4214-4C3E-90D9-AA16D1AEF14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44254499"/>
                  </p:ext>
                </p:extLst>
              </p:nvPr>
            </p:nvGraphicFramePr>
            <p:xfrm>
              <a:off x="8364094" y="4434980"/>
              <a:ext cx="1740566" cy="83528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93030">
                      <a:extLst>
                        <a:ext uri="{9D8B030D-6E8A-4147-A177-3AD203B41FA5}">
                          <a16:colId xmlns:a16="http://schemas.microsoft.com/office/drawing/2014/main" val="251235863"/>
                        </a:ext>
                      </a:extLst>
                    </a:gridCol>
                    <a:gridCol w="513348">
                      <a:extLst>
                        <a:ext uri="{9D8B030D-6E8A-4147-A177-3AD203B41FA5}">
                          <a16:colId xmlns:a16="http://schemas.microsoft.com/office/drawing/2014/main" val="3071724289"/>
                        </a:ext>
                      </a:extLst>
                    </a:gridCol>
                    <a:gridCol w="834188">
                      <a:extLst>
                        <a:ext uri="{9D8B030D-6E8A-4147-A177-3AD203B41FA5}">
                          <a16:colId xmlns:a16="http://schemas.microsoft.com/office/drawing/2014/main" val="2498905075"/>
                        </a:ext>
                      </a:extLst>
                    </a:gridCol>
                  </a:tblGrid>
                  <a:tr h="456512"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1538" t="-725" r="-346154" b="-43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78571" t="-1333" r="-167857" b="-92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109489" t="-1333" r="-2920" b="-92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24809217"/>
                      </a:ext>
                    </a:extLst>
                  </a:tr>
                  <a:tr h="378777">
                    <a:tc v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78571" t="-120635" r="-167857" b="-952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5"/>
                          <a:stretch>
                            <a:fillRect l="-109489" t="-120635" r="-2920" b="-952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78529460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96912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8D191-1847-4EE9-9AC4-586B1DAC0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Categorization from an Algorithm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B7A229CD-65F1-4D96-AA22-094170E764A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177085"/>
              </p:ext>
            </p:extLst>
          </p:nvPr>
        </p:nvGraphicFramePr>
        <p:xfrm>
          <a:off x="5983774" y="2220680"/>
          <a:ext cx="4450581" cy="295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527">
                  <a:extLst>
                    <a:ext uri="{9D8B030D-6E8A-4147-A177-3AD203B41FA5}">
                      <a16:colId xmlns:a16="http://schemas.microsoft.com/office/drawing/2014/main" val="2075596807"/>
                    </a:ext>
                  </a:extLst>
                </a:gridCol>
                <a:gridCol w="1483527">
                  <a:extLst>
                    <a:ext uri="{9D8B030D-6E8A-4147-A177-3AD203B41FA5}">
                      <a16:colId xmlns:a16="http://schemas.microsoft.com/office/drawing/2014/main" val="1956969686"/>
                    </a:ext>
                  </a:extLst>
                </a:gridCol>
                <a:gridCol w="1483527">
                  <a:extLst>
                    <a:ext uri="{9D8B030D-6E8A-4147-A177-3AD203B41FA5}">
                      <a16:colId xmlns:a16="http://schemas.microsoft.com/office/drawing/2014/main" val="1359650201"/>
                    </a:ext>
                  </a:extLst>
                </a:gridCol>
              </a:tblGrid>
              <a:tr h="5916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Risk Level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1276944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Low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2465048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Low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Female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81420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High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81302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High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Female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15859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43CA879-FA4F-8453-FE6C-965BB3769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9419" y="2712612"/>
            <a:ext cx="1976362" cy="3037496"/>
          </a:xfrm>
          <a:prstGeom prst="rect">
            <a:avLst/>
          </a:prstGeom>
        </p:spPr>
      </p:pic>
      <p:sp>
        <p:nvSpPr>
          <p:cNvPr id="5" name="Right Brace 4">
            <a:extLst>
              <a:ext uri="{FF2B5EF4-FFF2-40B4-BE49-F238E27FC236}">
                <a16:creationId xmlns:a16="http://schemas.microsoft.com/office/drawing/2014/main" id="{DAE38B29-0CF0-F9AB-92F6-D3C2AF378A98}"/>
              </a:ext>
            </a:extLst>
          </p:cNvPr>
          <p:cNvSpPr/>
          <p:nvPr/>
        </p:nvSpPr>
        <p:spPr>
          <a:xfrm>
            <a:off x="3486300" y="2841049"/>
            <a:ext cx="358986" cy="162030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0E22039E-9194-59E4-D688-8B51AC32EA6F}"/>
              </a:ext>
            </a:extLst>
          </p:cNvPr>
          <p:cNvSpPr/>
          <p:nvPr/>
        </p:nvSpPr>
        <p:spPr>
          <a:xfrm>
            <a:off x="3486300" y="4458184"/>
            <a:ext cx="358986" cy="74823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235BED-39E4-E71F-32F3-F5D92FFA34F4}"/>
              </a:ext>
            </a:extLst>
          </p:cNvPr>
          <p:cNvSpPr txBox="1"/>
          <p:nvPr/>
        </p:nvSpPr>
        <p:spPr>
          <a:xfrm>
            <a:off x="3951937" y="3305668"/>
            <a:ext cx="743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Low Risk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9E21CC-A576-BCE3-BAFE-435554E31E13}"/>
              </a:ext>
            </a:extLst>
          </p:cNvPr>
          <p:cNvSpPr txBox="1"/>
          <p:nvPr/>
        </p:nvSpPr>
        <p:spPr>
          <a:xfrm>
            <a:off x="3960403" y="4509137"/>
            <a:ext cx="743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High</a:t>
            </a:r>
          </a:p>
          <a:p>
            <a:pPr algn="ctr"/>
            <a:r>
              <a:rPr lang="en-US" dirty="0"/>
              <a:t>Risk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EEDD23-055C-575B-08D1-124AE435C7DB}"/>
              </a:ext>
            </a:extLst>
          </p:cNvPr>
          <p:cNvSpPr txBox="1"/>
          <p:nvPr/>
        </p:nvSpPr>
        <p:spPr>
          <a:xfrm>
            <a:off x="5924145" y="1449619"/>
            <a:ext cx="45622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shows the number of people in each risk level and sex category.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C8FDFA-4081-72E5-8D37-52BBD56AEDCF}"/>
              </a:ext>
            </a:extLst>
          </p:cNvPr>
          <p:cNvSpPr txBox="1"/>
          <p:nvPr/>
        </p:nvSpPr>
        <p:spPr>
          <a:xfrm>
            <a:off x="983758" y="1449619"/>
            <a:ext cx="39287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shows the possible risk scores for future risk of failing to appear. Scores above 4 are considered high risk</a:t>
            </a:r>
          </a:p>
        </p:txBody>
      </p:sp>
    </p:spTree>
    <p:extLst>
      <p:ext uri="{BB962C8B-B14F-4D97-AF65-F5344CB8AC3E}">
        <p14:creationId xmlns:p14="http://schemas.microsoft.com/office/powerpoint/2010/main" val="884934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𝑆𝑒𝑥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</p:spPr>
            <p:txBody>
              <a:bodyPr/>
              <a:lstStyle/>
              <a:p>
                <a:r>
                  <a:rPr lang="en-US" dirty="0"/>
                  <a:t>What is the joint distribution: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𝐿𝑒𝑣𝑒𝑙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  <a:blipFill>
                <a:blip r:embed="rId3"/>
                <a:stretch>
                  <a:fillRect l="-2406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630B54A-284A-A76F-FE0B-F697AC5F91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9929691"/>
              </p:ext>
            </p:extLst>
          </p:nvPr>
        </p:nvGraphicFramePr>
        <p:xfrm>
          <a:off x="5868843" y="1587731"/>
          <a:ext cx="4450581" cy="295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527">
                  <a:extLst>
                    <a:ext uri="{9D8B030D-6E8A-4147-A177-3AD203B41FA5}">
                      <a16:colId xmlns:a16="http://schemas.microsoft.com/office/drawing/2014/main" val="2075596807"/>
                    </a:ext>
                  </a:extLst>
                </a:gridCol>
                <a:gridCol w="1483527">
                  <a:extLst>
                    <a:ext uri="{9D8B030D-6E8A-4147-A177-3AD203B41FA5}">
                      <a16:colId xmlns:a16="http://schemas.microsoft.com/office/drawing/2014/main" val="1956969686"/>
                    </a:ext>
                  </a:extLst>
                </a:gridCol>
                <a:gridCol w="1483527">
                  <a:extLst>
                    <a:ext uri="{9D8B030D-6E8A-4147-A177-3AD203B41FA5}">
                      <a16:colId xmlns:a16="http://schemas.microsoft.com/office/drawing/2014/main" val="1359650201"/>
                    </a:ext>
                  </a:extLst>
                </a:gridCol>
              </a:tblGrid>
              <a:tr h="5916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Risk Level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1276944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Low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2465048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Low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Female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81420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High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81302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High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Female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158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9035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𝑆𝑒𝑥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</p:spPr>
            <p:txBody>
              <a:bodyPr/>
              <a:lstStyle/>
              <a:p>
                <a:r>
                  <a:rPr lang="en-US" dirty="0"/>
                  <a:t>What is the joint distribution: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𝐿𝑒𝑣𝑒𝑙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Number of people is: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0+24+76+20=200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  <a:blipFill>
                <a:blip r:embed="rId3"/>
                <a:stretch>
                  <a:fillRect l="-2406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630B54A-284A-A76F-FE0B-F697AC5F91F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215099"/>
              </p:ext>
            </p:extLst>
          </p:nvPr>
        </p:nvGraphicFramePr>
        <p:xfrm>
          <a:off x="5868843" y="1587731"/>
          <a:ext cx="4450581" cy="295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3527">
                  <a:extLst>
                    <a:ext uri="{9D8B030D-6E8A-4147-A177-3AD203B41FA5}">
                      <a16:colId xmlns:a16="http://schemas.microsoft.com/office/drawing/2014/main" val="2075596807"/>
                    </a:ext>
                  </a:extLst>
                </a:gridCol>
                <a:gridCol w="1483527">
                  <a:extLst>
                    <a:ext uri="{9D8B030D-6E8A-4147-A177-3AD203B41FA5}">
                      <a16:colId xmlns:a16="http://schemas.microsoft.com/office/drawing/2014/main" val="1956969686"/>
                    </a:ext>
                  </a:extLst>
                </a:gridCol>
                <a:gridCol w="1483527">
                  <a:extLst>
                    <a:ext uri="{9D8B030D-6E8A-4147-A177-3AD203B41FA5}">
                      <a16:colId xmlns:a16="http://schemas.microsoft.com/office/drawing/2014/main" val="1359650201"/>
                    </a:ext>
                  </a:extLst>
                </a:gridCol>
              </a:tblGrid>
              <a:tr h="59160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Risk Level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Count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1276944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Low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2465048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Low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Female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4081420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High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081302"/>
                  </a:ext>
                </a:extLst>
              </a:tr>
              <a:tr h="59160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High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Female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7158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05349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𝑆𝑒𝑥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</p:spPr>
            <p:txBody>
              <a:bodyPr/>
              <a:lstStyle/>
              <a:p>
                <a:r>
                  <a:rPr lang="en-US" dirty="0"/>
                  <a:t>What is the joint distribution: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𝑅𝑖𝑠𝑘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𝐿𝑒𝑣𝑒𝑙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𝑆𝑒𝑥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dirty="0"/>
              </a:p>
              <a:p>
                <a:r>
                  <a:rPr lang="en-US" dirty="0"/>
                  <a:t>Number of people is: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8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0+24+76+20=200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  <a:blipFill>
                <a:blip r:embed="rId3"/>
                <a:stretch>
                  <a:fillRect l="-2406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6630B54A-284A-A76F-FE0B-F697AC5F91F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431117583"/>
                  </p:ext>
                </p:extLst>
              </p:nvPr>
            </p:nvGraphicFramePr>
            <p:xfrm>
              <a:off x="5868842" y="1587731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80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=.4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24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=.12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38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76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=.38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=.1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5">
                <a:extLst>
                  <a:ext uri="{FF2B5EF4-FFF2-40B4-BE49-F238E27FC236}">
                    <a16:creationId xmlns:a16="http://schemas.microsoft.com/office/drawing/2014/main" id="{6630B54A-284A-A76F-FE0B-F697AC5F91F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431117583"/>
                  </p:ext>
                </p:extLst>
              </p:nvPr>
            </p:nvGraphicFramePr>
            <p:xfrm>
              <a:off x="5868842" y="1587731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1031" r="-1778" b="-4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101031" r="-1778" b="-3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198980" r="-177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38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302062" r="-1778" b="-10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402062" r="-1778" b="-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681132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𝑅𝑖𝑠𝑘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𝐿𝑒𝑣𝑒𝑙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8B3D005-966D-262B-5D36-E784313F0E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</p:spPr>
            <p:txBody>
              <a:bodyPr/>
              <a:lstStyle/>
              <a:p>
                <a:r>
                  <a:rPr lang="en-US" dirty="0"/>
                  <a:t>What is the marginal probability: </a:t>
                </a: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𝑅𝑖𝑠𝑘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𝐿𝑒𝑣𝑒𝑙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𝐻𝑖𝑔h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𝑅𝑖𝑠𝑘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D2B046D-3ABC-238F-F754-69F0EBA0E3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87731"/>
                <a:ext cx="4563533" cy="4757131"/>
              </a:xfrm>
              <a:blipFill>
                <a:blip r:embed="rId3"/>
                <a:stretch>
                  <a:fillRect l="-2406" t="-21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1986FFD4-23E3-FFB4-D329-76034659F93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22225618"/>
                  </p:ext>
                </p:extLst>
              </p:nvPr>
            </p:nvGraphicFramePr>
            <p:xfrm>
              <a:off x="5868842" y="1587731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𝑷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𝑹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𝑳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.,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𝑺𝒆𝒙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80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=.4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24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=.12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38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76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=.38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en-US" sz="1600" b="0" i="1" smtClean="0">
                                    <a:latin typeface="Cambria Math" panose="02040503050406030204" pitchFamily="18" charset="0"/>
                                  </a:rPr>
                                  <m:t>=.1</m:t>
                                </m:r>
                              </m:oMath>
                            </m:oMathPara>
                          </a14:m>
                          <a:endParaRPr lang="en-US" sz="16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5">
                <a:extLst>
                  <a:ext uri="{FF2B5EF4-FFF2-40B4-BE49-F238E27FC236}">
                    <a16:creationId xmlns:a16="http://schemas.microsoft.com/office/drawing/2014/main" id="{1986FFD4-23E3-FFB4-D329-76034659F93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822225618"/>
                  </p:ext>
                </p:extLst>
              </p:nvPr>
            </p:nvGraphicFramePr>
            <p:xfrm>
              <a:off x="5868842" y="1587731"/>
              <a:ext cx="5484956" cy="29580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371239">
                      <a:extLst>
                        <a:ext uri="{9D8B030D-6E8A-4147-A177-3AD203B41FA5}">
                          <a16:colId xmlns:a16="http://schemas.microsoft.com/office/drawing/2014/main" val="2075596807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956969686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1359650201"/>
                        </a:ext>
                      </a:extLst>
                    </a:gridCol>
                    <a:gridCol w="1371239">
                      <a:extLst>
                        <a:ext uri="{9D8B030D-6E8A-4147-A177-3AD203B41FA5}">
                          <a16:colId xmlns:a16="http://schemas.microsoft.com/office/drawing/2014/main" val="2805116755"/>
                        </a:ext>
                      </a:extLst>
                    </a:gridCol>
                  </a:tblGrid>
                  <a:tr h="59160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Risk Level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Sex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Count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1031" r="-1778" b="-4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61276944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101031" r="-1778" b="-30309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62465048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Low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198980" r="-1778" b="-2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64081420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38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302062" r="-1778" b="-10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86081302"/>
                      </a:ext>
                    </a:extLst>
                  </a:tr>
                  <a:tr h="591608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High Risk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Female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00889" t="-402062" r="-1778" b="-20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67158597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521138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10621</TotalTime>
  <Words>688</Words>
  <Application>Microsoft Office PowerPoint</Application>
  <PresentationFormat>Widescreen</PresentationFormat>
  <Paragraphs>217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Cambria Math</vt:lpstr>
      <vt:lpstr>1_Office Theme</vt:lpstr>
      <vt:lpstr>INST 414: Data Science Techniques   Lecture 3a Recap</vt:lpstr>
      <vt:lpstr>Probability</vt:lpstr>
      <vt:lpstr>Joint and Marginal Distributions</vt:lpstr>
      <vt:lpstr>“Marginalizing” – Going from a Joint Distribution to a Marginal Distribution</vt:lpstr>
      <vt:lpstr>Risk Categorization from an Algorithm</vt:lpstr>
      <vt:lpstr>P(Risk Level, Sex) </vt:lpstr>
      <vt:lpstr>P(Risk Level, Sex) </vt:lpstr>
      <vt:lpstr>P(Risk Level, Sex) </vt:lpstr>
      <vt:lpstr>P(Risk Level) </vt:lpstr>
      <vt:lpstr>P(Risk Level) </vt:lpstr>
      <vt:lpstr>P(Risk Level)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Zubin Jelveh</dc:creator>
  <cp:lastModifiedBy>Zubin Jelveh</cp:lastModifiedBy>
  <cp:revision>39</cp:revision>
  <dcterms:created xsi:type="dcterms:W3CDTF">2021-09-10T02:35:53Z</dcterms:created>
  <dcterms:modified xsi:type="dcterms:W3CDTF">2026-02-09T18:23:06Z</dcterms:modified>
</cp:coreProperties>
</file>