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258" r:id="rId2"/>
    <p:sldId id="298" r:id="rId3"/>
    <p:sldId id="312" r:id="rId4"/>
    <p:sldId id="406" r:id="rId5"/>
    <p:sldId id="407" r:id="rId6"/>
    <p:sldId id="408" r:id="rId7"/>
    <p:sldId id="398" r:id="rId8"/>
    <p:sldId id="436" r:id="rId9"/>
    <p:sldId id="455" r:id="rId10"/>
    <p:sldId id="437" r:id="rId11"/>
    <p:sldId id="438" r:id="rId12"/>
    <p:sldId id="439" r:id="rId13"/>
    <p:sldId id="440" r:id="rId14"/>
    <p:sldId id="309" r:id="rId15"/>
    <p:sldId id="268" r:id="rId16"/>
    <p:sldId id="444" r:id="rId17"/>
    <p:sldId id="449" r:id="rId18"/>
    <p:sldId id="447" r:id="rId19"/>
    <p:sldId id="448" r:id="rId20"/>
    <p:sldId id="450" r:id="rId21"/>
    <p:sldId id="451" r:id="rId22"/>
    <p:sldId id="453" r:id="rId23"/>
    <p:sldId id="480" r:id="rId24"/>
    <p:sldId id="457" r:id="rId25"/>
    <p:sldId id="465" r:id="rId26"/>
    <p:sldId id="467" r:id="rId27"/>
    <p:sldId id="470" r:id="rId28"/>
    <p:sldId id="471" r:id="rId29"/>
    <p:sldId id="768" r:id="rId30"/>
    <p:sldId id="472" r:id="rId31"/>
    <p:sldId id="483" r:id="rId32"/>
    <p:sldId id="454" r:id="rId33"/>
    <p:sldId id="424" r:id="rId34"/>
    <p:sldId id="423" r:id="rId35"/>
    <p:sldId id="427" r:id="rId36"/>
    <p:sldId id="428" r:id="rId37"/>
    <p:sldId id="429" r:id="rId38"/>
    <p:sldId id="308" r:id="rId39"/>
    <p:sldId id="327" r:id="rId40"/>
    <p:sldId id="328" r:id="rId41"/>
    <p:sldId id="464" r:id="rId42"/>
    <p:sldId id="329" r:id="rId43"/>
    <p:sldId id="331" r:id="rId44"/>
    <p:sldId id="332" r:id="rId45"/>
    <p:sldId id="430" r:id="rId46"/>
    <p:sldId id="431" r:id="rId47"/>
    <p:sldId id="432" r:id="rId48"/>
    <p:sldId id="433" r:id="rId49"/>
    <p:sldId id="434" r:id="rId50"/>
    <p:sldId id="435" r:id="rId51"/>
    <p:sldId id="772" r:id="rId52"/>
    <p:sldId id="410" r:id="rId53"/>
    <p:sldId id="286" r:id="rId54"/>
    <p:sldId id="476" r:id="rId55"/>
    <p:sldId id="477" r:id="rId56"/>
    <p:sldId id="478" r:id="rId57"/>
    <p:sldId id="771" r:id="rId58"/>
    <p:sldId id="770" r:id="rId59"/>
    <p:sldId id="411" r:id="rId60"/>
    <p:sldId id="413" r:id="rId61"/>
    <p:sldId id="462" r:id="rId62"/>
    <p:sldId id="323" r:id="rId63"/>
    <p:sldId id="383" r:id="rId64"/>
    <p:sldId id="384" r:id="rId65"/>
    <p:sldId id="463" r:id="rId66"/>
    <p:sldId id="382" r:id="rId67"/>
    <p:sldId id="479" r:id="rId68"/>
    <p:sldId id="482" r:id="rId69"/>
    <p:sldId id="481" r:id="rId70"/>
    <p:sldId id="486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237" autoAdjust="0"/>
  </p:normalViewPr>
  <p:slideViewPr>
    <p:cSldViewPr snapToGrid="0">
      <p:cViewPr varScale="1">
        <p:scale>
          <a:sx n="70" d="100"/>
          <a:sy n="70" d="100"/>
        </p:scale>
        <p:origin x="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9785F-6E4E-4B2D-BA52-48249D33DA2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15DF8-8634-4AEE-85BC-B1B3E8FF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1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493DA-6767-48BA-B99A-CA4BCEB94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19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080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003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053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036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865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168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287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09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629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730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493DA-6767-48BA-B99A-CA4BCEB94D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77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026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498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556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604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8636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493DA-6767-48BA-B99A-CA4BCEB94D3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14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493DA-6767-48BA-B99A-CA4BCEB94D3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45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493DA-6767-48BA-B99A-CA4BCEB94D3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764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493DA-6767-48BA-B99A-CA4BCEB94D3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165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493DA-6767-48BA-B99A-CA4BCEB94D3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5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493DA-6767-48BA-B99A-CA4BCEB94D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003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493DA-6767-48BA-B99A-CA4BCEB94D3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909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493DA-6767-48BA-B99A-CA4BCEB94D3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587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493DA-6767-48BA-B99A-CA4BCEB94D3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311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493DA-6767-48BA-B99A-CA4BCEB94D3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249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4540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493DA-6767-48BA-B99A-CA4BCEB94D3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231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493DA-6767-48BA-B99A-CA4BCEB94D3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093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493DA-6767-48BA-B99A-CA4BCEB94D3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759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493DA-6767-48BA-B99A-CA4BCEB94D3D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941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493DA-6767-48BA-B99A-CA4BCEB94D3D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61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493DA-6767-48BA-B99A-CA4BCEB94D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9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493DA-6767-48BA-B99A-CA4BCEB94D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6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493DA-6767-48BA-B99A-CA4BCEB94D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74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493DA-6767-48BA-B99A-CA4BCEB94D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68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493DA-6767-48BA-B99A-CA4BCEB94D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08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15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7D49-0A3C-46EB-8E1C-106C1194C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1C021-1B81-476A-85A3-A9790C427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0A1B1-2255-4C58-B244-3E02ABAF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5B1D1-5DE1-47DB-A0E0-D90E014977A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C7EC2-F75E-41E5-9E98-BA1335DDE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05C43-B8A3-44D5-A474-F3CC7DFB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EE99F-0117-4778-A5E6-E87F21AC5D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77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E3C5-350D-4E53-9ACF-A299AE8F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AA61A-888C-4AFA-8593-9D2AB6D75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2D77F-A145-4E2C-823E-B5ABB8C7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5B1D1-5DE1-47DB-A0E0-D90E014977A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7C15D-B093-4F22-BB32-C2B1D8AC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E98AC-578D-45FB-BED9-7902F4201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EE99F-0117-4778-A5E6-E87F21AC5D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04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37601-32B1-40CB-9322-8C42640E0D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6CC68D-9DCF-450F-8372-E1CE84BC7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08BF9-1D50-44AA-BDF3-3F00CA1C3F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5B1D1-5DE1-47DB-A0E0-D90E014977A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79369-2A1F-42AD-9DA3-3F6F16DD0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6BAAF-DFBA-4EE2-9FD9-D66F6BCE8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EE99F-0117-4778-A5E6-E87F21AC5D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93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2D071-B6FD-4F12-8935-8160D6FE3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056"/>
            <a:ext cx="10515600" cy="1325563"/>
          </a:xfr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5B998-74F9-42B5-8DFA-847F1234D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731"/>
            <a:ext cx="10515600" cy="4757131"/>
          </a:xfr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97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24ADF-B487-4F63-8EBC-EB47C7FC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FE1C2-ECEC-4871-95D4-6E825EF35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370E2-90B8-44EE-9C0C-2323FE5BD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5B1D1-5DE1-47DB-A0E0-D90E014977A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FBEFF-5FCB-4C7A-AB66-3984B248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AE514-926B-49DB-A293-C9A413A5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EE99F-0117-4778-A5E6-E87F21AC5D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386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58D3-20A5-4EB1-BB0C-A841FE77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85A70-C0D9-4D0E-8848-5AB546F21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60AA4-A946-431E-88B9-4137792AF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9EC5E-0CC5-46FA-A67F-829E0D342F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5B1D1-5DE1-47DB-A0E0-D90E014977A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A1F9A-F569-4AD9-948C-FF219F393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81CEC-150F-4EA8-8D31-18D0DF1C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EE99F-0117-4778-A5E6-E87F21AC5D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33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E1F67-CF1C-40DD-8966-3D1E99ED2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4539C-3EE8-4C7D-9A87-B325D54C2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5959B-5305-427B-AD9E-A877DEBF1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33ADE-0BE2-4235-8777-DBCE6467F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60D0B3-6529-462D-9F6D-78633561D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A44967-B153-472D-A03A-C6CA824B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5B1D1-5DE1-47DB-A0E0-D90E014977A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CA2E02-8A1A-487C-9EBC-377AF15B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B0991-2ACB-404F-8F57-23C3CA4D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EE99F-0117-4778-A5E6-E87F21AC5D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7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7AB3-1B9A-4044-8EE7-5BF5BCBD2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C5BAA-D49A-4B57-A752-4B42366A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5B1D1-5DE1-47DB-A0E0-D90E014977A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17D56-F767-49C5-8E2A-4E759B7C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D58AA-9FF9-4991-A7BC-6567529B7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EE99F-0117-4778-A5E6-E87F21AC5D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081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4830C-2CDB-45E8-9C41-A1D64389D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5B1D1-5DE1-47DB-A0E0-D90E014977A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E76091-CD5C-449E-B96C-CC66394F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88013-AFFB-4681-B51B-741F70813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EE99F-0117-4778-A5E6-E87F21AC5D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409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630D-7FAA-4425-8CD2-62997177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C9A20-98C1-44EC-B39C-952BA3B5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2F57C-0FCC-4540-A105-F733044DC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9C767-62CC-4CA9-AF1D-4E0499937E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5B1D1-5DE1-47DB-A0E0-D90E014977A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9AAAE-E77E-4FB8-B001-8507C16F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EF175-C626-4C86-8741-D6C2A9FC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EE99F-0117-4778-A5E6-E87F21AC5D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57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DAF58-F979-440C-9DEC-2DCF48F9A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39D3E8-9D59-487A-B75B-FB267EE9F4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097EF-8C12-489A-AEFB-5BAA1F5C5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3F761-5E1D-456F-86D1-E9D2176696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5B1D1-5DE1-47DB-A0E0-D90E014977A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83D2A-30CF-4472-B7F7-0A9AEEDE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48BB0-DB3D-4D6B-A072-C5C176C9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EE99F-0117-4778-A5E6-E87F21AC5D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11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AAB4D-54BB-4AE2-A1CD-CB5BC695A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0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EE965-DBB1-4267-AC1D-F2F02BAE3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4480"/>
            <a:ext cx="10515600" cy="478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55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6C8B-9AB5-4B36-A44B-C6B45DD2D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628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 414: Data Science Techniques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sz="4900" dirty="0"/>
              <a:t>Lecture 3</a:t>
            </a:r>
            <a:br>
              <a:rPr lang="en-US" sz="4900" dirty="0"/>
            </a:br>
            <a:r>
              <a:rPr lang="en-US" sz="4900" dirty="0"/>
              <a:t>Conditional 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73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B3D005-966D-262B-5D36-E784313F0EC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𝑅𝑖𝑠𝑘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𝐿𝑒𝑣𝑒𝑙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𝑆𝑒𝑥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B3D005-966D-262B-5D36-E784313F0E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B046D-3ABC-238F-F754-69F0EBA0E3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7731"/>
                <a:ext cx="4563533" cy="4757131"/>
              </a:xfrm>
            </p:spPr>
            <p:txBody>
              <a:bodyPr/>
              <a:lstStyle/>
              <a:p>
                <a:r>
                  <a:rPr lang="en-US" dirty="0"/>
                  <a:t>What is the joint distribution: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𝑅𝑖𝑠𝑘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𝐿𝑒𝑣𝑒𝑙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𝑆𝑒𝑥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Number of people 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0+24+76+20=200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B046D-3ABC-238F-F754-69F0EBA0E3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7731"/>
                <a:ext cx="4563533" cy="4757131"/>
              </a:xfrm>
              <a:blipFill>
                <a:blip r:embed="rId3"/>
                <a:stretch>
                  <a:fillRect l="-2406" t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6630B54A-284A-A76F-FE0B-F697AC5F91F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31117583"/>
                  </p:ext>
                </p:extLst>
              </p:nvPr>
            </p:nvGraphicFramePr>
            <p:xfrm>
              <a:off x="5868842" y="1587731"/>
              <a:ext cx="5484956" cy="2958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239">
                      <a:extLst>
                        <a:ext uri="{9D8B030D-6E8A-4147-A177-3AD203B41FA5}">
                          <a16:colId xmlns:a16="http://schemas.microsoft.com/office/drawing/2014/main" val="2075596807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1956969686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1359650201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2805116755"/>
                        </a:ext>
                      </a:extLst>
                    </a:gridCol>
                  </a:tblGrid>
                  <a:tr h="591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Risk Level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.,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𝑺𝒆𝒙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61276944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Low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200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=.4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2465048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Low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Female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200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=.12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64081420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High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76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200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=.38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6081302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High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Female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200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=.1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71585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6630B54A-284A-A76F-FE0B-F697AC5F91F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31117583"/>
                  </p:ext>
                </p:extLst>
              </p:nvPr>
            </p:nvGraphicFramePr>
            <p:xfrm>
              <a:off x="5868842" y="1587731"/>
              <a:ext cx="5484956" cy="2958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239">
                      <a:extLst>
                        <a:ext uri="{9D8B030D-6E8A-4147-A177-3AD203B41FA5}">
                          <a16:colId xmlns:a16="http://schemas.microsoft.com/office/drawing/2014/main" val="2075596807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1956969686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1359650201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2805116755"/>
                        </a:ext>
                      </a:extLst>
                    </a:gridCol>
                  </a:tblGrid>
                  <a:tr h="591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Risk Level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889" t="-1031" r="-1778" b="-4030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1276944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Low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889" t="-101031" r="-1778" b="-3030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2465048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Low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Female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889" t="-198980" r="-177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4081420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High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889" t="-302062" r="-1778" b="-1020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081302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High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Female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889" t="-402062" r="-1778" b="-20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71585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68113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B3D005-966D-262B-5D36-E784313F0EC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𝑅𝑖𝑠𝑘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𝐿𝑒𝑣𝑒𝑙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B3D005-966D-262B-5D36-E784313F0E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B046D-3ABC-238F-F754-69F0EBA0E3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7731"/>
                <a:ext cx="4563533" cy="4757131"/>
              </a:xfrm>
            </p:spPr>
            <p:txBody>
              <a:bodyPr/>
              <a:lstStyle/>
              <a:p>
                <a:r>
                  <a:rPr lang="en-US" dirty="0"/>
                  <a:t>What is the marginal probability: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𝑅𝑖𝑠𝑘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𝐿𝑒𝑣𝑒𝑙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𝐻𝑖𝑔h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𝑅𝑖𝑠𝑘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B046D-3ABC-238F-F754-69F0EBA0E3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7731"/>
                <a:ext cx="4563533" cy="4757131"/>
              </a:xfrm>
              <a:blipFill>
                <a:blip r:embed="rId3"/>
                <a:stretch>
                  <a:fillRect l="-2406" t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1986FFD4-23E3-FFB4-D329-76034659F93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22225618"/>
                  </p:ext>
                </p:extLst>
              </p:nvPr>
            </p:nvGraphicFramePr>
            <p:xfrm>
              <a:off x="5868842" y="1587731"/>
              <a:ext cx="5484956" cy="2958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239">
                      <a:extLst>
                        <a:ext uri="{9D8B030D-6E8A-4147-A177-3AD203B41FA5}">
                          <a16:colId xmlns:a16="http://schemas.microsoft.com/office/drawing/2014/main" val="2075596807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1956969686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1359650201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2805116755"/>
                        </a:ext>
                      </a:extLst>
                    </a:gridCol>
                  </a:tblGrid>
                  <a:tr h="591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Risk Level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.,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𝑺𝒆𝒙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61276944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Low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200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=.4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2465048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Low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Female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200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=.12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64081420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High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76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200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=.38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6081302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High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Female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200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=.1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71585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1986FFD4-23E3-FFB4-D329-76034659F93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22225618"/>
                  </p:ext>
                </p:extLst>
              </p:nvPr>
            </p:nvGraphicFramePr>
            <p:xfrm>
              <a:off x="5868842" y="1587731"/>
              <a:ext cx="5484956" cy="2958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239">
                      <a:extLst>
                        <a:ext uri="{9D8B030D-6E8A-4147-A177-3AD203B41FA5}">
                          <a16:colId xmlns:a16="http://schemas.microsoft.com/office/drawing/2014/main" val="2075596807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1956969686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1359650201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2805116755"/>
                        </a:ext>
                      </a:extLst>
                    </a:gridCol>
                  </a:tblGrid>
                  <a:tr h="591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Risk Level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889" t="-1031" r="-1778" b="-4030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1276944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Low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889" t="-101031" r="-1778" b="-3030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2465048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Low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Female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889" t="-198980" r="-177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4081420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High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889" t="-302062" r="-1778" b="-1020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081302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High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Female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889" t="-402062" r="-1778" b="-20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71585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52113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B3D005-966D-262B-5D36-E784313F0EC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𝑅𝑖𝑠𝑘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𝐿𝑒𝑣𝑒𝑙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B3D005-966D-262B-5D36-E784313F0E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B046D-3ABC-238F-F754-69F0EBA0E3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7731"/>
                <a:ext cx="4563533" cy="4757131"/>
              </a:xfrm>
            </p:spPr>
            <p:txBody>
              <a:bodyPr/>
              <a:lstStyle/>
              <a:p>
                <a:r>
                  <a:rPr lang="en-US" dirty="0"/>
                  <a:t>What is the marginal probability: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𝑅𝑖𝑠𝑘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𝐿𝑒𝑣𝑒𝑙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𝐻𝑖𝑔h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𝑅𝑖𝑠𝑘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B046D-3ABC-238F-F754-69F0EBA0E3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7731"/>
                <a:ext cx="4563533" cy="4757131"/>
              </a:xfrm>
              <a:blipFill>
                <a:blip r:embed="rId3"/>
                <a:stretch>
                  <a:fillRect l="-2406" t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DFFB208-52BC-2F2C-30D5-C88C82A643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4868333"/>
                <a:ext cx="10151533" cy="16289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Marginalize: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𝑅𝑖𝑠𝑘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𝐿𝑒𝑣𝑒𝑙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𝐻𝑖𝑔h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𝑅𝑖𝑠𝑘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𝑖𝑠𝑘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𝐿𝑒𝑣𝑒𝑙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𝐻𝑖𝑔h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𝑅𝑖𝑠𝑘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𝑆𝑒𝑥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1600" dirty="0"/>
                  <a:t>+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𝑅𝑖𝑠𝑘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𝐿𝑒𝑣𝑒𝑙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𝐻𝑖𝑔h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𝑅𝑖𝑠𝑘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𝑆𝑒𝑥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DFFB208-52BC-2F2C-30D5-C88C82A64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868333"/>
                <a:ext cx="10151533" cy="1628929"/>
              </a:xfrm>
              <a:prstGeom prst="rect">
                <a:avLst/>
              </a:prstGeom>
              <a:blipFill>
                <a:blip r:embed="rId5"/>
                <a:stretch>
                  <a:fillRect l="-1081" t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C24F597F-F53A-85C5-921C-844DFAAFF00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22225618"/>
                  </p:ext>
                </p:extLst>
              </p:nvPr>
            </p:nvGraphicFramePr>
            <p:xfrm>
              <a:off x="5868842" y="1587731"/>
              <a:ext cx="5484956" cy="2958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239">
                      <a:extLst>
                        <a:ext uri="{9D8B030D-6E8A-4147-A177-3AD203B41FA5}">
                          <a16:colId xmlns:a16="http://schemas.microsoft.com/office/drawing/2014/main" val="2075596807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1956969686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1359650201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2805116755"/>
                        </a:ext>
                      </a:extLst>
                    </a:gridCol>
                  </a:tblGrid>
                  <a:tr h="591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Risk Level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.,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𝑺𝒆𝒙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61276944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Low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200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=.4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2465048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Low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Female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200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=.12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64081420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High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76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200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=.38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6081302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High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Female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200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=.1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71585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C24F597F-F53A-85C5-921C-844DFAAFF00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22225618"/>
                  </p:ext>
                </p:extLst>
              </p:nvPr>
            </p:nvGraphicFramePr>
            <p:xfrm>
              <a:off x="5868842" y="1587731"/>
              <a:ext cx="5484956" cy="2958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239">
                      <a:extLst>
                        <a:ext uri="{9D8B030D-6E8A-4147-A177-3AD203B41FA5}">
                          <a16:colId xmlns:a16="http://schemas.microsoft.com/office/drawing/2014/main" val="2075596807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1956969686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1359650201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2805116755"/>
                        </a:ext>
                      </a:extLst>
                    </a:gridCol>
                  </a:tblGrid>
                  <a:tr h="591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Risk Level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00889" t="-1031" r="-1778" b="-4030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1276944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Low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00889" t="-101031" r="-1778" b="-3030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2465048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Low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Female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00889" t="-198980" r="-177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4081420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High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00889" t="-302062" r="-1778" b="-1020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081302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High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Female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00889" t="-402062" r="-1778" b="-20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71585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75985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B3D005-966D-262B-5D36-E784313F0EC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𝑅𝑖𝑠𝑘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𝐿𝑒𝑣𝑒𝑙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B3D005-966D-262B-5D36-E784313F0E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B046D-3ABC-238F-F754-69F0EBA0E3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7731"/>
                <a:ext cx="4563533" cy="4757131"/>
              </a:xfrm>
            </p:spPr>
            <p:txBody>
              <a:bodyPr/>
              <a:lstStyle/>
              <a:p>
                <a:r>
                  <a:rPr lang="en-US" dirty="0"/>
                  <a:t>What is the marginal probability: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𝑅𝑖𝑠𝑘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𝐿𝑒𝑣𝑒𝑙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𝐻𝑖𝑔h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𝑅𝑖𝑠𝑘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B046D-3ABC-238F-F754-69F0EBA0E3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7731"/>
                <a:ext cx="4563533" cy="4757131"/>
              </a:xfrm>
              <a:blipFill>
                <a:blip r:embed="rId3"/>
                <a:stretch>
                  <a:fillRect l="-2406" t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DFFB208-52BC-2F2C-30D5-C88C82A643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4868333"/>
                <a:ext cx="10151533" cy="16289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Marginalize: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𝑅𝑖𝑠𝑘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𝐿𝑒𝑣𝑒𝑙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𝐻𝑖𝑔h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𝑅𝑖𝑠𝑘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𝑖𝑠𝑘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𝐿𝑒𝑣𝑒𝑙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𝐻𝑖𝑔h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𝑅𝑖𝑠𝑘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𝑆𝑒𝑥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1600" dirty="0"/>
                  <a:t>+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𝑅𝑖𝑠𝑘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𝐿𝑒𝑣𝑒𝑙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𝐻𝑖𝑔h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𝑅𝑖𝑠𝑘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𝑆𝑒𝑥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en-US" sz="1600" dirty="0"/>
              </a:p>
              <a:p>
                <a:pPr marL="457200" lvl="1" indent="0" algn="ctr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𝑅𝑖𝑠𝑘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𝐿𝑒𝑣𝑒𝑙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𝐻𝑖𝑔h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𝑅𝑖𝑠𝑘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38+.1=.48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DFFB208-52BC-2F2C-30D5-C88C82A64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868333"/>
                <a:ext cx="10151533" cy="1628929"/>
              </a:xfrm>
              <a:prstGeom prst="rect">
                <a:avLst/>
              </a:prstGeom>
              <a:blipFill>
                <a:blip r:embed="rId5"/>
                <a:stretch>
                  <a:fillRect l="-1081" t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5E41906-278C-DB26-6BC5-0D6D6C57DF0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22225618"/>
                  </p:ext>
                </p:extLst>
              </p:nvPr>
            </p:nvGraphicFramePr>
            <p:xfrm>
              <a:off x="5868842" y="1587731"/>
              <a:ext cx="5484956" cy="2958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239">
                      <a:extLst>
                        <a:ext uri="{9D8B030D-6E8A-4147-A177-3AD203B41FA5}">
                          <a16:colId xmlns:a16="http://schemas.microsoft.com/office/drawing/2014/main" val="2075596807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1956969686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1359650201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2805116755"/>
                        </a:ext>
                      </a:extLst>
                    </a:gridCol>
                  </a:tblGrid>
                  <a:tr h="591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Risk Level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.,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𝑺𝒆𝒙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61276944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Low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200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=.4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2465048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Low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Female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200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=.12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64081420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High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76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200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=.38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6081302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High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Female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200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=.1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71585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5E41906-278C-DB26-6BC5-0D6D6C57DF0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22225618"/>
                  </p:ext>
                </p:extLst>
              </p:nvPr>
            </p:nvGraphicFramePr>
            <p:xfrm>
              <a:off x="5868842" y="1587731"/>
              <a:ext cx="5484956" cy="2958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239">
                      <a:extLst>
                        <a:ext uri="{9D8B030D-6E8A-4147-A177-3AD203B41FA5}">
                          <a16:colId xmlns:a16="http://schemas.microsoft.com/office/drawing/2014/main" val="2075596807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1956969686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1359650201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2805116755"/>
                        </a:ext>
                      </a:extLst>
                    </a:gridCol>
                  </a:tblGrid>
                  <a:tr h="591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Risk Level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00889" t="-1031" r="-1778" b="-4030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1276944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Low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00889" t="-101031" r="-1778" b="-3030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2465048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Low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Female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00889" t="-198980" r="-177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4081420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High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00889" t="-302062" r="-1778" b="-1020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081302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High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Female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00889" t="-402062" r="-1778" b="-20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71585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70867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Conditional Probabilities</a:t>
            </a:r>
          </a:p>
        </p:txBody>
      </p:sp>
    </p:spTree>
    <p:extLst>
      <p:ext uri="{BB962C8B-B14F-4D97-AF65-F5344CB8AC3E}">
        <p14:creationId xmlns:p14="http://schemas.microsoft.com/office/powerpoint/2010/main" val="264102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210AF-C703-48CF-B6A2-B72306DAB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Cond. Prob. Is Why Data Science Is Useful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ACF89-7B7D-499A-B6BB-CD8ED6D05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prediction problems are binary:</a:t>
            </a:r>
          </a:p>
          <a:p>
            <a:pPr lvl="1"/>
            <a:r>
              <a:rPr lang="en-US" dirty="0"/>
              <a:t>Will this borrower default on their loan?</a:t>
            </a:r>
          </a:p>
          <a:p>
            <a:pPr lvl="1"/>
            <a:r>
              <a:rPr lang="en-US" dirty="0"/>
              <a:t>Will this student dropout of high school?</a:t>
            </a:r>
          </a:p>
          <a:p>
            <a:pPr lvl="1"/>
            <a:r>
              <a:rPr lang="en-US" dirty="0"/>
              <a:t>Will this defendant be re-arrested?</a:t>
            </a:r>
          </a:p>
          <a:p>
            <a:pPr lvl="1"/>
            <a:r>
              <a:rPr lang="en-US" dirty="0"/>
              <a:t>Does this MRI show cancer?</a:t>
            </a:r>
          </a:p>
          <a:p>
            <a:pPr lvl="1"/>
            <a:r>
              <a:rPr lang="en-US" dirty="0"/>
              <a:t>Will this user click on this ad?</a:t>
            </a:r>
          </a:p>
          <a:p>
            <a:pPr lvl="1"/>
            <a:r>
              <a:rPr lang="en-US" dirty="0"/>
              <a:t>Will this team win the Super Bowl?</a:t>
            </a:r>
          </a:p>
          <a:p>
            <a:pPr lvl="1"/>
            <a:endParaRPr lang="en-US" dirty="0"/>
          </a:p>
          <a:p>
            <a:r>
              <a:rPr lang="en-US" dirty="0"/>
              <a:t>Make traction by “conditioning” on what you observe</a:t>
            </a:r>
          </a:p>
        </p:txBody>
      </p:sp>
    </p:spTree>
    <p:extLst>
      <p:ext uri="{BB962C8B-B14F-4D97-AF65-F5344CB8AC3E}">
        <p14:creationId xmlns:p14="http://schemas.microsoft.com/office/powerpoint/2010/main" val="536637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BA55C-5F32-6716-CBBD-768E560B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590"/>
            <a:ext cx="10515600" cy="1325563"/>
          </a:xfrm>
        </p:spPr>
        <p:txBody>
          <a:bodyPr/>
          <a:lstStyle/>
          <a:p>
            <a:r>
              <a:rPr lang="en-US" dirty="0"/>
              <a:t>Joint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E2BD8-A069-6810-8EF0-1A2EA2EC4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731"/>
            <a:ext cx="6620933" cy="4757131"/>
          </a:xfrm>
        </p:spPr>
        <p:txBody>
          <a:bodyPr/>
          <a:lstStyle/>
          <a:p>
            <a:r>
              <a:rPr lang="en-US" dirty="0"/>
              <a:t>We can ask:</a:t>
            </a:r>
          </a:p>
          <a:p>
            <a:pPr lvl="1"/>
            <a:r>
              <a:rPr lang="en-US" dirty="0"/>
              <a:t>What is the P(RL=H, Sex=M)?</a:t>
            </a:r>
          </a:p>
          <a:p>
            <a:pPr lvl="2"/>
            <a:r>
              <a:rPr lang="en-US" dirty="0"/>
              <a:t>Also write as P(RL=H and Sex=M)</a:t>
            </a:r>
          </a:p>
          <a:p>
            <a:pPr lvl="1"/>
            <a:r>
              <a:rPr lang="en-US" dirty="0"/>
              <a:t>What is the P(Sex=F)?</a:t>
            </a:r>
          </a:p>
          <a:p>
            <a:pPr lvl="1"/>
            <a:r>
              <a:rPr lang="en-US" dirty="0"/>
              <a:t>What is the P(RL=H or Sex=Male)?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E2188FB6-F3DF-EFB7-0B24-4ADBD37DC71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75484524"/>
                  </p:ext>
                </p:extLst>
              </p:nvPr>
            </p:nvGraphicFramePr>
            <p:xfrm>
              <a:off x="6605442" y="115590"/>
              <a:ext cx="5484956" cy="2958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239">
                      <a:extLst>
                        <a:ext uri="{9D8B030D-6E8A-4147-A177-3AD203B41FA5}">
                          <a16:colId xmlns:a16="http://schemas.microsoft.com/office/drawing/2014/main" val="2075596807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1956969686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1359650201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2805116755"/>
                        </a:ext>
                      </a:extLst>
                    </a:gridCol>
                  </a:tblGrid>
                  <a:tr h="591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Risk Level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.,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𝑺𝒆𝒙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61276944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Low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80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.4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2465048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Low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Female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.12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64081420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High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76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.38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6081302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High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Female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71585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E2188FB6-F3DF-EFB7-0B24-4ADBD37DC71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75484524"/>
                  </p:ext>
                </p:extLst>
              </p:nvPr>
            </p:nvGraphicFramePr>
            <p:xfrm>
              <a:off x="6605442" y="115590"/>
              <a:ext cx="5484956" cy="2958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239">
                      <a:extLst>
                        <a:ext uri="{9D8B030D-6E8A-4147-A177-3AD203B41FA5}">
                          <a16:colId xmlns:a16="http://schemas.microsoft.com/office/drawing/2014/main" val="2075596807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1956969686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1359650201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2805116755"/>
                        </a:ext>
                      </a:extLst>
                    </a:gridCol>
                  </a:tblGrid>
                  <a:tr h="591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Risk Level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889" t="-1031" r="-1778" b="-4041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1276944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Low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80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889" t="-100000" r="-1778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2465048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Low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Female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889" t="-202062" r="-1778" b="-2030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4081420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High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76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889" t="-298980" r="-1778" b="-101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081302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High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Female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889" t="-403093" r="-1778" b="-20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71585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37762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BA55C-5F32-6716-CBBD-768E560B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12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Conditional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E2BD8-A069-6810-8EF0-1A2EA2EC4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731"/>
            <a:ext cx="6620933" cy="4757131"/>
          </a:xfrm>
        </p:spPr>
        <p:txBody>
          <a:bodyPr/>
          <a:lstStyle/>
          <a:p>
            <a:r>
              <a:rPr lang="en-US" dirty="0"/>
              <a:t>This week:</a:t>
            </a:r>
          </a:p>
          <a:p>
            <a:pPr lvl="1"/>
            <a:r>
              <a:rPr lang="en-US" dirty="0"/>
              <a:t>What is the probability that a Male is </a:t>
            </a:r>
          </a:p>
          <a:p>
            <a:pPr marL="457200" lvl="1" indent="0">
              <a:buNone/>
            </a:pPr>
            <a:r>
              <a:rPr lang="en-US" dirty="0"/>
              <a:t>high risk?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30850E4F-5F81-E793-313D-EA3D646E851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98664626"/>
                  </p:ext>
                </p:extLst>
              </p:nvPr>
            </p:nvGraphicFramePr>
            <p:xfrm>
              <a:off x="6605442" y="115590"/>
              <a:ext cx="5484956" cy="2958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239">
                      <a:extLst>
                        <a:ext uri="{9D8B030D-6E8A-4147-A177-3AD203B41FA5}">
                          <a16:colId xmlns:a16="http://schemas.microsoft.com/office/drawing/2014/main" val="2075596807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1956969686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1359650201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2805116755"/>
                        </a:ext>
                      </a:extLst>
                    </a:gridCol>
                  </a:tblGrid>
                  <a:tr h="591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Risk Level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.,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𝑺𝒆𝒙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61276944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Low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80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.4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2465048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Low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Female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.12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64081420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High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76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.38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6081302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High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Female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71585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30850E4F-5F81-E793-313D-EA3D646E851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98664626"/>
                  </p:ext>
                </p:extLst>
              </p:nvPr>
            </p:nvGraphicFramePr>
            <p:xfrm>
              <a:off x="6605442" y="115590"/>
              <a:ext cx="5484956" cy="2958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239">
                      <a:extLst>
                        <a:ext uri="{9D8B030D-6E8A-4147-A177-3AD203B41FA5}">
                          <a16:colId xmlns:a16="http://schemas.microsoft.com/office/drawing/2014/main" val="2075596807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1956969686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1359650201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2805116755"/>
                        </a:ext>
                      </a:extLst>
                    </a:gridCol>
                  </a:tblGrid>
                  <a:tr h="591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Risk Level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889" t="-1031" r="-1778" b="-4041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1276944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Low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80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889" t="-100000" r="-1778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2465048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Low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Female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889" t="-202062" r="-1778" b="-2030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4081420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High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76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889" t="-298980" r="-1778" b="-101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081302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High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Female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889" t="-403093" r="-1778" b="-20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71585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13943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BA55C-5F32-6716-CBBD-768E560B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12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1E2BD8-A069-6810-8EF0-1A2EA2EC4A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7731"/>
                <a:ext cx="6620933" cy="4757131"/>
              </a:xfrm>
            </p:spPr>
            <p:txBody>
              <a:bodyPr/>
              <a:lstStyle/>
              <a:p>
                <a:r>
                  <a:rPr lang="en-US" dirty="0"/>
                  <a:t>This week:</a:t>
                </a:r>
              </a:p>
              <a:p>
                <a:pPr lvl="1"/>
                <a:r>
                  <a:rPr lang="en-US" dirty="0"/>
                  <a:t>What is the probability that a Male is </a:t>
                </a:r>
              </a:p>
              <a:p>
                <a:pPr marL="457200" lvl="1" indent="0">
                  <a:buNone/>
                </a:pPr>
                <a:r>
                  <a:rPr lang="en-US" dirty="0"/>
                  <a:t>high risk?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𝑅𝑖𝑠𝑘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𝐿𝑒𝑣𝑒𝑙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𝐻𝑖𝑔h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𝑆𝑒𝑥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𝑀𝑎𝑙𝑒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In English: </a:t>
                </a:r>
              </a:p>
              <a:p>
                <a:pPr marL="1371600" lvl="3" indent="0">
                  <a:buNone/>
                </a:pPr>
                <a:r>
                  <a:rPr lang="en-US" dirty="0"/>
                  <a:t>“What is the probability that the defendant’s Risk Level is High </a:t>
                </a:r>
                <a:r>
                  <a:rPr lang="en-US" b="1" dirty="0"/>
                  <a:t>GIVEN</a:t>
                </a:r>
                <a:r>
                  <a:rPr lang="en-US" dirty="0"/>
                  <a:t> that the defendant’s Sex is Male?”</a:t>
                </a:r>
              </a:p>
              <a:p>
                <a:pPr marL="1371600" lvl="3" indent="0">
                  <a:buNone/>
                </a:pPr>
                <a:r>
                  <a:rPr lang="en-US" dirty="0"/>
                  <a:t>OR</a:t>
                </a:r>
              </a:p>
              <a:p>
                <a:pPr marL="1371600" lvl="3" indent="0">
                  <a:buNone/>
                </a:pPr>
                <a:r>
                  <a:rPr lang="en-US" dirty="0"/>
                  <a:t>“Of Male defendants, what share are high risk?”</a:t>
                </a:r>
              </a:p>
              <a:p>
                <a:pPr marL="1371600" lvl="3" indent="0">
                  <a:buNone/>
                </a:pPr>
                <a:endParaRPr lang="en-US" dirty="0"/>
              </a:p>
              <a:p>
                <a:pPr lvl="2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1E2BD8-A069-6810-8EF0-1A2EA2EC4A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7731"/>
                <a:ext cx="6620933" cy="4757131"/>
              </a:xfrm>
              <a:blipFill>
                <a:blip r:embed="rId2"/>
                <a:stretch>
                  <a:fillRect l="-1657" t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30850E4F-5F81-E793-313D-EA3D646E851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16484587"/>
                  </p:ext>
                </p:extLst>
              </p:nvPr>
            </p:nvGraphicFramePr>
            <p:xfrm>
              <a:off x="6605442" y="115590"/>
              <a:ext cx="5484956" cy="2958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239">
                      <a:extLst>
                        <a:ext uri="{9D8B030D-6E8A-4147-A177-3AD203B41FA5}">
                          <a16:colId xmlns:a16="http://schemas.microsoft.com/office/drawing/2014/main" val="2075596807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1956969686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1359650201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2805116755"/>
                        </a:ext>
                      </a:extLst>
                    </a:gridCol>
                  </a:tblGrid>
                  <a:tr h="591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Risk Level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.,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𝑺𝒆𝒙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61276944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Low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80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.4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2465048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Low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Female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.12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64081420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High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76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.38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6081302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High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Female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71585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30850E4F-5F81-E793-313D-EA3D646E851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16484587"/>
                  </p:ext>
                </p:extLst>
              </p:nvPr>
            </p:nvGraphicFramePr>
            <p:xfrm>
              <a:off x="6605442" y="115590"/>
              <a:ext cx="5484956" cy="2958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239">
                      <a:extLst>
                        <a:ext uri="{9D8B030D-6E8A-4147-A177-3AD203B41FA5}">
                          <a16:colId xmlns:a16="http://schemas.microsoft.com/office/drawing/2014/main" val="2075596807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1956969686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1359650201"/>
                        </a:ext>
                      </a:extLst>
                    </a:gridCol>
                    <a:gridCol w="1371239">
                      <a:extLst>
                        <a:ext uri="{9D8B030D-6E8A-4147-A177-3AD203B41FA5}">
                          <a16:colId xmlns:a16="http://schemas.microsoft.com/office/drawing/2014/main" val="2805116755"/>
                        </a:ext>
                      </a:extLst>
                    </a:gridCol>
                  </a:tblGrid>
                  <a:tr h="591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Risk Level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889" t="-1031" r="-1778" b="-4041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1276944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Low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80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889" t="-100000" r="-1778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2465048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Low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Female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889" t="-202062" r="-1778" b="-2030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4081420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High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76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889" t="-298980" r="-1778" b="-101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081302"/>
                      </a:ext>
                    </a:extLst>
                  </a:tr>
                  <a:tr h="5916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High Risk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Female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889" t="-403093" r="-1778" b="-20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71585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08463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BA55C-5F32-6716-CBBD-768E560B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12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1E2BD8-A069-6810-8EF0-1A2EA2EC4A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8068" y="1371601"/>
                <a:ext cx="6400800" cy="44467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𝑅𝑖𝑠𝑘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𝐿𝑒𝑣𝑒𝑙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𝐻𝑖𝑔h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𝑆𝑒𝑥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𝑀𝑎𝑙𝑒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𝑁𝑢𝑚𝑒𝑟𝑎𝑡𝑜𝑟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𝐷𝑒𝑛𝑜𝑚𝑖𝑛𝑎𝑡𝑜𝑟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dirty="0"/>
              </a:p>
              <a:p>
                <a:endParaRPr lang="en-US" sz="2400" dirty="0"/>
              </a:p>
              <a:p>
                <a:r>
                  <a:rPr lang="en-US" sz="2400" dirty="0"/>
                  <a:t>“Of Male defendants”</a:t>
                </a:r>
              </a:p>
              <a:p>
                <a:pPr lvl="1"/>
                <a:r>
                  <a:rPr lang="en-US" sz="2000" dirty="0"/>
                  <a:t>Which rows don’t satisfy this </a:t>
                </a:r>
                <a:r>
                  <a:rPr lang="en-US" sz="2000" i="1" dirty="0"/>
                  <a:t>condition</a:t>
                </a:r>
                <a:r>
                  <a:rPr lang="en-US" sz="2000" dirty="0"/>
                  <a:t>? </a:t>
                </a:r>
              </a:p>
              <a:p>
                <a:endParaRPr lang="en-US" sz="2000" b="0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1E2BD8-A069-6810-8EF0-1A2EA2EC4A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8068" y="1371601"/>
                <a:ext cx="6400800" cy="4446772"/>
              </a:xfrm>
              <a:blipFill>
                <a:blip r:embed="rId2"/>
                <a:stretch>
                  <a:fillRect l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30850E4F-5F81-E793-313D-EA3D646E851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945944"/>
                  </p:ext>
                </p:extLst>
              </p:nvPr>
            </p:nvGraphicFramePr>
            <p:xfrm>
              <a:off x="7197388" y="1902057"/>
              <a:ext cx="4994612" cy="2693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653">
                      <a:extLst>
                        <a:ext uri="{9D8B030D-6E8A-4147-A177-3AD203B41FA5}">
                          <a16:colId xmlns:a16="http://schemas.microsoft.com/office/drawing/2014/main" val="2075596807"/>
                        </a:ext>
                      </a:extLst>
                    </a:gridCol>
                    <a:gridCol w="1248653">
                      <a:extLst>
                        <a:ext uri="{9D8B030D-6E8A-4147-A177-3AD203B41FA5}">
                          <a16:colId xmlns:a16="http://schemas.microsoft.com/office/drawing/2014/main" val="1956969686"/>
                        </a:ext>
                      </a:extLst>
                    </a:gridCol>
                    <a:gridCol w="1248653">
                      <a:extLst>
                        <a:ext uri="{9D8B030D-6E8A-4147-A177-3AD203B41FA5}">
                          <a16:colId xmlns:a16="http://schemas.microsoft.com/office/drawing/2014/main" val="1359650201"/>
                        </a:ext>
                      </a:extLst>
                    </a:gridCol>
                    <a:gridCol w="1248653">
                      <a:extLst>
                        <a:ext uri="{9D8B030D-6E8A-4147-A177-3AD203B41FA5}">
                          <a16:colId xmlns:a16="http://schemas.microsoft.com/office/drawing/2014/main" val="2805116755"/>
                        </a:ext>
                      </a:extLst>
                    </a:gridCol>
                  </a:tblGrid>
                  <a:tr h="538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Risk Level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Sex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Count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.,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𝑺𝒆𝒙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83265" marR="83265" marT="41633" marB="41633" anchor="ctr"/>
                    </a:tc>
                    <a:extLst>
                      <a:ext uri="{0D108BD9-81ED-4DB2-BD59-A6C34878D82A}">
                        <a16:rowId xmlns:a16="http://schemas.microsoft.com/office/drawing/2014/main" val="2261276944"/>
                      </a:ext>
                    </a:extLst>
                  </a:tr>
                  <a:tr h="5387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Low Risk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Male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80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.4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83265" marR="83265" marT="41633" marB="41633" anchor="ctr"/>
                    </a:tc>
                    <a:extLst>
                      <a:ext uri="{0D108BD9-81ED-4DB2-BD59-A6C34878D82A}">
                        <a16:rowId xmlns:a16="http://schemas.microsoft.com/office/drawing/2014/main" val="4262465048"/>
                      </a:ext>
                    </a:extLst>
                  </a:tr>
                  <a:tr h="53871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Low Risk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Female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.12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83265" marR="83265" marT="41633" marB="41633" anchor="ctr"/>
                    </a:tc>
                    <a:extLst>
                      <a:ext uri="{0D108BD9-81ED-4DB2-BD59-A6C34878D82A}">
                        <a16:rowId xmlns:a16="http://schemas.microsoft.com/office/drawing/2014/main" val="3864081420"/>
                      </a:ext>
                    </a:extLst>
                  </a:tr>
                  <a:tr h="5387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High Risk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Male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76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.38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83265" marR="83265" marT="41633" marB="41633" anchor="ctr"/>
                    </a:tc>
                    <a:extLst>
                      <a:ext uri="{0D108BD9-81ED-4DB2-BD59-A6C34878D82A}">
                        <a16:rowId xmlns:a16="http://schemas.microsoft.com/office/drawing/2014/main" val="86081302"/>
                      </a:ext>
                    </a:extLst>
                  </a:tr>
                  <a:tr h="5387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High Risk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Female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83265" marR="83265" marT="41633" marB="41633" anchor="ctr"/>
                    </a:tc>
                    <a:extLst>
                      <a:ext uri="{0D108BD9-81ED-4DB2-BD59-A6C34878D82A}">
                        <a16:rowId xmlns:a16="http://schemas.microsoft.com/office/drawing/2014/main" val="9671585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30850E4F-5F81-E793-313D-EA3D646E851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945944"/>
                  </p:ext>
                </p:extLst>
              </p:nvPr>
            </p:nvGraphicFramePr>
            <p:xfrm>
              <a:off x="7197388" y="1902057"/>
              <a:ext cx="4994612" cy="2693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653">
                      <a:extLst>
                        <a:ext uri="{9D8B030D-6E8A-4147-A177-3AD203B41FA5}">
                          <a16:colId xmlns:a16="http://schemas.microsoft.com/office/drawing/2014/main" val="2075596807"/>
                        </a:ext>
                      </a:extLst>
                    </a:gridCol>
                    <a:gridCol w="1248653">
                      <a:extLst>
                        <a:ext uri="{9D8B030D-6E8A-4147-A177-3AD203B41FA5}">
                          <a16:colId xmlns:a16="http://schemas.microsoft.com/office/drawing/2014/main" val="1956969686"/>
                        </a:ext>
                      </a:extLst>
                    </a:gridCol>
                    <a:gridCol w="1248653">
                      <a:extLst>
                        <a:ext uri="{9D8B030D-6E8A-4147-A177-3AD203B41FA5}">
                          <a16:colId xmlns:a16="http://schemas.microsoft.com/office/drawing/2014/main" val="1359650201"/>
                        </a:ext>
                      </a:extLst>
                    </a:gridCol>
                    <a:gridCol w="1248653">
                      <a:extLst>
                        <a:ext uri="{9D8B030D-6E8A-4147-A177-3AD203B41FA5}">
                          <a16:colId xmlns:a16="http://schemas.microsoft.com/office/drawing/2014/main" val="2805116755"/>
                        </a:ext>
                      </a:extLst>
                    </a:gridCol>
                  </a:tblGrid>
                  <a:tr h="538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Risk Level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Sex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Count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265" marR="83265" marT="41633" marB="41633" anchor="ctr">
                        <a:blipFill>
                          <a:blip r:embed="rId3"/>
                          <a:stretch>
                            <a:fillRect l="-300488" t="-2273" r="-2439" b="-4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1276944"/>
                      </a:ext>
                    </a:extLst>
                  </a:tr>
                  <a:tr h="5387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Low Risk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Male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80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265" marR="83265" marT="41633" marB="41633" anchor="ctr">
                        <a:blipFill>
                          <a:blip r:embed="rId3"/>
                          <a:stretch>
                            <a:fillRect l="-300488" t="-101124" r="-2439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2465048"/>
                      </a:ext>
                    </a:extLst>
                  </a:tr>
                  <a:tr h="53871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Low Risk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Female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265" marR="83265" marT="41633" marB="41633" anchor="ctr">
                        <a:blipFill>
                          <a:blip r:embed="rId3"/>
                          <a:stretch>
                            <a:fillRect l="-300488" t="-203409" r="-2439" b="-2034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4081420"/>
                      </a:ext>
                    </a:extLst>
                  </a:tr>
                  <a:tr h="5387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High Risk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Male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76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265" marR="83265" marT="41633" marB="41633" anchor="ctr">
                        <a:blipFill>
                          <a:blip r:embed="rId3"/>
                          <a:stretch>
                            <a:fillRect l="-300488" t="-300000" r="-2439" b="-1011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081302"/>
                      </a:ext>
                    </a:extLst>
                  </a:tr>
                  <a:tr h="5387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High Risk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Female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265" marR="83265" marT="41633" marB="41633" anchor="ctr">
                        <a:blipFill>
                          <a:blip r:embed="rId3"/>
                          <a:stretch>
                            <a:fillRect l="-300488" t="-404545" r="-2439" b="-2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71585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40398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ACF86-1B3D-4AAF-A866-E910577D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2E833-B45E-4889-9F9F-02D8D031F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Recap last week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Conditional Probabilities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Probability Practice</a:t>
            </a:r>
          </a:p>
        </p:txBody>
      </p:sp>
    </p:spTree>
    <p:extLst>
      <p:ext uri="{BB962C8B-B14F-4D97-AF65-F5344CB8AC3E}">
        <p14:creationId xmlns:p14="http://schemas.microsoft.com/office/powerpoint/2010/main" val="67944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BA55C-5F32-6716-CBBD-768E560B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12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1E2BD8-A069-6810-8EF0-1A2EA2EC4A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8068" y="1371601"/>
                <a:ext cx="6400800" cy="44467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𝑅𝑖𝑠𝑘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𝐿𝑒𝑣𝑒𝑙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𝐻𝑖𝑔h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𝑆𝑒𝑥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𝑀𝑎𝑙𝑒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𝑁𝑢𝑚𝑒𝑟𝑎𝑡𝑜𝑟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𝐷𝑒𝑛𝑜𝑚𝑖𝑛𝑎𝑡𝑜𝑟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dirty="0"/>
              </a:p>
              <a:p>
                <a:endParaRPr lang="en-US" sz="2400" dirty="0"/>
              </a:p>
              <a:p>
                <a:r>
                  <a:rPr lang="en-US" sz="2400" dirty="0"/>
                  <a:t>“Of Male defendants”</a:t>
                </a:r>
              </a:p>
              <a:p>
                <a:pPr lvl="1"/>
                <a:r>
                  <a:rPr lang="en-US" sz="2000" dirty="0"/>
                  <a:t>Which rows don’t satisfy this </a:t>
                </a:r>
                <a:r>
                  <a:rPr lang="en-US" sz="2000" i="1" dirty="0"/>
                  <a:t>condition</a:t>
                </a:r>
                <a:r>
                  <a:rPr lang="en-US" sz="2000" dirty="0"/>
                  <a:t>? </a:t>
                </a:r>
              </a:p>
              <a:p>
                <a:endParaRPr lang="en-US" sz="2000" b="0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1E2BD8-A069-6810-8EF0-1A2EA2EC4A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8068" y="1371601"/>
                <a:ext cx="6400800" cy="4446772"/>
              </a:xfrm>
              <a:blipFill>
                <a:blip r:embed="rId2"/>
                <a:stretch>
                  <a:fillRect l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30850E4F-5F81-E793-313D-EA3D646E851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50406433"/>
                  </p:ext>
                </p:extLst>
              </p:nvPr>
            </p:nvGraphicFramePr>
            <p:xfrm>
              <a:off x="7197388" y="1902057"/>
              <a:ext cx="4777930" cy="1616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1971">
                      <a:extLst>
                        <a:ext uri="{9D8B030D-6E8A-4147-A177-3AD203B41FA5}">
                          <a16:colId xmlns:a16="http://schemas.microsoft.com/office/drawing/2014/main" val="2075596807"/>
                        </a:ext>
                      </a:extLst>
                    </a:gridCol>
                    <a:gridCol w="1248653">
                      <a:extLst>
                        <a:ext uri="{9D8B030D-6E8A-4147-A177-3AD203B41FA5}">
                          <a16:colId xmlns:a16="http://schemas.microsoft.com/office/drawing/2014/main" val="1956969686"/>
                        </a:ext>
                      </a:extLst>
                    </a:gridCol>
                    <a:gridCol w="1248653">
                      <a:extLst>
                        <a:ext uri="{9D8B030D-6E8A-4147-A177-3AD203B41FA5}">
                          <a16:colId xmlns:a16="http://schemas.microsoft.com/office/drawing/2014/main" val="1359650201"/>
                        </a:ext>
                      </a:extLst>
                    </a:gridCol>
                    <a:gridCol w="1248653">
                      <a:extLst>
                        <a:ext uri="{9D8B030D-6E8A-4147-A177-3AD203B41FA5}">
                          <a16:colId xmlns:a16="http://schemas.microsoft.com/office/drawing/2014/main" val="2805116755"/>
                        </a:ext>
                      </a:extLst>
                    </a:gridCol>
                  </a:tblGrid>
                  <a:tr h="538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Risk Level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Sex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Count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.,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𝑺𝒆𝒙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83265" marR="83265" marT="41633" marB="41633" anchor="ctr"/>
                    </a:tc>
                    <a:extLst>
                      <a:ext uri="{0D108BD9-81ED-4DB2-BD59-A6C34878D82A}">
                        <a16:rowId xmlns:a16="http://schemas.microsoft.com/office/drawing/2014/main" val="2261276944"/>
                      </a:ext>
                    </a:extLst>
                  </a:tr>
                  <a:tr h="5387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Low Risk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Male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80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.4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83265" marR="83265" marT="41633" marB="41633" anchor="ctr"/>
                    </a:tc>
                    <a:extLst>
                      <a:ext uri="{0D108BD9-81ED-4DB2-BD59-A6C34878D82A}">
                        <a16:rowId xmlns:a16="http://schemas.microsoft.com/office/drawing/2014/main" val="4262465048"/>
                      </a:ext>
                    </a:extLst>
                  </a:tr>
                  <a:tr h="5387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High Risk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Male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76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.38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83265" marR="83265" marT="41633" marB="41633" anchor="ctr"/>
                    </a:tc>
                    <a:extLst>
                      <a:ext uri="{0D108BD9-81ED-4DB2-BD59-A6C34878D82A}">
                        <a16:rowId xmlns:a16="http://schemas.microsoft.com/office/drawing/2014/main" val="860813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30850E4F-5F81-E793-313D-EA3D646E851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50406433"/>
                  </p:ext>
                </p:extLst>
              </p:nvPr>
            </p:nvGraphicFramePr>
            <p:xfrm>
              <a:off x="7197388" y="1902057"/>
              <a:ext cx="4777930" cy="1616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1971">
                      <a:extLst>
                        <a:ext uri="{9D8B030D-6E8A-4147-A177-3AD203B41FA5}">
                          <a16:colId xmlns:a16="http://schemas.microsoft.com/office/drawing/2014/main" val="2075596807"/>
                        </a:ext>
                      </a:extLst>
                    </a:gridCol>
                    <a:gridCol w="1248653">
                      <a:extLst>
                        <a:ext uri="{9D8B030D-6E8A-4147-A177-3AD203B41FA5}">
                          <a16:colId xmlns:a16="http://schemas.microsoft.com/office/drawing/2014/main" val="1956969686"/>
                        </a:ext>
                      </a:extLst>
                    </a:gridCol>
                    <a:gridCol w="1248653">
                      <a:extLst>
                        <a:ext uri="{9D8B030D-6E8A-4147-A177-3AD203B41FA5}">
                          <a16:colId xmlns:a16="http://schemas.microsoft.com/office/drawing/2014/main" val="1359650201"/>
                        </a:ext>
                      </a:extLst>
                    </a:gridCol>
                    <a:gridCol w="1248653">
                      <a:extLst>
                        <a:ext uri="{9D8B030D-6E8A-4147-A177-3AD203B41FA5}">
                          <a16:colId xmlns:a16="http://schemas.microsoft.com/office/drawing/2014/main" val="2805116755"/>
                        </a:ext>
                      </a:extLst>
                    </a:gridCol>
                  </a:tblGrid>
                  <a:tr h="538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Risk Level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Sex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Count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265" marR="83265" marT="41633" marB="41633" anchor="ctr">
                        <a:blipFill>
                          <a:blip r:embed="rId3"/>
                          <a:stretch>
                            <a:fillRect l="-283415" t="-2247" r="-1951" b="-2011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1276944"/>
                      </a:ext>
                    </a:extLst>
                  </a:tr>
                  <a:tr h="5387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Low Risk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Male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80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265" marR="83265" marT="41633" marB="41633" anchor="ctr">
                        <a:blipFill>
                          <a:blip r:embed="rId3"/>
                          <a:stretch>
                            <a:fillRect l="-283415" t="-103409" r="-1951" b="-1034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2465048"/>
                      </a:ext>
                    </a:extLst>
                  </a:tr>
                  <a:tr h="5387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High Risk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Male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76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265" marR="83265" marT="41633" marB="41633" anchor="ctr">
                        <a:blipFill>
                          <a:blip r:embed="rId3"/>
                          <a:stretch>
                            <a:fillRect l="-283415" t="-201124" r="-1951" b="-22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0813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43762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BA55C-5F32-6716-CBBD-768E560B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12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1E2BD8-A069-6810-8EF0-1A2EA2EC4A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8068" y="1371601"/>
                <a:ext cx="6400800" cy="44467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𝑅𝑖𝑠𝑘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𝐿𝑒𝑣𝑒𝑙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𝐻𝑖𝑔h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𝑆𝑒𝑥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𝑀𝑎𝑙𝑒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𝑁𝑢𝑚𝑒𝑟𝑎𝑡𝑜𝑟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𝐷𝑒𝑛𝑜𝑚𝑖𝑛𝑎𝑡𝑜𝑟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dirty="0"/>
              </a:p>
              <a:p>
                <a:endParaRPr lang="en-US" sz="2400" dirty="0"/>
              </a:p>
              <a:p>
                <a:r>
                  <a:rPr lang="en-US" sz="2400" dirty="0"/>
                  <a:t>“Of Male defendants”</a:t>
                </a:r>
              </a:p>
              <a:p>
                <a:pPr lvl="1"/>
                <a:r>
                  <a:rPr lang="en-US" sz="2000" dirty="0"/>
                  <a:t>Which rows don’t satisfy this </a:t>
                </a:r>
                <a:r>
                  <a:rPr lang="en-US" sz="2000" i="1" dirty="0"/>
                  <a:t>condition</a:t>
                </a:r>
                <a:r>
                  <a:rPr lang="en-US" sz="2000" dirty="0"/>
                  <a:t>? 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Denominator is number of male defendants: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76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156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Numerator is number of high risk male defendants = 76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000" b="0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1E2BD8-A069-6810-8EF0-1A2EA2EC4A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8068" y="1371601"/>
                <a:ext cx="6400800" cy="4446772"/>
              </a:xfrm>
              <a:blipFill>
                <a:blip r:embed="rId2"/>
                <a:stretch>
                  <a:fillRect l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959251BB-471B-6846-F15B-13C7D827790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13446225"/>
                  </p:ext>
                </p:extLst>
              </p:nvPr>
            </p:nvGraphicFramePr>
            <p:xfrm>
              <a:off x="7197388" y="1902057"/>
              <a:ext cx="4777930" cy="1616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1971">
                      <a:extLst>
                        <a:ext uri="{9D8B030D-6E8A-4147-A177-3AD203B41FA5}">
                          <a16:colId xmlns:a16="http://schemas.microsoft.com/office/drawing/2014/main" val="2075596807"/>
                        </a:ext>
                      </a:extLst>
                    </a:gridCol>
                    <a:gridCol w="1248653">
                      <a:extLst>
                        <a:ext uri="{9D8B030D-6E8A-4147-A177-3AD203B41FA5}">
                          <a16:colId xmlns:a16="http://schemas.microsoft.com/office/drawing/2014/main" val="1956969686"/>
                        </a:ext>
                      </a:extLst>
                    </a:gridCol>
                    <a:gridCol w="1248653">
                      <a:extLst>
                        <a:ext uri="{9D8B030D-6E8A-4147-A177-3AD203B41FA5}">
                          <a16:colId xmlns:a16="http://schemas.microsoft.com/office/drawing/2014/main" val="1359650201"/>
                        </a:ext>
                      </a:extLst>
                    </a:gridCol>
                    <a:gridCol w="1248653">
                      <a:extLst>
                        <a:ext uri="{9D8B030D-6E8A-4147-A177-3AD203B41FA5}">
                          <a16:colId xmlns:a16="http://schemas.microsoft.com/office/drawing/2014/main" val="2805116755"/>
                        </a:ext>
                      </a:extLst>
                    </a:gridCol>
                  </a:tblGrid>
                  <a:tr h="538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Risk Level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Sex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Count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.,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𝑺𝒆𝒙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83265" marR="83265" marT="41633" marB="41633" anchor="ctr"/>
                    </a:tc>
                    <a:extLst>
                      <a:ext uri="{0D108BD9-81ED-4DB2-BD59-A6C34878D82A}">
                        <a16:rowId xmlns:a16="http://schemas.microsoft.com/office/drawing/2014/main" val="2261276944"/>
                      </a:ext>
                    </a:extLst>
                  </a:tr>
                  <a:tr h="5387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Low Risk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Male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80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.4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83265" marR="83265" marT="41633" marB="41633" anchor="ctr"/>
                    </a:tc>
                    <a:extLst>
                      <a:ext uri="{0D108BD9-81ED-4DB2-BD59-A6C34878D82A}">
                        <a16:rowId xmlns:a16="http://schemas.microsoft.com/office/drawing/2014/main" val="4262465048"/>
                      </a:ext>
                    </a:extLst>
                  </a:tr>
                  <a:tr h="5387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High Risk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Male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76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.38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83265" marR="83265" marT="41633" marB="41633" anchor="ctr"/>
                    </a:tc>
                    <a:extLst>
                      <a:ext uri="{0D108BD9-81ED-4DB2-BD59-A6C34878D82A}">
                        <a16:rowId xmlns:a16="http://schemas.microsoft.com/office/drawing/2014/main" val="860813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959251BB-471B-6846-F15B-13C7D827790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13446225"/>
                  </p:ext>
                </p:extLst>
              </p:nvPr>
            </p:nvGraphicFramePr>
            <p:xfrm>
              <a:off x="7197388" y="1902057"/>
              <a:ext cx="4777930" cy="1616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1971">
                      <a:extLst>
                        <a:ext uri="{9D8B030D-6E8A-4147-A177-3AD203B41FA5}">
                          <a16:colId xmlns:a16="http://schemas.microsoft.com/office/drawing/2014/main" val="2075596807"/>
                        </a:ext>
                      </a:extLst>
                    </a:gridCol>
                    <a:gridCol w="1248653">
                      <a:extLst>
                        <a:ext uri="{9D8B030D-6E8A-4147-A177-3AD203B41FA5}">
                          <a16:colId xmlns:a16="http://schemas.microsoft.com/office/drawing/2014/main" val="1956969686"/>
                        </a:ext>
                      </a:extLst>
                    </a:gridCol>
                    <a:gridCol w="1248653">
                      <a:extLst>
                        <a:ext uri="{9D8B030D-6E8A-4147-A177-3AD203B41FA5}">
                          <a16:colId xmlns:a16="http://schemas.microsoft.com/office/drawing/2014/main" val="1359650201"/>
                        </a:ext>
                      </a:extLst>
                    </a:gridCol>
                    <a:gridCol w="1248653">
                      <a:extLst>
                        <a:ext uri="{9D8B030D-6E8A-4147-A177-3AD203B41FA5}">
                          <a16:colId xmlns:a16="http://schemas.microsoft.com/office/drawing/2014/main" val="2805116755"/>
                        </a:ext>
                      </a:extLst>
                    </a:gridCol>
                  </a:tblGrid>
                  <a:tr h="538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Risk Level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Sex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Count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265" marR="83265" marT="41633" marB="41633" anchor="ctr">
                        <a:blipFill>
                          <a:blip r:embed="rId3"/>
                          <a:stretch>
                            <a:fillRect l="-283415" t="-2247" r="-1951" b="-2011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1276944"/>
                      </a:ext>
                    </a:extLst>
                  </a:tr>
                  <a:tr h="5387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Low Risk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Male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80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265" marR="83265" marT="41633" marB="41633" anchor="ctr">
                        <a:blipFill>
                          <a:blip r:embed="rId3"/>
                          <a:stretch>
                            <a:fillRect l="-283415" t="-103409" r="-1951" b="-1034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2465048"/>
                      </a:ext>
                    </a:extLst>
                  </a:tr>
                  <a:tr h="5387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High Risk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Male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76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265" marR="83265" marT="41633" marB="41633" anchor="ctr">
                        <a:blipFill>
                          <a:blip r:embed="rId3"/>
                          <a:stretch>
                            <a:fillRect l="-283415" t="-201124" r="-1951" b="-22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0813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67684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BA55C-5F32-6716-CBBD-768E560B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12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1E2BD8-A069-6810-8EF0-1A2EA2EC4A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8068" y="1371600"/>
                <a:ext cx="6400800" cy="53792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𝑅𝑖𝑠𝑘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𝐿𝑒𝑣𝑒𝑙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𝐻𝑖𝑔h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𝑆𝑒𝑥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𝑀𝑎𝑙𝑒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𝑁𝑢𝑚𝑒𝑟𝑎𝑡𝑜𝑟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𝐷𝑒𝑛𝑜𝑚𝑖𝑛𝑎𝑡𝑜𝑟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dirty="0"/>
              </a:p>
              <a:p>
                <a:endParaRPr lang="en-US" sz="2400" dirty="0"/>
              </a:p>
              <a:p>
                <a:r>
                  <a:rPr lang="en-US" sz="2400" dirty="0"/>
                  <a:t>“Of Male defendants”</a:t>
                </a:r>
              </a:p>
              <a:p>
                <a:pPr lvl="1"/>
                <a:r>
                  <a:rPr lang="en-US" sz="2000" dirty="0"/>
                  <a:t>Which rows don’t satisfy this </a:t>
                </a:r>
                <a:r>
                  <a:rPr lang="en-US" sz="2000" i="1" dirty="0"/>
                  <a:t>condition</a:t>
                </a:r>
                <a:r>
                  <a:rPr lang="en-US" sz="2000" dirty="0"/>
                  <a:t>? 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Denominator is number of male defendants: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76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156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Numerator is number of high risk male defendants = 76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𝑅𝑖𝑠𝑘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𝐿𝑒𝑣𝑒𝑙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𝐻𝑖𝑔h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𝑆𝑒𝑥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𝑀𝑎𝑙𝑒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76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156</m:t>
                        </m:r>
                      </m:den>
                    </m:f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=0.487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000" b="0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1E2BD8-A069-6810-8EF0-1A2EA2EC4A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8068" y="1371600"/>
                <a:ext cx="6400800" cy="5379275"/>
              </a:xfrm>
              <a:blipFill>
                <a:blip r:embed="rId2"/>
                <a:stretch>
                  <a:fillRect l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30850E4F-5F81-E793-313D-EA3D646E851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91085063"/>
                  </p:ext>
                </p:extLst>
              </p:nvPr>
            </p:nvGraphicFramePr>
            <p:xfrm>
              <a:off x="7197388" y="1902057"/>
              <a:ext cx="4777928" cy="1616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8156">
                      <a:extLst>
                        <a:ext uri="{9D8B030D-6E8A-4147-A177-3AD203B41FA5}">
                          <a16:colId xmlns:a16="http://schemas.microsoft.com/office/drawing/2014/main" val="2075596807"/>
                        </a:ext>
                      </a:extLst>
                    </a:gridCol>
                    <a:gridCol w="989943">
                      <a:extLst>
                        <a:ext uri="{9D8B030D-6E8A-4147-A177-3AD203B41FA5}">
                          <a16:colId xmlns:a16="http://schemas.microsoft.com/office/drawing/2014/main" val="1956969686"/>
                        </a:ext>
                      </a:extLst>
                    </a:gridCol>
                    <a:gridCol w="989943">
                      <a:extLst>
                        <a:ext uri="{9D8B030D-6E8A-4147-A177-3AD203B41FA5}">
                          <a16:colId xmlns:a16="http://schemas.microsoft.com/office/drawing/2014/main" val="1359650201"/>
                        </a:ext>
                      </a:extLst>
                    </a:gridCol>
                    <a:gridCol w="989943">
                      <a:extLst>
                        <a:ext uri="{9D8B030D-6E8A-4147-A177-3AD203B41FA5}">
                          <a16:colId xmlns:a16="http://schemas.microsoft.com/office/drawing/2014/main" val="2805116755"/>
                        </a:ext>
                      </a:extLst>
                    </a:gridCol>
                    <a:gridCol w="989943">
                      <a:extLst>
                        <a:ext uri="{9D8B030D-6E8A-4147-A177-3AD203B41FA5}">
                          <a16:colId xmlns:a16="http://schemas.microsoft.com/office/drawing/2014/main" val="1432682017"/>
                        </a:ext>
                      </a:extLst>
                    </a:gridCol>
                  </a:tblGrid>
                  <a:tr h="538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Risk Level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Sex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Count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.,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𝑺𝒆𝒙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.|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𝑺𝒆𝒙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83265" marR="83265" marT="41633" marB="41633" anchor="ctr"/>
                    </a:tc>
                    <a:extLst>
                      <a:ext uri="{0D108BD9-81ED-4DB2-BD59-A6C34878D82A}">
                        <a16:rowId xmlns:a16="http://schemas.microsoft.com/office/drawing/2014/main" val="2261276944"/>
                      </a:ext>
                    </a:extLst>
                  </a:tr>
                  <a:tr h="5387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/>
                            <a:t>Low Risk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Male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80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.4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80</m:t>
                                    </m:r>
                                  </m:num>
                                  <m:den>
                                    <m:r>
                                      <a:rPr lang="en-US" sz="12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156</m:t>
                                    </m:r>
                                  </m:den>
                                </m:f>
                                <m:r>
                                  <a:rPr lang="en-US" sz="12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=.513</m:t>
                                </m:r>
                              </m:oMath>
                            </m:oMathPara>
                          </a14:m>
                          <a:endParaRPr lang="en-US" sz="12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83265" marR="83265" marT="41633" marB="41633" anchor="ctr"/>
                    </a:tc>
                    <a:extLst>
                      <a:ext uri="{0D108BD9-81ED-4DB2-BD59-A6C34878D82A}">
                        <a16:rowId xmlns:a16="http://schemas.microsoft.com/office/drawing/2014/main" val="4262465048"/>
                      </a:ext>
                    </a:extLst>
                  </a:tr>
                  <a:tr h="5387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/>
                            <a:t>High Risk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Male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76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.38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76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156</m:t>
                                    </m:r>
                                  </m:den>
                                </m:f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=.487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83265" marR="83265" marT="41633" marB="41633" anchor="ctr"/>
                    </a:tc>
                    <a:extLst>
                      <a:ext uri="{0D108BD9-81ED-4DB2-BD59-A6C34878D82A}">
                        <a16:rowId xmlns:a16="http://schemas.microsoft.com/office/drawing/2014/main" val="860813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30850E4F-5F81-E793-313D-EA3D646E851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91085063"/>
                  </p:ext>
                </p:extLst>
              </p:nvPr>
            </p:nvGraphicFramePr>
            <p:xfrm>
              <a:off x="7197388" y="1902057"/>
              <a:ext cx="4777928" cy="1616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8156">
                      <a:extLst>
                        <a:ext uri="{9D8B030D-6E8A-4147-A177-3AD203B41FA5}">
                          <a16:colId xmlns:a16="http://schemas.microsoft.com/office/drawing/2014/main" val="2075596807"/>
                        </a:ext>
                      </a:extLst>
                    </a:gridCol>
                    <a:gridCol w="989943">
                      <a:extLst>
                        <a:ext uri="{9D8B030D-6E8A-4147-A177-3AD203B41FA5}">
                          <a16:colId xmlns:a16="http://schemas.microsoft.com/office/drawing/2014/main" val="1956969686"/>
                        </a:ext>
                      </a:extLst>
                    </a:gridCol>
                    <a:gridCol w="989943">
                      <a:extLst>
                        <a:ext uri="{9D8B030D-6E8A-4147-A177-3AD203B41FA5}">
                          <a16:colId xmlns:a16="http://schemas.microsoft.com/office/drawing/2014/main" val="1359650201"/>
                        </a:ext>
                      </a:extLst>
                    </a:gridCol>
                    <a:gridCol w="989943">
                      <a:extLst>
                        <a:ext uri="{9D8B030D-6E8A-4147-A177-3AD203B41FA5}">
                          <a16:colId xmlns:a16="http://schemas.microsoft.com/office/drawing/2014/main" val="2805116755"/>
                        </a:ext>
                      </a:extLst>
                    </a:gridCol>
                    <a:gridCol w="989943">
                      <a:extLst>
                        <a:ext uri="{9D8B030D-6E8A-4147-A177-3AD203B41FA5}">
                          <a16:colId xmlns:a16="http://schemas.microsoft.com/office/drawing/2014/main" val="1432682017"/>
                        </a:ext>
                      </a:extLst>
                    </a:gridCol>
                  </a:tblGrid>
                  <a:tr h="538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Risk Level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Sex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Count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265" marR="83265" marT="41633" marB="41633" anchor="ctr">
                        <a:blipFill>
                          <a:blip r:embed="rId3"/>
                          <a:stretch>
                            <a:fillRect l="-284568" t="-2247" r="-103086" b="-2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265" marR="83265" marT="41633" marB="41633" anchor="ctr">
                        <a:blipFill>
                          <a:blip r:embed="rId3"/>
                          <a:stretch>
                            <a:fillRect l="-382209" t="-2247" r="-2454" b="-2011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1276944"/>
                      </a:ext>
                    </a:extLst>
                  </a:tr>
                  <a:tr h="5387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/>
                            <a:t>Low Risk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Male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80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265" marR="83265" marT="41633" marB="41633" anchor="ctr">
                        <a:blipFill>
                          <a:blip r:embed="rId3"/>
                          <a:stretch>
                            <a:fillRect l="-284568" t="-103409" r="-103086" b="-1034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265" marR="83265" marT="41633" marB="41633" anchor="ctr">
                        <a:blipFill>
                          <a:blip r:embed="rId3"/>
                          <a:stretch>
                            <a:fillRect l="-382209" t="-103409" r="-2454" b="-1034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2465048"/>
                      </a:ext>
                    </a:extLst>
                  </a:tr>
                  <a:tr h="5387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/>
                            <a:t>High Risk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Male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76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265" marR="83265" marT="41633" marB="41633" anchor="ctr">
                        <a:blipFill>
                          <a:blip r:embed="rId3"/>
                          <a:stretch>
                            <a:fillRect l="-284568" t="-201124" r="-103086" b="-2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265" marR="83265" marT="41633" marB="41633" anchor="ctr">
                        <a:blipFill>
                          <a:blip r:embed="rId3"/>
                          <a:stretch>
                            <a:fillRect l="-382209" t="-201124" r="-2454" b="-22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0813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94302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BA55C-5F32-6716-CBBD-768E560B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12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1E2BD8-A069-6810-8EF0-1A2EA2EC4A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8068" y="1371600"/>
                <a:ext cx="11103762" cy="5379275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𝑅𝑖𝑠𝑘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𝐿𝑒𝑣𝑒𝑙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𝐻𝑖𝑔h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𝑆𝑒𝑥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𝑀𝑎𝑙𝑒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𝑅𝑖𝑠𝑘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𝐿𝑒𝑣𝑒𝑙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𝐻𝑖𝑔h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𝑆𝑒𝑥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𝑀𝑎𝑙𝑒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𝑆𝑒𝑥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𝑀𝑎𝑙𝑒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=0.487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000" b="0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1E2BD8-A069-6810-8EF0-1A2EA2EC4A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8068" y="1371600"/>
                <a:ext cx="11103762" cy="53792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F92A623-DB8A-99FC-19DE-07EA0B32B65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262832"/>
                  </p:ext>
                </p:extLst>
              </p:nvPr>
            </p:nvGraphicFramePr>
            <p:xfrm>
              <a:off x="3063132" y="4567435"/>
              <a:ext cx="4777928" cy="1616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8156">
                      <a:extLst>
                        <a:ext uri="{9D8B030D-6E8A-4147-A177-3AD203B41FA5}">
                          <a16:colId xmlns:a16="http://schemas.microsoft.com/office/drawing/2014/main" val="2075596807"/>
                        </a:ext>
                      </a:extLst>
                    </a:gridCol>
                    <a:gridCol w="989943">
                      <a:extLst>
                        <a:ext uri="{9D8B030D-6E8A-4147-A177-3AD203B41FA5}">
                          <a16:colId xmlns:a16="http://schemas.microsoft.com/office/drawing/2014/main" val="1956969686"/>
                        </a:ext>
                      </a:extLst>
                    </a:gridCol>
                    <a:gridCol w="989943">
                      <a:extLst>
                        <a:ext uri="{9D8B030D-6E8A-4147-A177-3AD203B41FA5}">
                          <a16:colId xmlns:a16="http://schemas.microsoft.com/office/drawing/2014/main" val="1359650201"/>
                        </a:ext>
                      </a:extLst>
                    </a:gridCol>
                    <a:gridCol w="989943">
                      <a:extLst>
                        <a:ext uri="{9D8B030D-6E8A-4147-A177-3AD203B41FA5}">
                          <a16:colId xmlns:a16="http://schemas.microsoft.com/office/drawing/2014/main" val="2805116755"/>
                        </a:ext>
                      </a:extLst>
                    </a:gridCol>
                    <a:gridCol w="989943">
                      <a:extLst>
                        <a:ext uri="{9D8B030D-6E8A-4147-A177-3AD203B41FA5}">
                          <a16:colId xmlns:a16="http://schemas.microsoft.com/office/drawing/2014/main" val="1432682017"/>
                        </a:ext>
                      </a:extLst>
                    </a:gridCol>
                  </a:tblGrid>
                  <a:tr h="538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Risk Level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Sex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Count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.,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𝑺𝒆𝒙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.|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𝑺𝒆𝒙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83265" marR="83265" marT="41633" marB="41633" anchor="ctr"/>
                    </a:tc>
                    <a:extLst>
                      <a:ext uri="{0D108BD9-81ED-4DB2-BD59-A6C34878D82A}">
                        <a16:rowId xmlns:a16="http://schemas.microsoft.com/office/drawing/2014/main" val="2261276944"/>
                      </a:ext>
                    </a:extLst>
                  </a:tr>
                  <a:tr h="5387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/>
                            <a:t>Low Risk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Male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80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.4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80</m:t>
                                    </m:r>
                                  </m:num>
                                  <m:den>
                                    <m:r>
                                      <a:rPr lang="en-US" sz="12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156</m:t>
                                    </m:r>
                                  </m:den>
                                </m:f>
                                <m:r>
                                  <a:rPr lang="en-US" sz="12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=.513</m:t>
                                </m:r>
                              </m:oMath>
                            </m:oMathPara>
                          </a14:m>
                          <a:endParaRPr lang="en-US" sz="12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83265" marR="83265" marT="41633" marB="41633" anchor="ctr"/>
                    </a:tc>
                    <a:extLst>
                      <a:ext uri="{0D108BD9-81ED-4DB2-BD59-A6C34878D82A}">
                        <a16:rowId xmlns:a16="http://schemas.microsoft.com/office/drawing/2014/main" val="4262465048"/>
                      </a:ext>
                    </a:extLst>
                  </a:tr>
                  <a:tr h="5387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/>
                            <a:t>High Risk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Male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76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.38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76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156</m:t>
                                    </m:r>
                                  </m:den>
                                </m:f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=.487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83265" marR="83265" marT="41633" marB="41633" anchor="ctr"/>
                    </a:tc>
                    <a:extLst>
                      <a:ext uri="{0D108BD9-81ED-4DB2-BD59-A6C34878D82A}">
                        <a16:rowId xmlns:a16="http://schemas.microsoft.com/office/drawing/2014/main" val="860813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F92A623-DB8A-99FC-19DE-07EA0B32B65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262832"/>
                  </p:ext>
                </p:extLst>
              </p:nvPr>
            </p:nvGraphicFramePr>
            <p:xfrm>
              <a:off x="3063132" y="4567435"/>
              <a:ext cx="4777928" cy="1616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8156">
                      <a:extLst>
                        <a:ext uri="{9D8B030D-6E8A-4147-A177-3AD203B41FA5}">
                          <a16:colId xmlns:a16="http://schemas.microsoft.com/office/drawing/2014/main" val="2075596807"/>
                        </a:ext>
                      </a:extLst>
                    </a:gridCol>
                    <a:gridCol w="989943">
                      <a:extLst>
                        <a:ext uri="{9D8B030D-6E8A-4147-A177-3AD203B41FA5}">
                          <a16:colId xmlns:a16="http://schemas.microsoft.com/office/drawing/2014/main" val="1956969686"/>
                        </a:ext>
                      </a:extLst>
                    </a:gridCol>
                    <a:gridCol w="989943">
                      <a:extLst>
                        <a:ext uri="{9D8B030D-6E8A-4147-A177-3AD203B41FA5}">
                          <a16:colId xmlns:a16="http://schemas.microsoft.com/office/drawing/2014/main" val="1359650201"/>
                        </a:ext>
                      </a:extLst>
                    </a:gridCol>
                    <a:gridCol w="989943">
                      <a:extLst>
                        <a:ext uri="{9D8B030D-6E8A-4147-A177-3AD203B41FA5}">
                          <a16:colId xmlns:a16="http://schemas.microsoft.com/office/drawing/2014/main" val="2805116755"/>
                        </a:ext>
                      </a:extLst>
                    </a:gridCol>
                    <a:gridCol w="989943">
                      <a:extLst>
                        <a:ext uri="{9D8B030D-6E8A-4147-A177-3AD203B41FA5}">
                          <a16:colId xmlns:a16="http://schemas.microsoft.com/office/drawing/2014/main" val="1432682017"/>
                        </a:ext>
                      </a:extLst>
                    </a:gridCol>
                  </a:tblGrid>
                  <a:tr h="538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Risk Level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Sex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Count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265" marR="83265" marT="41633" marB="41633" anchor="ctr">
                        <a:blipFill>
                          <a:blip r:embed="rId3"/>
                          <a:stretch>
                            <a:fillRect l="-284568" t="-1124" r="-103086" b="-2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265" marR="83265" marT="41633" marB="41633" anchor="ctr">
                        <a:blipFill>
                          <a:blip r:embed="rId3"/>
                          <a:stretch>
                            <a:fillRect l="-382209" t="-1124" r="-2454" b="-2011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1276944"/>
                      </a:ext>
                    </a:extLst>
                  </a:tr>
                  <a:tr h="5387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/>
                            <a:t>Low Risk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Male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80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265" marR="83265" marT="41633" marB="41633" anchor="ctr">
                        <a:blipFill>
                          <a:blip r:embed="rId3"/>
                          <a:stretch>
                            <a:fillRect l="-284568" t="-102273" r="-103086" b="-1034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265" marR="83265" marT="41633" marB="41633" anchor="ctr">
                        <a:blipFill>
                          <a:blip r:embed="rId3"/>
                          <a:stretch>
                            <a:fillRect l="-382209" t="-102273" r="-2454" b="-1034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2465048"/>
                      </a:ext>
                    </a:extLst>
                  </a:tr>
                  <a:tr h="5387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/>
                            <a:t>High Risk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Male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76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265" marR="83265" marT="41633" marB="41633" anchor="ctr">
                        <a:blipFill>
                          <a:blip r:embed="rId3"/>
                          <a:stretch>
                            <a:fillRect l="-284568" t="-200000" r="-103086" b="-2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265" marR="83265" marT="41633" marB="41633" anchor="ctr">
                        <a:blipFill>
                          <a:blip r:embed="rId3"/>
                          <a:stretch>
                            <a:fillRect l="-382209" t="-200000" r="-2454" b="-22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0813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64070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Relationship between Conditional / Joint / Marginal Distributions</a:t>
            </a:r>
          </a:p>
        </p:txBody>
      </p:sp>
    </p:spTree>
    <p:extLst>
      <p:ext uri="{BB962C8B-B14F-4D97-AF65-F5344CB8AC3E}">
        <p14:creationId xmlns:p14="http://schemas.microsoft.com/office/powerpoint/2010/main" val="3715666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6498-F2B1-42F4-D128-2186A6176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Probabilities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00082-2D30-BEA9-CFDF-37C956641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731"/>
            <a:ext cx="10515600" cy="3869485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65FBAA-E820-BBFC-CDB2-66554C474B38}"/>
              </a:ext>
            </a:extLst>
          </p:cNvPr>
          <p:cNvSpPr/>
          <p:nvPr/>
        </p:nvSpPr>
        <p:spPr>
          <a:xfrm>
            <a:off x="3258766" y="2913705"/>
            <a:ext cx="6106449" cy="38694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ED1C54-ECA5-974A-28E8-09DF47CC2042}"/>
              </a:ext>
            </a:extLst>
          </p:cNvPr>
          <p:cNvSpPr txBox="1"/>
          <p:nvPr/>
        </p:nvSpPr>
        <p:spPr>
          <a:xfrm>
            <a:off x="3350371" y="3023151"/>
            <a:ext cx="943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A=0 B=0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1A9E5D-E452-BC2C-AC21-0987A7B8D2FC}"/>
              </a:ext>
            </a:extLst>
          </p:cNvPr>
          <p:cNvSpPr/>
          <p:nvPr/>
        </p:nvSpPr>
        <p:spPr>
          <a:xfrm>
            <a:off x="3946187" y="3698666"/>
            <a:ext cx="2149813" cy="24665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A=1</a:t>
            </a:r>
          </a:p>
          <a:p>
            <a:pPr algn="ctr"/>
            <a:r>
              <a:rPr lang="en-US" dirty="0"/>
              <a:t>B=0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64F4A8-A971-FC01-8A8F-2F0AF441772C}"/>
              </a:ext>
            </a:extLst>
          </p:cNvPr>
          <p:cNvSpPr/>
          <p:nvPr/>
        </p:nvSpPr>
        <p:spPr>
          <a:xfrm>
            <a:off x="6096001" y="3698666"/>
            <a:ext cx="830094" cy="2466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A=1</a:t>
            </a:r>
          </a:p>
          <a:p>
            <a:pPr algn="ctr"/>
            <a:r>
              <a:rPr lang="en-US" dirty="0"/>
              <a:t>B=1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899A6D-53BF-8DCB-E2EE-13744C2F6DCB}"/>
              </a:ext>
            </a:extLst>
          </p:cNvPr>
          <p:cNvSpPr/>
          <p:nvPr/>
        </p:nvSpPr>
        <p:spPr>
          <a:xfrm>
            <a:off x="6926095" y="3698666"/>
            <a:ext cx="2149813" cy="24665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A=0</a:t>
            </a:r>
          </a:p>
          <a:p>
            <a:pPr algn="ctr"/>
            <a:r>
              <a:rPr lang="en-US" dirty="0"/>
              <a:t>B=1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D1B6A0-3DA1-0997-1604-BD0667DEC04F}"/>
              </a:ext>
            </a:extLst>
          </p:cNvPr>
          <p:cNvSpPr txBox="1"/>
          <p:nvPr/>
        </p:nvSpPr>
        <p:spPr>
          <a:xfrm>
            <a:off x="2577831" y="2112653"/>
            <a:ext cx="8122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This diagram represents the joint distribution of A and B</a:t>
            </a:r>
          </a:p>
        </p:txBody>
      </p:sp>
    </p:spTree>
    <p:extLst>
      <p:ext uri="{BB962C8B-B14F-4D97-AF65-F5344CB8AC3E}">
        <p14:creationId xmlns:p14="http://schemas.microsoft.com/office/powerpoint/2010/main" val="1081016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6498-F2B1-42F4-D128-2186A6176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23" y="130720"/>
            <a:ext cx="10557754" cy="1312236"/>
          </a:xfrm>
        </p:spPr>
        <p:txBody>
          <a:bodyPr/>
          <a:lstStyle/>
          <a:p>
            <a:r>
              <a:rPr lang="en-US" dirty="0"/>
              <a:t>What Does Marginalizing Look Like?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400082-2D30-BEA9-CFDF-37C9566412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7122" y="1607185"/>
                <a:ext cx="9863847" cy="383057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Marginalization formula: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400082-2D30-BEA9-CFDF-37C9566412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7122" y="1607185"/>
                <a:ext cx="9863847" cy="3830578"/>
              </a:xfrm>
              <a:blipFill>
                <a:blip r:embed="rId2"/>
                <a:stretch>
                  <a:fillRect l="-1112" t="-2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2141B4B-4D60-1AD7-A77D-1C4B2320D218}"/>
              </a:ext>
            </a:extLst>
          </p:cNvPr>
          <p:cNvSpPr/>
          <p:nvPr/>
        </p:nvSpPr>
        <p:spPr>
          <a:xfrm>
            <a:off x="3258766" y="2913705"/>
            <a:ext cx="6106449" cy="38694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60D44-D2ED-7C12-DE4F-26A5CB72C296}"/>
              </a:ext>
            </a:extLst>
          </p:cNvPr>
          <p:cNvSpPr txBox="1"/>
          <p:nvPr/>
        </p:nvSpPr>
        <p:spPr>
          <a:xfrm>
            <a:off x="3350371" y="3023151"/>
            <a:ext cx="943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A=0 B=0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3CBE06-C4D5-4133-059A-DDA31C5DD224}"/>
              </a:ext>
            </a:extLst>
          </p:cNvPr>
          <p:cNvSpPr/>
          <p:nvPr/>
        </p:nvSpPr>
        <p:spPr>
          <a:xfrm>
            <a:off x="3946187" y="3698666"/>
            <a:ext cx="2149813" cy="24665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A=1</a:t>
            </a:r>
          </a:p>
          <a:p>
            <a:pPr algn="ctr"/>
            <a:r>
              <a:rPr lang="en-US" dirty="0"/>
              <a:t>B=0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AADD12-AD54-7D82-1EB1-E8DB648C851F}"/>
              </a:ext>
            </a:extLst>
          </p:cNvPr>
          <p:cNvSpPr/>
          <p:nvPr/>
        </p:nvSpPr>
        <p:spPr>
          <a:xfrm>
            <a:off x="6096001" y="3698666"/>
            <a:ext cx="830094" cy="2466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A=1</a:t>
            </a:r>
          </a:p>
          <a:p>
            <a:pPr algn="ctr"/>
            <a:r>
              <a:rPr lang="en-US" dirty="0"/>
              <a:t>B=1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53D496-55E3-D444-718A-C835990E0C77}"/>
              </a:ext>
            </a:extLst>
          </p:cNvPr>
          <p:cNvSpPr/>
          <p:nvPr/>
        </p:nvSpPr>
        <p:spPr>
          <a:xfrm>
            <a:off x="6926095" y="3698666"/>
            <a:ext cx="2149813" cy="24665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A=0</a:t>
            </a:r>
          </a:p>
          <a:p>
            <a:pPr algn="ctr"/>
            <a:r>
              <a:rPr lang="en-US" dirty="0"/>
              <a:t>B=1</a:t>
            </a:r>
          </a:p>
        </p:txBody>
      </p:sp>
    </p:spTree>
    <p:extLst>
      <p:ext uri="{BB962C8B-B14F-4D97-AF65-F5344CB8AC3E}">
        <p14:creationId xmlns:p14="http://schemas.microsoft.com/office/powerpoint/2010/main" val="761966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6498-F2B1-42F4-D128-2186A6176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23" y="130720"/>
            <a:ext cx="10557754" cy="1312236"/>
          </a:xfrm>
        </p:spPr>
        <p:txBody>
          <a:bodyPr/>
          <a:lstStyle/>
          <a:p>
            <a:r>
              <a:rPr lang="en-US" dirty="0"/>
              <a:t>What Does Marginalizing Look Like?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400082-2D30-BEA9-CFDF-37C9566412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7122" y="1607185"/>
                <a:ext cx="9863847" cy="383057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Marginalization formula: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400082-2D30-BEA9-CFDF-37C9566412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7122" y="1607185"/>
                <a:ext cx="9863847" cy="3830578"/>
              </a:xfrm>
              <a:blipFill>
                <a:blip r:embed="rId2"/>
                <a:stretch>
                  <a:fillRect l="-1112" t="-2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2141B4B-4D60-1AD7-A77D-1C4B2320D218}"/>
              </a:ext>
            </a:extLst>
          </p:cNvPr>
          <p:cNvSpPr/>
          <p:nvPr/>
        </p:nvSpPr>
        <p:spPr>
          <a:xfrm>
            <a:off x="3258766" y="2913705"/>
            <a:ext cx="6106449" cy="38694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60D44-D2ED-7C12-DE4F-26A5CB72C296}"/>
              </a:ext>
            </a:extLst>
          </p:cNvPr>
          <p:cNvSpPr txBox="1"/>
          <p:nvPr/>
        </p:nvSpPr>
        <p:spPr>
          <a:xfrm>
            <a:off x="3350371" y="3023151"/>
            <a:ext cx="943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A=0 B=0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3CBE06-C4D5-4133-059A-DDA31C5DD224}"/>
              </a:ext>
            </a:extLst>
          </p:cNvPr>
          <p:cNvSpPr/>
          <p:nvPr/>
        </p:nvSpPr>
        <p:spPr>
          <a:xfrm>
            <a:off x="3946187" y="3698666"/>
            <a:ext cx="2149813" cy="24665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A=1</a:t>
            </a:r>
          </a:p>
          <a:p>
            <a:pPr algn="ctr"/>
            <a:r>
              <a:rPr lang="en-US" dirty="0"/>
              <a:t>B=0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AADD12-AD54-7D82-1EB1-E8DB648C851F}"/>
              </a:ext>
            </a:extLst>
          </p:cNvPr>
          <p:cNvSpPr/>
          <p:nvPr/>
        </p:nvSpPr>
        <p:spPr>
          <a:xfrm>
            <a:off x="6096001" y="3698666"/>
            <a:ext cx="830094" cy="2466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A=1</a:t>
            </a:r>
          </a:p>
          <a:p>
            <a:pPr algn="ctr"/>
            <a:r>
              <a:rPr lang="en-US" dirty="0"/>
              <a:t>B=1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53D496-55E3-D444-718A-C835990E0C77}"/>
              </a:ext>
            </a:extLst>
          </p:cNvPr>
          <p:cNvSpPr/>
          <p:nvPr/>
        </p:nvSpPr>
        <p:spPr>
          <a:xfrm>
            <a:off x="6926095" y="3698666"/>
            <a:ext cx="2149813" cy="24665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A=0</a:t>
            </a:r>
          </a:p>
          <a:p>
            <a:pPr algn="ctr"/>
            <a:r>
              <a:rPr lang="en-US" dirty="0"/>
              <a:t>B=1</a:t>
            </a:r>
          </a:p>
        </p:txBody>
      </p:sp>
    </p:spTree>
    <p:extLst>
      <p:ext uri="{BB962C8B-B14F-4D97-AF65-F5344CB8AC3E}">
        <p14:creationId xmlns:p14="http://schemas.microsoft.com/office/powerpoint/2010/main" val="2692383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6498-F2B1-42F4-D128-2186A6176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23" y="130720"/>
            <a:ext cx="10557754" cy="1312236"/>
          </a:xfrm>
        </p:spPr>
        <p:txBody>
          <a:bodyPr/>
          <a:lstStyle/>
          <a:p>
            <a:r>
              <a:rPr lang="en-US" dirty="0"/>
              <a:t>What Does Conditioning Look Like?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400082-2D30-BEA9-CFDF-37C9566412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7122" y="1607185"/>
                <a:ext cx="9863847" cy="383057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400082-2D30-BEA9-CFDF-37C9566412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7122" y="1607185"/>
                <a:ext cx="9863847" cy="383057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2141B4B-4D60-1AD7-A77D-1C4B2320D218}"/>
              </a:ext>
            </a:extLst>
          </p:cNvPr>
          <p:cNvSpPr/>
          <p:nvPr/>
        </p:nvSpPr>
        <p:spPr>
          <a:xfrm>
            <a:off x="3258766" y="2913705"/>
            <a:ext cx="6106449" cy="38694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60D44-D2ED-7C12-DE4F-26A5CB72C296}"/>
              </a:ext>
            </a:extLst>
          </p:cNvPr>
          <p:cNvSpPr txBox="1"/>
          <p:nvPr/>
        </p:nvSpPr>
        <p:spPr>
          <a:xfrm>
            <a:off x="3350371" y="3023151"/>
            <a:ext cx="943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A=0 B=0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3CBE06-C4D5-4133-059A-DDA31C5DD224}"/>
              </a:ext>
            </a:extLst>
          </p:cNvPr>
          <p:cNvSpPr/>
          <p:nvPr/>
        </p:nvSpPr>
        <p:spPr>
          <a:xfrm>
            <a:off x="3946187" y="3698666"/>
            <a:ext cx="2149813" cy="24665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A=1</a:t>
            </a:r>
          </a:p>
          <a:p>
            <a:pPr algn="ctr"/>
            <a:r>
              <a:rPr lang="en-US" dirty="0"/>
              <a:t>B=0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AADD12-AD54-7D82-1EB1-E8DB648C851F}"/>
              </a:ext>
            </a:extLst>
          </p:cNvPr>
          <p:cNvSpPr/>
          <p:nvPr/>
        </p:nvSpPr>
        <p:spPr>
          <a:xfrm>
            <a:off x="6096001" y="3698666"/>
            <a:ext cx="830094" cy="2466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A=1</a:t>
            </a:r>
          </a:p>
          <a:p>
            <a:pPr algn="ctr"/>
            <a:r>
              <a:rPr lang="en-US" dirty="0"/>
              <a:t>B=1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53D496-55E3-D444-718A-C835990E0C77}"/>
              </a:ext>
            </a:extLst>
          </p:cNvPr>
          <p:cNvSpPr/>
          <p:nvPr/>
        </p:nvSpPr>
        <p:spPr>
          <a:xfrm>
            <a:off x="6926095" y="3698666"/>
            <a:ext cx="2149813" cy="24665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A=0</a:t>
            </a:r>
          </a:p>
          <a:p>
            <a:pPr algn="ctr"/>
            <a:r>
              <a:rPr lang="en-US" dirty="0"/>
              <a:t>B=1</a:t>
            </a:r>
          </a:p>
        </p:txBody>
      </p:sp>
    </p:spTree>
    <p:extLst>
      <p:ext uri="{BB962C8B-B14F-4D97-AF65-F5344CB8AC3E}">
        <p14:creationId xmlns:p14="http://schemas.microsoft.com/office/powerpoint/2010/main" val="671251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6498-F2B1-42F4-D128-2186A6176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23" y="130720"/>
            <a:ext cx="10557754" cy="1312236"/>
          </a:xfrm>
        </p:spPr>
        <p:txBody>
          <a:bodyPr/>
          <a:lstStyle/>
          <a:p>
            <a:r>
              <a:rPr lang="en-US" dirty="0"/>
              <a:t>What Does Conditioning Look Like?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400082-2D30-BEA9-CFDF-37C9566412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7122" y="1607185"/>
                <a:ext cx="9863847" cy="383057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400082-2D30-BEA9-CFDF-37C9566412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7122" y="1607185"/>
                <a:ext cx="9863847" cy="383057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2141B4B-4D60-1AD7-A77D-1C4B2320D218}"/>
              </a:ext>
            </a:extLst>
          </p:cNvPr>
          <p:cNvSpPr/>
          <p:nvPr/>
        </p:nvSpPr>
        <p:spPr>
          <a:xfrm>
            <a:off x="3258766" y="2913705"/>
            <a:ext cx="6106449" cy="38694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60D44-D2ED-7C12-DE4F-26A5CB72C296}"/>
              </a:ext>
            </a:extLst>
          </p:cNvPr>
          <p:cNvSpPr txBox="1"/>
          <p:nvPr/>
        </p:nvSpPr>
        <p:spPr>
          <a:xfrm>
            <a:off x="3350371" y="3023151"/>
            <a:ext cx="943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A=0 B=0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3CBE06-C4D5-4133-059A-DDA31C5DD224}"/>
              </a:ext>
            </a:extLst>
          </p:cNvPr>
          <p:cNvSpPr/>
          <p:nvPr/>
        </p:nvSpPr>
        <p:spPr>
          <a:xfrm>
            <a:off x="3946187" y="3698666"/>
            <a:ext cx="2149813" cy="24665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A=1</a:t>
            </a:r>
          </a:p>
          <a:p>
            <a:pPr algn="ctr"/>
            <a:r>
              <a:rPr lang="en-US" dirty="0"/>
              <a:t>B=0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AADD12-AD54-7D82-1EB1-E8DB648C851F}"/>
              </a:ext>
            </a:extLst>
          </p:cNvPr>
          <p:cNvSpPr/>
          <p:nvPr/>
        </p:nvSpPr>
        <p:spPr>
          <a:xfrm>
            <a:off x="6096001" y="3698666"/>
            <a:ext cx="830094" cy="2466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A=1</a:t>
            </a:r>
          </a:p>
          <a:p>
            <a:pPr algn="ctr"/>
            <a:r>
              <a:rPr lang="en-US" dirty="0"/>
              <a:t>B=1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53D496-55E3-D444-718A-C835990E0C77}"/>
              </a:ext>
            </a:extLst>
          </p:cNvPr>
          <p:cNvSpPr/>
          <p:nvPr/>
        </p:nvSpPr>
        <p:spPr>
          <a:xfrm>
            <a:off x="6926095" y="3698666"/>
            <a:ext cx="2149813" cy="24665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A=0</a:t>
            </a:r>
          </a:p>
          <a:p>
            <a:pPr algn="ctr"/>
            <a:r>
              <a:rPr lang="en-US" dirty="0"/>
              <a:t>B=1</a:t>
            </a:r>
          </a:p>
        </p:txBody>
      </p:sp>
    </p:spTree>
    <p:extLst>
      <p:ext uri="{BB962C8B-B14F-4D97-AF65-F5344CB8AC3E}">
        <p14:creationId xmlns:p14="http://schemas.microsoft.com/office/powerpoint/2010/main" val="259695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Re-capping Last Week</a:t>
            </a:r>
          </a:p>
        </p:txBody>
      </p:sp>
    </p:spTree>
    <p:extLst>
      <p:ext uri="{BB962C8B-B14F-4D97-AF65-F5344CB8AC3E}">
        <p14:creationId xmlns:p14="http://schemas.microsoft.com/office/powerpoint/2010/main" val="3879991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6498-F2B1-42F4-D128-2186A6176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23" y="130720"/>
            <a:ext cx="10557754" cy="1312236"/>
          </a:xfrm>
        </p:spPr>
        <p:txBody>
          <a:bodyPr/>
          <a:lstStyle/>
          <a:p>
            <a:r>
              <a:rPr lang="en-US" dirty="0"/>
              <a:t>What Does Conditioning Look Like?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400082-2D30-BEA9-CFDF-37C9566412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7122" y="1607185"/>
                <a:ext cx="9863847" cy="383057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400082-2D30-BEA9-CFDF-37C9566412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7122" y="1607185"/>
                <a:ext cx="9863847" cy="383057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2141B4B-4D60-1AD7-A77D-1C4B2320D218}"/>
              </a:ext>
            </a:extLst>
          </p:cNvPr>
          <p:cNvSpPr/>
          <p:nvPr/>
        </p:nvSpPr>
        <p:spPr>
          <a:xfrm>
            <a:off x="3258766" y="2913705"/>
            <a:ext cx="6106449" cy="38694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60D44-D2ED-7C12-DE4F-26A5CB72C296}"/>
              </a:ext>
            </a:extLst>
          </p:cNvPr>
          <p:cNvSpPr txBox="1"/>
          <p:nvPr/>
        </p:nvSpPr>
        <p:spPr>
          <a:xfrm>
            <a:off x="3350371" y="3023151"/>
            <a:ext cx="943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A=0 B=0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3CBE06-C4D5-4133-059A-DDA31C5DD224}"/>
              </a:ext>
            </a:extLst>
          </p:cNvPr>
          <p:cNvSpPr/>
          <p:nvPr/>
        </p:nvSpPr>
        <p:spPr>
          <a:xfrm>
            <a:off x="3946187" y="3698666"/>
            <a:ext cx="2149813" cy="24665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A=1</a:t>
            </a:r>
          </a:p>
          <a:p>
            <a:pPr algn="ctr"/>
            <a:r>
              <a:rPr lang="en-US" dirty="0"/>
              <a:t>B=0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AADD12-AD54-7D82-1EB1-E8DB648C851F}"/>
              </a:ext>
            </a:extLst>
          </p:cNvPr>
          <p:cNvSpPr/>
          <p:nvPr/>
        </p:nvSpPr>
        <p:spPr>
          <a:xfrm>
            <a:off x="6096001" y="3698666"/>
            <a:ext cx="830094" cy="2466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A=1</a:t>
            </a:r>
          </a:p>
          <a:p>
            <a:pPr algn="ctr"/>
            <a:r>
              <a:rPr lang="en-US" dirty="0"/>
              <a:t>B=1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53D496-55E3-D444-718A-C835990E0C77}"/>
              </a:ext>
            </a:extLst>
          </p:cNvPr>
          <p:cNvSpPr/>
          <p:nvPr/>
        </p:nvSpPr>
        <p:spPr>
          <a:xfrm>
            <a:off x="6926095" y="3698666"/>
            <a:ext cx="2149813" cy="24665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A=0</a:t>
            </a:r>
          </a:p>
          <a:p>
            <a:pPr algn="ctr"/>
            <a:r>
              <a:rPr lang="en-US" dirty="0"/>
              <a:t>B=1</a:t>
            </a:r>
          </a:p>
        </p:txBody>
      </p:sp>
    </p:spTree>
    <p:extLst>
      <p:ext uri="{BB962C8B-B14F-4D97-AF65-F5344CB8AC3E}">
        <p14:creationId xmlns:p14="http://schemas.microsoft.com/office/powerpoint/2010/main" val="3627580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6498-F2B1-42F4-D128-2186A6176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23" y="130720"/>
            <a:ext cx="10557754" cy="1312236"/>
          </a:xfrm>
        </p:spPr>
        <p:txBody>
          <a:bodyPr/>
          <a:lstStyle/>
          <a:p>
            <a:r>
              <a:rPr lang="en-US" dirty="0"/>
              <a:t>What Does Conditioning Look Like?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400082-2D30-BEA9-CFDF-37C9566412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7122" y="1607185"/>
                <a:ext cx="9863847" cy="383057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400082-2D30-BEA9-CFDF-37C9566412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7122" y="1607185"/>
                <a:ext cx="9863847" cy="383057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2141B4B-4D60-1AD7-A77D-1C4B2320D218}"/>
              </a:ext>
            </a:extLst>
          </p:cNvPr>
          <p:cNvSpPr/>
          <p:nvPr/>
        </p:nvSpPr>
        <p:spPr>
          <a:xfrm>
            <a:off x="3258766" y="2913705"/>
            <a:ext cx="6106449" cy="38694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60D44-D2ED-7C12-DE4F-26A5CB72C296}"/>
              </a:ext>
            </a:extLst>
          </p:cNvPr>
          <p:cNvSpPr txBox="1"/>
          <p:nvPr/>
        </p:nvSpPr>
        <p:spPr>
          <a:xfrm>
            <a:off x="3350371" y="3023151"/>
            <a:ext cx="943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A=0 B=0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3CBE06-C4D5-4133-059A-DDA31C5DD224}"/>
              </a:ext>
            </a:extLst>
          </p:cNvPr>
          <p:cNvSpPr/>
          <p:nvPr/>
        </p:nvSpPr>
        <p:spPr>
          <a:xfrm>
            <a:off x="3946187" y="3698666"/>
            <a:ext cx="2149813" cy="24665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A=1</a:t>
            </a:r>
          </a:p>
          <a:p>
            <a:pPr algn="ctr"/>
            <a:r>
              <a:rPr lang="en-US" dirty="0"/>
              <a:t>B=0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AADD12-AD54-7D82-1EB1-E8DB648C851F}"/>
              </a:ext>
            </a:extLst>
          </p:cNvPr>
          <p:cNvSpPr/>
          <p:nvPr/>
        </p:nvSpPr>
        <p:spPr>
          <a:xfrm>
            <a:off x="6096001" y="3698666"/>
            <a:ext cx="830094" cy="2466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A=1</a:t>
            </a:r>
          </a:p>
          <a:p>
            <a:pPr algn="ctr"/>
            <a:r>
              <a:rPr lang="en-US" dirty="0"/>
              <a:t>B=1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53D496-55E3-D444-718A-C835990E0C77}"/>
              </a:ext>
            </a:extLst>
          </p:cNvPr>
          <p:cNvSpPr/>
          <p:nvPr/>
        </p:nvSpPr>
        <p:spPr>
          <a:xfrm>
            <a:off x="6926095" y="3698666"/>
            <a:ext cx="2149813" cy="24665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A=0</a:t>
            </a:r>
          </a:p>
          <a:p>
            <a:pPr algn="ctr"/>
            <a:r>
              <a:rPr lang="en-US" dirty="0"/>
              <a:t>B=1</a:t>
            </a:r>
          </a:p>
        </p:txBody>
      </p:sp>
    </p:spTree>
    <p:extLst>
      <p:ext uri="{BB962C8B-B14F-4D97-AF65-F5344CB8AC3E}">
        <p14:creationId xmlns:p14="http://schemas.microsoft.com/office/powerpoint/2010/main" val="864539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BA55C-5F32-6716-CBBD-768E560B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12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1E2BD8-A069-6810-8EF0-1A2EA2EC4A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8068" y="1371600"/>
                <a:ext cx="6400800" cy="5379275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endParaRPr lang="en-US" sz="2000" dirty="0"/>
              </a:p>
              <a:p>
                <a:r>
                  <a:rPr lang="en-US" sz="2400" dirty="0"/>
                  <a:t>We just used the Count column to compute this conditional probability. </a:t>
                </a:r>
              </a:p>
              <a:p>
                <a:r>
                  <a:rPr lang="en-US" sz="2400" dirty="0"/>
                  <a:t>We can also use the joint probabilities</a:t>
                </a:r>
              </a:p>
              <a:p>
                <a:r>
                  <a:rPr lang="en-US" sz="2400" dirty="0"/>
                  <a:t>The denominator is no longer the count of males, but the share of the sample that is male</a:t>
                </a:r>
              </a:p>
              <a:p>
                <a:r>
                  <a:rPr lang="en-US" sz="2400" dirty="0"/>
                  <a:t>The numerator is the share of the sample that is male and high risk</a:t>
                </a:r>
              </a:p>
              <a:p>
                <a:pPr marL="0" indent="0">
                  <a:buNone/>
                </a:pP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𝑅𝑖𝑠𝑘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𝐿𝑒𝑣𝑒𝑙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𝐻𝑖𝑔h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𝑆𝑒𝑥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𝑀𝑎𝑙𝑒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.38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.4+.38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=0.487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000" b="0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1E2BD8-A069-6810-8EF0-1A2EA2EC4A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8068" y="1371600"/>
                <a:ext cx="6400800" cy="5379275"/>
              </a:xfrm>
              <a:blipFill>
                <a:blip r:embed="rId2"/>
                <a:stretch>
                  <a:fillRect l="-1238" r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F92A623-DB8A-99FC-19DE-07EA0B32B65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97004747"/>
                  </p:ext>
                </p:extLst>
              </p:nvPr>
            </p:nvGraphicFramePr>
            <p:xfrm>
              <a:off x="7197388" y="1902057"/>
              <a:ext cx="4777928" cy="1616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8156">
                      <a:extLst>
                        <a:ext uri="{9D8B030D-6E8A-4147-A177-3AD203B41FA5}">
                          <a16:colId xmlns:a16="http://schemas.microsoft.com/office/drawing/2014/main" val="2075596807"/>
                        </a:ext>
                      </a:extLst>
                    </a:gridCol>
                    <a:gridCol w="989943">
                      <a:extLst>
                        <a:ext uri="{9D8B030D-6E8A-4147-A177-3AD203B41FA5}">
                          <a16:colId xmlns:a16="http://schemas.microsoft.com/office/drawing/2014/main" val="1956969686"/>
                        </a:ext>
                      </a:extLst>
                    </a:gridCol>
                    <a:gridCol w="989943">
                      <a:extLst>
                        <a:ext uri="{9D8B030D-6E8A-4147-A177-3AD203B41FA5}">
                          <a16:colId xmlns:a16="http://schemas.microsoft.com/office/drawing/2014/main" val="1359650201"/>
                        </a:ext>
                      </a:extLst>
                    </a:gridCol>
                    <a:gridCol w="989943">
                      <a:extLst>
                        <a:ext uri="{9D8B030D-6E8A-4147-A177-3AD203B41FA5}">
                          <a16:colId xmlns:a16="http://schemas.microsoft.com/office/drawing/2014/main" val="2805116755"/>
                        </a:ext>
                      </a:extLst>
                    </a:gridCol>
                    <a:gridCol w="989943">
                      <a:extLst>
                        <a:ext uri="{9D8B030D-6E8A-4147-A177-3AD203B41FA5}">
                          <a16:colId xmlns:a16="http://schemas.microsoft.com/office/drawing/2014/main" val="1432682017"/>
                        </a:ext>
                      </a:extLst>
                    </a:gridCol>
                  </a:tblGrid>
                  <a:tr h="538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Risk Level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Sex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Count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.,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𝑺𝒆𝒙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.|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𝑺𝒆𝒙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83265" marR="83265" marT="41633" marB="41633" anchor="ctr"/>
                    </a:tc>
                    <a:extLst>
                      <a:ext uri="{0D108BD9-81ED-4DB2-BD59-A6C34878D82A}">
                        <a16:rowId xmlns:a16="http://schemas.microsoft.com/office/drawing/2014/main" val="2261276944"/>
                      </a:ext>
                    </a:extLst>
                  </a:tr>
                  <a:tr h="5387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/>
                            <a:t>Low Risk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Male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80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.4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80</m:t>
                                    </m:r>
                                  </m:num>
                                  <m:den>
                                    <m:r>
                                      <a:rPr lang="en-US" sz="12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156</m:t>
                                    </m:r>
                                  </m:den>
                                </m:f>
                                <m:r>
                                  <a:rPr lang="en-US" sz="12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=.513</m:t>
                                </m:r>
                              </m:oMath>
                            </m:oMathPara>
                          </a14:m>
                          <a:endParaRPr lang="en-US" sz="12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83265" marR="83265" marT="41633" marB="41633" anchor="ctr"/>
                    </a:tc>
                    <a:extLst>
                      <a:ext uri="{0D108BD9-81ED-4DB2-BD59-A6C34878D82A}">
                        <a16:rowId xmlns:a16="http://schemas.microsoft.com/office/drawing/2014/main" val="4262465048"/>
                      </a:ext>
                    </a:extLst>
                  </a:tr>
                  <a:tr h="5387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/>
                            <a:t>High Risk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Male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76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.38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76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156</m:t>
                                    </m:r>
                                  </m:den>
                                </m:f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=.487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83265" marR="83265" marT="41633" marB="41633" anchor="ctr"/>
                    </a:tc>
                    <a:extLst>
                      <a:ext uri="{0D108BD9-81ED-4DB2-BD59-A6C34878D82A}">
                        <a16:rowId xmlns:a16="http://schemas.microsoft.com/office/drawing/2014/main" val="860813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F92A623-DB8A-99FC-19DE-07EA0B32B65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97004747"/>
                  </p:ext>
                </p:extLst>
              </p:nvPr>
            </p:nvGraphicFramePr>
            <p:xfrm>
              <a:off x="7197388" y="1902057"/>
              <a:ext cx="4777928" cy="1616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8156">
                      <a:extLst>
                        <a:ext uri="{9D8B030D-6E8A-4147-A177-3AD203B41FA5}">
                          <a16:colId xmlns:a16="http://schemas.microsoft.com/office/drawing/2014/main" val="2075596807"/>
                        </a:ext>
                      </a:extLst>
                    </a:gridCol>
                    <a:gridCol w="989943">
                      <a:extLst>
                        <a:ext uri="{9D8B030D-6E8A-4147-A177-3AD203B41FA5}">
                          <a16:colId xmlns:a16="http://schemas.microsoft.com/office/drawing/2014/main" val="1956969686"/>
                        </a:ext>
                      </a:extLst>
                    </a:gridCol>
                    <a:gridCol w="989943">
                      <a:extLst>
                        <a:ext uri="{9D8B030D-6E8A-4147-A177-3AD203B41FA5}">
                          <a16:colId xmlns:a16="http://schemas.microsoft.com/office/drawing/2014/main" val="1359650201"/>
                        </a:ext>
                      </a:extLst>
                    </a:gridCol>
                    <a:gridCol w="989943">
                      <a:extLst>
                        <a:ext uri="{9D8B030D-6E8A-4147-A177-3AD203B41FA5}">
                          <a16:colId xmlns:a16="http://schemas.microsoft.com/office/drawing/2014/main" val="2805116755"/>
                        </a:ext>
                      </a:extLst>
                    </a:gridCol>
                    <a:gridCol w="989943">
                      <a:extLst>
                        <a:ext uri="{9D8B030D-6E8A-4147-A177-3AD203B41FA5}">
                          <a16:colId xmlns:a16="http://schemas.microsoft.com/office/drawing/2014/main" val="1432682017"/>
                        </a:ext>
                      </a:extLst>
                    </a:gridCol>
                  </a:tblGrid>
                  <a:tr h="538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Risk Level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Sex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Count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265" marR="83265" marT="41633" marB="41633" anchor="ctr">
                        <a:blipFill>
                          <a:blip r:embed="rId3"/>
                          <a:stretch>
                            <a:fillRect l="-284568" t="-2247" r="-103086" b="-2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265" marR="83265" marT="41633" marB="41633" anchor="ctr">
                        <a:blipFill>
                          <a:blip r:embed="rId3"/>
                          <a:stretch>
                            <a:fillRect l="-382209" t="-2247" r="-2454" b="-2011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1276944"/>
                      </a:ext>
                    </a:extLst>
                  </a:tr>
                  <a:tr h="5387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/>
                            <a:t>Low Risk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Male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80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265" marR="83265" marT="41633" marB="41633" anchor="ctr">
                        <a:blipFill>
                          <a:blip r:embed="rId3"/>
                          <a:stretch>
                            <a:fillRect l="-284568" t="-103409" r="-103086" b="-1034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265" marR="83265" marT="41633" marB="41633" anchor="ctr">
                        <a:blipFill>
                          <a:blip r:embed="rId3"/>
                          <a:stretch>
                            <a:fillRect l="-382209" t="-103409" r="-2454" b="-1034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2465048"/>
                      </a:ext>
                    </a:extLst>
                  </a:tr>
                  <a:tr h="5387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/>
                            <a:t>High Risk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Male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76</a:t>
                          </a:r>
                        </a:p>
                      </a:txBody>
                      <a:tcPr marL="83265" marR="83265" marT="41633" marB="41633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265" marR="83265" marT="41633" marB="41633" anchor="ctr">
                        <a:blipFill>
                          <a:blip r:embed="rId3"/>
                          <a:stretch>
                            <a:fillRect l="-284568" t="-201124" r="-103086" b="-2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265" marR="83265" marT="41633" marB="41633" anchor="ctr">
                        <a:blipFill>
                          <a:blip r:embed="rId3"/>
                          <a:stretch>
                            <a:fillRect l="-382209" t="-201124" r="-2454" b="-22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0813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5100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Recapping</a:t>
            </a:r>
          </a:p>
        </p:txBody>
      </p:sp>
    </p:spTree>
    <p:extLst>
      <p:ext uri="{BB962C8B-B14F-4D97-AF65-F5344CB8AC3E}">
        <p14:creationId xmlns:p14="http://schemas.microsoft.com/office/powerpoint/2010/main" val="1352791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6E455-B95D-E68A-1834-7120B9B4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Marginal, Joint, and Conditional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20B27938-73BC-6597-187E-16EFB9853C9B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7169283" y="1825625"/>
              <a:ext cx="3715966" cy="40862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8606">
                      <a:extLst>
                        <a:ext uri="{9D8B030D-6E8A-4147-A177-3AD203B41FA5}">
                          <a16:colId xmlns:a16="http://schemas.microsoft.com/office/drawing/2014/main" val="2699030581"/>
                        </a:ext>
                      </a:extLst>
                    </a:gridCol>
                    <a:gridCol w="1233413">
                      <a:extLst>
                        <a:ext uri="{9D8B030D-6E8A-4147-A177-3AD203B41FA5}">
                          <a16:colId xmlns:a16="http://schemas.microsoft.com/office/drawing/2014/main" val="331192906"/>
                        </a:ext>
                      </a:extLst>
                    </a:gridCol>
                    <a:gridCol w="1003947">
                      <a:extLst>
                        <a:ext uri="{9D8B030D-6E8A-4147-A177-3AD203B41FA5}">
                          <a16:colId xmlns:a16="http://schemas.microsoft.com/office/drawing/2014/main" val="183751335"/>
                        </a:ext>
                      </a:extLst>
                    </a:gridCol>
                  </a:tblGrid>
                  <a:tr h="7944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𝑪𝒐𝒗𝒊𝒅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𝑻𝒆𝒔𝒕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𝐶𝑜𝑢𝑛𝑡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42101789"/>
                      </a:ext>
                    </a:extLst>
                  </a:tr>
                  <a:tr h="794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938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73408747"/>
                      </a:ext>
                    </a:extLst>
                  </a:tr>
                  <a:tr h="794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9871840"/>
                      </a:ext>
                    </a:extLst>
                  </a:tr>
                  <a:tr h="794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9431097"/>
                      </a:ext>
                    </a:extLst>
                  </a:tr>
                  <a:tr h="794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945749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20B27938-73BC-6597-187E-16EFB9853C9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96581970"/>
                  </p:ext>
                </p:extLst>
              </p:nvPr>
            </p:nvGraphicFramePr>
            <p:xfrm>
              <a:off x="7169283" y="1825625"/>
              <a:ext cx="3715966" cy="40862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8606">
                      <a:extLst>
                        <a:ext uri="{9D8B030D-6E8A-4147-A177-3AD203B41FA5}">
                          <a16:colId xmlns:a16="http://schemas.microsoft.com/office/drawing/2014/main" val="2699030581"/>
                        </a:ext>
                      </a:extLst>
                    </a:gridCol>
                    <a:gridCol w="1233413">
                      <a:extLst>
                        <a:ext uri="{9D8B030D-6E8A-4147-A177-3AD203B41FA5}">
                          <a16:colId xmlns:a16="http://schemas.microsoft.com/office/drawing/2014/main" val="331192906"/>
                        </a:ext>
                      </a:extLst>
                    </a:gridCol>
                    <a:gridCol w="1003947">
                      <a:extLst>
                        <a:ext uri="{9D8B030D-6E8A-4147-A177-3AD203B41FA5}">
                          <a16:colId xmlns:a16="http://schemas.microsoft.com/office/drawing/2014/main" val="183751335"/>
                        </a:ext>
                      </a:extLst>
                    </a:gridCol>
                  </a:tblGrid>
                  <a:tr h="7944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12" t="-769" r="-152675" b="-45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0792" t="-769" r="-83663" b="-45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0303" t="-769" r="-2424" b="-45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2101789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938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73408747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9871840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9431097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945749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78CAE6-BBF5-1229-E66E-546DDE8DA9F1}"/>
                  </a:ext>
                </a:extLst>
              </p:cNvPr>
              <p:cNvSpPr txBox="1"/>
              <p:nvPr/>
            </p:nvSpPr>
            <p:spPr>
              <a:xfrm>
                <a:off x="828472" y="2062264"/>
                <a:ext cx="5747426" cy="375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share of individuals don’t have covid? </a:t>
                </a:r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𝐶𝑜𝑣𝑖𝑑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=−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𝑛𝑢𝑚𝑒𝑟𝑎𝑡𝑜𝑟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𝑑𝑒𝑛𝑜𝑚𝑖𝑛𝑎𝑡𝑜𝑟</m:t>
                        </m:r>
                      </m:den>
                    </m:f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share of individuals don’t have covid and tested positive?</a:t>
                </a:r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𝐶𝑜𝑣𝑖𝑑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=−,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𝑇𝑒𝑠𝑡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=+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𝑛𝑢𝑚𝑒𝑟𝑎𝑡𝑜𝑟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𝑑𝑒𝑛𝑜𝑚𝑖𝑛𝑎𝑡𝑜𝑟</m:t>
                        </m:r>
                      </m:den>
                    </m:f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share of individuals who tested positive don’t have covid?</a:t>
                </a:r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𝐶𝑜𝑣𝑖𝑑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=−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𝑇𝑒𝑠𝑡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=+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𝑛𝑢𝑚𝑒𝑟𝑎𝑡𝑜𝑟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𝑑𝑒𝑛𝑜𝑚𝑖𝑛𝑎𝑡𝑜𝑟</m:t>
                        </m:r>
                      </m:den>
                    </m:f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78CAE6-BBF5-1229-E66E-546DDE8DA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72" y="2062264"/>
                <a:ext cx="5747426" cy="3754874"/>
              </a:xfrm>
              <a:prstGeom prst="rect">
                <a:avLst/>
              </a:prstGeom>
              <a:blipFill>
                <a:blip r:embed="rId3"/>
                <a:stretch>
                  <a:fillRect l="-742" t="-812" r="-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125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6E455-B95D-E68A-1834-7120B9B4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Marginal, Joint, and Conditional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20B27938-73BC-6597-187E-16EFB9853C9B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7169283" y="1825625"/>
              <a:ext cx="3715966" cy="40862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8606">
                      <a:extLst>
                        <a:ext uri="{9D8B030D-6E8A-4147-A177-3AD203B41FA5}">
                          <a16:colId xmlns:a16="http://schemas.microsoft.com/office/drawing/2014/main" val="2699030581"/>
                        </a:ext>
                      </a:extLst>
                    </a:gridCol>
                    <a:gridCol w="1233413">
                      <a:extLst>
                        <a:ext uri="{9D8B030D-6E8A-4147-A177-3AD203B41FA5}">
                          <a16:colId xmlns:a16="http://schemas.microsoft.com/office/drawing/2014/main" val="331192906"/>
                        </a:ext>
                      </a:extLst>
                    </a:gridCol>
                    <a:gridCol w="1003947">
                      <a:extLst>
                        <a:ext uri="{9D8B030D-6E8A-4147-A177-3AD203B41FA5}">
                          <a16:colId xmlns:a16="http://schemas.microsoft.com/office/drawing/2014/main" val="183751335"/>
                        </a:ext>
                      </a:extLst>
                    </a:gridCol>
                  </a:tblGrid>
                  <a:tr h="7944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𝑪𝒐𝒗𝒊𝒅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𝑻𝒆𝒔𝒕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𝐶𝑜𝑢𝑛𝑡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42101789"/>
                      </a:ext>
                    </a:extLst>
                  </a:tr>
                  <a:tr h="794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938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73408747"/>
                      </a:ext>
                    </a:extLst>
                  </a:tr>
                  <a:tr h="794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9871840"/>
                      </a:ext>
                    </a:extLst>
                  </a:tr>
                  <a:tr h="794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9431097"/>
                      </a:ext>
                    </a:extLst>
                  </a:tr>
                  <a:tr h="794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945749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20B27938-73BC-6597-187E-16EFB9853C9B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7169283" y="1825625"/>
              <a:ext cx="3715966" cy="40862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8606">
                      <a:extLst>
                        <a:ext uri="{9D8B030D-6E8A-4147-A177-3AD203B41FA5}">
                          <a16:colId xmlns:a16="http://schemas.microsoft.com/office/drawing/2014/main" val="2699030581"/>
                        </a:ext>
                      </a:extLst>
                    </a:gridCol>
                    <a:gridCol w="1233413">
                      <a:extLst>
                        <a:ext uri="{9D8B030D-6E8A-4147-A177-3AD203B41FA5}">
                          <a16:colId xmlns:a16="http://schemas.microsoft.com/office/drawing/2014/main" val="331192906"/>
                        </a:ext>
                      </a:extLst>
                    </a:gridCol>
                    <a:gridCol w="1003947">
                      <a:extLst>
                        <a:ext uri="{9D8B030D-6E8A-4147-A177-3AD203B41FA5}">
                          <a16:colId xmlns:a16="http://schemas.microsoft.com/office/drawing/2014/main" val="183751335"/>
                        </a:ext>
                      </a:extLst>
                    </a:gridCol>
                  </a:tblGrid>
                  <a:tr h="7944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12" t="-769" r="-152675" b="-45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0792" t="-769" r="-83663" b="-45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0303" t="-769" r="-2424" b="-45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2101789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938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73408747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9871840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9431097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945749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78CAE6-BBF5-1229-E66E-546DDE8DA9F1}"/>
                  </a:ext>
                </a:extLst>
              </p:cNvPr>
              <p:cNvSpPr txBox="1"/>
              <p:nvPr/>
            </p:nvSpPr>
            <p:spPr>
              <a:xfrm>
                <a:off x="828472" y="2062264"/>
                <a:ext cx="5747426" cy="375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share of individuals don’t have covid? </a:t>
                </a:r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𝐶𝑜𝑣𝑖𝑑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=−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𝑛𝑢𝑚𝑒𝑟𝑎𝑡𝑜𝑟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𝑑𝑒𝑛𝑜𝑚𝑖𝑛𝑎𝑡𝑜𝑟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938+52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1000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=99%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share of individuals don’t have covid and tested positive?</a:t>
                </a:r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𝐶𝑜𝑣𝑖𝑑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=−,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𝑇𝑒𝑠𝑡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=+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𝑛𝑢𝑚𝑒𝑟𝑎𝑡𝑜𝑟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𝑑𝑒𝑛𝑜𝑚𝑖𝑛𝑎𝑡𝑜𝑟</m:t>
                        </m:r>
                      </m:den>
                    </m:f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share of individuals who tested positive don’t have covid?</a:t>
                </a:r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𝐶𝑜𝑣𝑖𝑑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=−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𝑇𝑒𝑠𝑡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=+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𝑛𝑢𝑚𝑒𝑟𝑎𝑡𝑜𝑟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𝑑𝑒𝑛𝑜𝑚𝑖𝑛𝑎𝑡𝑜𝑟</m:t>
                        </m:r>
                      </m:den>
                    </m:f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78CAE6-BBF5-1229-E66E-546DDE8DA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72" y="2062264"/>
                <a:ext cx="5747426" cy="3754874"/>
              </a:xfrm>
              <a:prstGeom prst="rect">
                <a:avLst/>
              </a:prstGeom>
              <a:blipFill>
                <a:blip r:embed="rId3"/>
                <a:stretch>
                  <a:fillRect l="-742" t="-812" r="-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493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6E455-B95D-E68A-1834-7120B9B4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Marginal, Joint, and Conditional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20B27938-73BC-6597-187E-16EFB9853C9B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7169283" y="1825625"/>
              <a:ext cx="3715966" cy="40862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8606">
                      <a:extLst>
                        <a:ext uri="{9D8B030D-6E8A-4147-A177-3AD203B41FA5}">
                          <a16:colId xmlns:a16="http://schemas.microsoft.com/office/drawing/2014/main" val="2699030581"/>
                        </a:ext>
                      </a:extLst>
                    </a:gridCol>
                    <a:gridCol w="1233413">
                      <a:extLst>
                        <a:ext uri="{9D8B030D-6E8A-4147-A177-3AD203B41FA5}">
                          <a16:colId xmlns:a16="http://schemas.microsoft.com/office/drawing/2014/main" val="331192906"/>
                        </a:ext>
                      </a:extLst>
                    </a:gridCol>
                    <a:gridCol w="1003947">
                      <a:extLst>
                        <a:ext uri="{9D8B030D-6E8A-4147-A177-3AD203B41FA5}">
                          <a16:colId xmlns:a16="http://schemas.microsoft.com/office/drawing/2014/main" val="183751335"/>
                        </a:ext>
                      </a:extLst>
                    </a:gridCol>
                  </a:tblGrid>
                  <a:tr h="7944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𝑪𝒐𝒗𝒊𝒅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𝑻𝒆𝒔𝒕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𝐶𝑜𝑢𝑛𝑡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42101789"/>
                      </a:ext>
                    </a:extLst>
                  </a:tr>
                  <a:tr h="794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938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73408747"/>
                      </a:ext>
                    </a:extLst>
                  </a:tr>
                  <a:tr h="794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9871840"/>
                      </a:ext>
                    </a:extLst>
                  </a:tr>
                  <a:tr h="794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9431097"/>
                      </a:ext>
                    </a:extLst>
                  </a:tr>
                  <a:tr h="794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945749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20B27938-73BC-6597-187E-16EFB9853C9B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7169283" y="1825625"/>
              <a:ext cx="3715966" cy="40862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8606">
                      <a:extLst>
                        <a:ext uri="{9D8B030D-6E8A-4147-A177-3AD203B41FA5}">
                          <a16:colId xmlns:a16="http://schemas.microsoft.com/office/drawing/2014/main" val="2699030581"/>
                        </a:ext>
                      </a:extLst>
                    </a:gridCol>
                    <a:gridCol w="1233413">
                      <a:extLst>
                        <a:ext uri="{9D8B030D-6E8A-4147-A177-3AD203B41FA5}">
                          <a16:colId xmlns:a16="http://schemas.microsoft.com/office/drawing/2014/main" val="331192906"/>
                        </a:ext>
                      </a:extLst>
                    </a:gridCol>
                    <a:gridCol w="1003947">
                      <a:extLst>
                        <a:ext uri="{9D8B030D-6E8A-4147-A177-3AD203B41FA5}">
                          <a16:colId xmlns:a16="http://schemas.microsoft.com/office/drawing/2014/main" val="183751335"/>
                        </a:ext>
                      </a:extLst>
                    </a:gridCol>
                  </a:tblGrid>
                  <a:tr h="7944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12" t="-769" r="-152675" b="-45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0792" t="-769" r="-83663" b="-45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0303" t="-769" r="-2424" b="-45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2101789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938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73408747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9871840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9431097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945749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78CAE6-BBF5-1229-E66E-546DDE8DA9F1}"/>
                  </a:ext>
                </a:extLst>
              </p:cNvPr>
              <p:cNvSpPr txBox="1"/>
              <p:nvPr/>
            </p:nvSpPr>
            <p:spPr>
              <a:xfrm>
                <a:off x="828472" y="2062264"/>
                <a:ext cx="5747426" cy="3725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share of individuals don’t have covid? </a:t>
                </a:r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𝐶𝑜𝑣𝑖𝑑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=−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𝑛𝑢𝑚𝑒𝑟𝑎𝑡𝑜𝑟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𝑑𝑒𝑛𝑜𝑚𝑖𝑛𝑎𝑡𝑜𝑟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938+52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1000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=99%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share of individuals don’t have covid and tested positive?</a:t>
                </a:r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𝐶𝑜𝑣𝑖𝑑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=−, 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𝑇𝑒𝑠𝑡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=+</m:t>
                        </m:r>
                      </m:e>
                    </m:d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𝑛𝑢𝑚𝑒𝑟𝑎𝑡𝑜𝑟</m:t>
                        </m:r>
                      </m:num>
                      <m:den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𝑑𝑒𝑛𝑜𝑚𝑖𝑛𝑎𝑡𝑜𝑟</m:t>
                        </m:r>
                      </m:den>
                    </m:f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52</m:t>
                        </m:r>
                      </m:num>
                      <m:den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1000</m:t>
                        </m:r>
                      </m:den>
                    </m:f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=5.2%</m:t>
                    </m:r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share of individuals who tested positive don’t have covid?</a:t>
                </a:r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𝐶𝑜𝑣𝑖𝑑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=−</m:t>
                        </m:r>
                      </m:e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𝑇𝑒𝑠𝑡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=+</m:t>
                        </m:r>
                      </m:e>
                    </m:d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𝑛𝑢𝑚𝑒𝑟𝑎𝑡𝑜𝑟</m:t>
                        </m:r>
                      </m:num>
                      <m:den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𝑑𝑒𝑛𝑜𝑚𝑖𝑛𝑎𝑡𝑜𝑟</m:t>
                        </m:r>
                      </m:den>
                    </m:f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78CAE6-BBF5-1229-E66E-546DDE8DA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72" y="2062264"/>
                <a:ext cx="5747426" cy="3725764"/>
              </a:xfrm>
              <a:prstGeom prst="rect">
                <a:avLst/>
              </a:prstGeom>
              <a:blipFill>
                <a:blip r:embed="rId3"/>
                <a:stretch>
                  <a:fillRect l="-742" t="-818" r="-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126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6E455-B95D-E68A-1834-7120B9B4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Marginal, Joint, and Conditional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20B27938-73BC-6597-187E-16EFB9853C9B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7169283" y="1825625"/>
              <a:ext cx="3715966" cy="40862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8606">
                      <a:extLst>
                        <a:ext uri="{9D8B030D-6E8A-4147-A177-3AD203B41FA5}">
                          <a16:colId xmlns:a16="http://schemas.microsoft.com/office/drawing/2014/main" val="2699030581"/>
                        </a:ext>
                      </a:extLst>
                    </a:gridCol>
                    <a:gridCol w="1233413">
                      <a:extLst>
                        <a:ext uri="{9D8B030D-6E8A-4147-A177-3AD203B41FA5}">
                          <a16:colId xmlns:a16="http://schemas.microsoft.com/office/drawing/2014/main" val="331192906"/>
                        </a:ext>
                      </a:extLst>
                    </a:gridCol>
                    <a:gridCol w="1003947">
                      <a:extLst>
                        <a:ext uri="{9D8B030D-6E8A-4147-A177-3AD203B41FA5}">
                          <a16:colId xmlns:a16="http://schemas.microsoft.com/office/drawing/2014/main" val="183751335"/>
                        </a:ext>
                      </a:extLst>
                    </a:gridCol>
                  </a:tblGrid>
                  <a:tr h="7944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𝑪𝒐𝒗𝒊𝒅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𝑻𝒆𝒔𝒕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𝐶𝑜𝑢𝑛𝑡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42101789"/>
                      </a:ext>
                    </a:extLst>
                  </a:tr>
                  <a:tr h="794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938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73408747"/>
                      </a:ext>
                    </a:extLst>
                  </a:tr>
                  <a:tr h="794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9871840"/>
                      </a:ext>
                    </a:extLst>
                  </a:tr>
                  <a:tr h="794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9431097"/>
                      </a:ext>
                    </a:extLst>
                  </a:tr>
                  <a:tr h="794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945749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20B27938-73BC-6597-187E-16EFB9853C9B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7169283" y="1825625"/>
              <a:ext cx="3715966" cy="40862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8606">
                      <a:extLst>
                        <a:ext uri="{9D8B030D-6E8A-4147-A177-3AD203B41FA5}">
                          <a16:colId xmlns:a16="http://schemas.microsoft.com/office/drawing/2014/main" val="2699030581"/>
                        </a:ext>
                      </a:extLst>
                    </a:gridCol>
                    <a:gridCol w="1233413">
                      <a:extLst>
                        <a:ext uri="{9D8B030D-6E8A-4147-A177-3AD203B41FA5}">
                          <a16:colId xmlns:a16="http://schemas.microsoft.com/office/drawing/2014/main" val="331192906"/>
                        </a:ext>
                      </a:extLst>
                    </a:gridCol>
                    <a:gridCol w="1003947">
                      <a:extLst>
                        <a:ext uri="{9D8B030D-6E8A-4147-A177-3AD203B41FA5}">
                          <a16:colId xmlns:a16="http://schemas.microsoft.com/office/drawing/2014/main" val="183751335"/>
                        </a:ext>
                      </a:extLst>
                    </a:gridCol>
                  </a:tblGrid>
                  <a:tr h="7944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12" t="-769" r="-152675" b="-45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0792" t="-769" r="-83663" b="-45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0303" t="-769" r="-2424" b="-45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2101789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938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73408747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9871840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9431097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945749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78CAE6-BBF5-1229-E66E-546DDE8DA9F1}"/>
                  </a:ext>
                </a:extLst>
              </p:cNvPr>
              <p:cNvSpPr txBox="1"/>
              <p:nvPr/>
            </p:nvSpPr>
            <p:spPr>
              <a:xfrm>
                <a:off x="828472" y="2062264"/>
                <a:ext cx="5747426" cy="3689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share of individuals don’t have covid? </a:t>
                </a:r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𝐶𝑜𝑣𝑖𝑑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=−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𝑛𝑢𝑚𝑒𝑟𝑎𝑡𝑜𝑟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𝑑𝑒𝑛𝑜𝑚𝑖𝑛𝑎𝑡𝑜𝑟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938+52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1000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=99%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share of individuals don’t have covid and tested positive?</a:t>
                </a:r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𝐶𝑜𝑣𝑖𝑑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=−, 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𝑇𝑒𝑠𝑡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=+</m:t>
                        </m:r>
                      </m:e>
                    </m:d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𝑛𝑢𝑚𝑒𝑟𝑎𝑡𝑜𝑟</m:t>
                        </m:r>
                      </m:num>
                      <m:den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𝑑𝑒𝑛𝑜𝑚𝑖𝑛𝑎𝑡𝑜𝑟</m:t>
                        </m:r>
                      </m:den>
                    </m:f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52</m:t>
                        </m:r>
                      </m:num>
                      <m:den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1000</m:t>
                        </m:r>
                      </m:den>
                    </m:f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=5.2%</m:t>
                    </m:r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share of individuals who tested positive don’t have covid?</a:t>
                </a:r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𝐶𝑜𝑣𝑖𝑑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=−</m:t>
                        </m:r>
                      </m:e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𝑇𝑒𝑠𝑡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=+</m:t>
                        </m:r>
                      </m:e>
                    </m:d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𝑛𝑢𝑚𝑒𝑟𝑎𝑡𝑜𝑟</m:t>
                        </m:r>
                      </m:num>
                      <m:den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𝑑𝑒𝑛𝑜𝑚𝑖𝑛𝑎𝑡𝑜𝑟</m:t>
                        </m:r>
                      </m:den>
                    </m:f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52</m:t>
                        </m:r>
                      </m:num>
                      <m:den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60</m:t>
                        </m:r>
                      </m:den>
                    </m:f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=87%</m:t>
                    </m:r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78CAE6-BBF5-1229-E66E-546DDE8DA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72" y="2062264"/>
                <a:ext cx="5747426" cy="3689151"/>
              </a:xfrm>
              <a:prstGeom prst="rect">
                <a:avLst/>
              </a:prstGeom>
              <a:blipFill>
                <a:blip r:embed="rId3"/>
                <a:stretch>
                  <a:fillRect l="-742" t="-826" r="-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0566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Probability Practice</a:t>
            </a:r>
          </a:p>
        </p:txBody>
      </p:sp>
    </p:spTree>
    <p:extLst>
      <p:ext uri="{BB962C8B-B14F-4D97-AF65-F5344CB8AC3E}">
        <p14:creationId xmlns:p14="http://schemas.microsoft.com/office/powerpoint/2010/main" val="1783676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D6B80-0A9A-4C4B-9FBD-4156FE5E6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Dice roll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E5E41-67DB-409C-AB9C-996E6914E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we roll two dice one right after another. What is the probability that the sum of the two dice will be greater than 8 if the first roll was 5?</a:t>
            </a:r>
          </a:p>
        </p:txBody>
      </p:sp>
    </p:spTree>
    <p:extLst>
      <p:ext uri="{BB962C8B-B14F-4D97-AF65-F5344CB8AC3E}">
        <p14:creationId xmlns:p14="http://schemas.microsoft.com/office/powerpoint/2010/main" val="3861157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04EA4-381D-4FD7-A5AD-E9CCC578A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F72328-58EA-4BD5-92C7-711DE1D9C5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be a </a:t>
                </a:r>
                <a:r>
                  <a:rPr lang="en-US" b="1" dirty="0"/>
                  <a:t>random variable</a:t>
                </a:r>
                <a:r>
                  <a:rPr lang="en-US" dirty="0"/>
                  <a:t> representing a coin toss.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/>
                  <a:t>event space</a:t>
                </a:r>
                <a:r>
                  <a:rPr lang="en-US" dirty="0"/>
                  <a:t> is the set of possible </a:t>
                </a:r>
                <a:r>
                  <a:rPr lang="en-US" b="1" dirty="0"/>
                  <a:t>outcomes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Associated with each event/outcome is a probability:</a:t>
                </a:r>
              </a:p>
              <a:p>
                <a:pPr lvl="1"/>
                <a:r>
                  <a:rPr lang="en-US" dirty="0"/>
                  <a:t>P(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P(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b="1" dirty="0"/>
                  <a:t>probability distribution</a:t>
                </a:r>
                <a:r>
                  <a:rPr lang="en-US" dirty="0"/>
                  <a:t> is a function that maps each outcome to a probability: </a:t>
                </a:r>
              </a:p>
              <a:p>
                <a:pPr lvl="1"/>
                <a:r>
                  <a:rPr lang="en-US" dirty="0"/>
                  <a:t>P(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) = 0.5; NOT A DISTRIBUTION</a:t>
                </a:r>
              </a:p>
              <a:p>
                <a:pPr lvl="1"/>
                <a:r>
                  <a:rPr lang="en-US" dirty="0"/>
                  <a:t>P(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0.5, P(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= 0.5 </a:t>
                </a:r>
              </a:p>
              <a:p>
                <a:pPr lvl="1"/>
                <a:r>
                  <a:rPr lang="en-US" dirty="0"/>
                  <a:t>Adds up to one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F72328-58EA-4BD5-92C7-711DE1D9C5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 t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03C03098-6FD3-48B3-8F3C-8B27D8570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272" y="1492009"/>
            <a:ext cx="947154" cy="94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043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D6B80-0A9A-4C4B-9FBD-4156FE5E6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Dice roll – Direct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FE5E41-67DB-409C-AB9C-996E6914E1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say we roll two dice one right after another. What is the probability that the sum of the two dice will be greater than 8 if the first roll was 5?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represent outcome of first roll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represent outcome of second roll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FE5E41-67DB-409C-AB9C-996E6914E1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054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D6B80-0A9A-4C4B-9FBD-4156FE5E6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Dice roll – Direct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FE5E41-67DB-409C-AB9C-996E6914E1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say we roll two dice one right after another. What is the probability that the sum of the two dice will be greater than 8 if the first roll was 5?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represent outcome of first roll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represent outcome of second roll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&gt;8|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OR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&gt;3|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FE5E41-67DB-409C-AB9C-996E6914E1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430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F2171-4ACB-4728-91F1-BA07D7D16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5BD6729-EB06-40DD-8904-4794E911BDC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72389" y="2403140"/>
          <a:ext cx="920115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142237613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32913981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0368796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34241191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34239919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26246688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02154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287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084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293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584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099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6483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E988B8-8320-466A-AE21-10BA72D0258E}"/>
                  </a:ext>
                </a:extLst>
              </p:cNvPr>
              <p:cNvSpPr txBox="1"/>
              <p:nvPr/>
            </p:nvSpPr>
            <p:spPr>
              <a:xfrm>
                <a:off x="838200" y="3701080"/>
                <a:ext cx="4785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E988B8-8320-466A-AE21-10BA72D02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01080"/>
                <a:ext cx="47852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D61594-C261-4F3E-876B-7896C43259B2}"/>
                  </a:ext>
                </a:extLst>
              </p:cNvPr>
              <p:cNvSpPr txBox="1"/>
              <p:nvPr/>
            </p:nvSpPr>
            <p:spPr>
              <a:xfrm>
                <a:off x="6589294" y="1865805"/>
                <a:ext cx="483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D61594-C261-4F3E-876B-7896C4325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294" y="1865805"/>
                <a:ext cx="483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545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29F2171-4ACB-4728-91F1-BA07D7D168E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&gt;3|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29F2171-4ACB-4728-91F1-BA07D7D168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5BD6729-EB06-40DD-8904-4794E911BDC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72389" y="2403140"/>
          <a:ext cx="920115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142237613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32913981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0368796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34241191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34239919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26246688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02154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287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084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293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584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099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6483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50CF5E-D719-4F8C-B14B-2282D036DE3C}"/>
                  </a:ext>
                </a:extLst>
              </p:cNvPr>
              <p:cNvSpPr txBox="1"/>
              <p:nvPr/>
            </p:nvSpPr>
            <p:spPr>
              <a:xfrm>
                <a:off x="838200" y="3701080"/>
                <a:ext cx="4785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50CF5E-D719-4F8C-B14B-2282D036D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01080"/>
                <a:ext cx="47852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E419F6-064E-4419-8DA0-03FFB1C97CBF}"/>
                  </a:ext>
                </a:extLst>
              </p:cNvPr>
              <p:cNvSpPr txBox="1"/>
              <p:nvPr/>
            </p:nvSpPr>
            <p:spPr>
              <a:xfrm>
                <a:off x="6589294" y="1865805"/>
                <a:ext cx="483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E419F6-064E-4419-8DA0-03FFB1C97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294" y="1865805"/>
                <a:ext cx="4838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896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29F2171-4ACB-4728-91F1-BA07D7D168E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&gt;3|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29F2171-4ACB-4728-91F1-BA07D7D168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5BD6729-EB06-40DD-8904-4794E911BDC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72389" y="2403140"/>
          <a:ext cx="920115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142237613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32913981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0368796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34241191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34239919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26246688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02154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287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084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293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584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099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1/36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6483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AB7B77-E430-438E-B1E8-A0381BBE982A}"/>
                  </a:ext>
                </a:extLst>
              </p:cNvPr>
              <p:cNvSpPr txBox="1"/>
              <p:nvPr/>
            </p:nvSpPr>
            <p:spPr>
              <a:xfrm>
                <a:off x="1507958" y="5374106"/>
                <a:ext cx="10186737" cy="1294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share of the time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&gt;3?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36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36</m:t>
                              </m:r>
                            </m:den>
                          </m:f>
                        </m:den>
                      </m:f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AB7B77-E430-438E-B1E8-A0381BBE9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8" y="5374106"/>
                <a:ext cx="10186737" cy="1294393"/>
              </a:xfrm>
              <a:prstGeom prst="rect">
                <a:avLst/>
              </a:prstGeom>
              <a:blipFill>
                <a:blip r:embed="rId4"/>
                <a:stretch>
                  <a:fillRect l="-479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88D2F1-801C-46E4-9F35-1A2C37EFF31E}"/>
                  </a:ext>
                </a:extLst>
              </p:cNvPr>
              <p:cNvSpPr txBox="1"/>
              <p:nvPr/>
            </p:nvSpPr>
            <p:spPr>
              <a:xfrm>
                <a:off x="838200" y="3701080"/>
                <a:ext cx="4785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88D2F1-801C-46E4-9F35-1A2C37EFF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01080"/>
                <a:ext cx="47852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0CE55F-2B86-4727-BAF1-988BE50B15C3}"/>
                  </a:ext>
                </a:extLst>
              </p:cNvPr>
              <p:cNvSpPr txBox="1"/>
              <p:nvPr/>
            </p:nvSpPr>
            <p:spPr>
              <a:xfrm>
                <a:off x="6589294" y="1865805"/>
                <a:ext cx="483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0CE55F-2B86-4727-BAF1-988BE50B1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294" y="1865805"/>
                <a:ext cx="4838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491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0A538-5CD7-40AA-9D4F-A835EA2D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two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E54401-9400-4B30-9B4B-E5A8566C5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340813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be the random variables which equal one if in 2026 the Democrats win the Senate, House, and Presidency, respectively.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joint distribution over these variables</a:t>
                </a:r>
              </a:p>
              <a:p>
                <a:endParaRPr lang="en-US" dirty="0"/>
              </a:p>
              <a:p>
                <a:r>
                  <a:rPr lang="en-US" dirty="0"/>
                  <a:t>We  can ask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E54401-9400-4B30-9B4B-E5A8566C5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340813" cy="4351338"/>
              </a:xfrm>
              <a:blipFill>
                <a:blip r:embed="rId3"/>
                <a:stretch>
                  <a:fillRect l="-1731" t="-2381" r="-2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284548A-8D1F-2F51-ABC4-7C066E968BCC}"/>
              </a:ext>
            </a:extLst>
          </p:cNvPr>
          <p:cNvGraphicFramePr>
            <a:graphicFrameLocks noGrp="1"/>
          </p:cNvGraphicFramePr>
          <p:nvPr/>
        </p:nvGraphicFramePr>
        <p:xfrm>
          <a:off x="7774490" y="1520076"/>
          <a:ext cx="375236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213">
                  <a:extLst>
                    <a:ext uri="{9D8B030D-6E8A-4147-A177-3AD203B41FA5}">
                      <a16:colId xmlns:a16="http://schemas.microsoft.com/office/drawing/2014/main" val="1493600836"/>
                    </a:ext>
                  </a:extLst>
                </a:gridCol>
                <a:gridCol w="1118681">
                  <a:extLst>
                    <a:ext uri="{9D8B030D-6E8A-4147-A177-3AD203B41FA5}">
                      <a16:colId xmlns:a16="http://schemas.microsoft.com/office/drawing/2014/main" val="230231187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78320064"/>
                    </a:ext>
                  </a:extLst>
                </a:gridCol>
                <a:gridCol w="941068">
                  <a:extLst>
                    <a:ext uri="{9D8B030D-6E8A-4147-A177-3AD203B41FA5}">
                      <a16:colId xmlns:a16="http://schemas.microsoft.com/office/drawing/2014/main" val="1299324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Senate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298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717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653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3425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21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2177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7975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512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645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659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0A538-5CD7-40AA-9D4F-A835EA2D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two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E54401-9400-4B30-9B4B-E5A8566C5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75910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 can ask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E54401-9400-4B30-9B4B-E5A8566C5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759102" cy="4351338"/>
              </a:xfrm>
              <a:blipFill>
                <a:blip r:embed="rId3"/>
                <a:stretch>
                  <a:fillRect l="-162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DE441CF2-7FC8-6F0F-81E4-74BDD6914176}"/>
              </a:ext>
            </a:extLst>
          </p:cNvPr>
          <p:cNvGraphicFramePr>
            <a:graphicFrameLocks noGrp="1"/>
          </p:cNvGraphicFramePr>
          <p:nvPr/>
        </p:nvGraphicFramePr>
        <p:xfrm>
          <a:off x="7774490" y="1520076"/>
          <a:ext cx="375236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213">
                  <a:extLst>
                    <a:ext uri="{9D8B030D-6E8A-4147-A177-3AD203B41FA5}">
                      <a16:colId xmlns:a16="http://schemas.microsoft.com/office/drawing/2014/main" val="1493600836"/>
                    </a:ext>
                  </a:extLst>
                </a:gridCol>
                <a:gridCol w="1118681">
                  <a:extLst>
                    <a:ext uri="{9D8B030D-6E8A-4147-A177-3AD203B41FA5}">
                      <a16:colId xmlns:a16="http://schemas.microsoft.com/office/drawing/2014/main" val="230231187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78320064"/>
                    </a:ext>
                  </a:extLst>
                </a:gridCol>
                <a:gridCol w="941068">
                  <a:extLst>
                    <a:ext uri="{9D8B030D-6E8A-4147-A177-3AD203B41FA5}">
                      <a16:colId xmlns:a16="http://schemas.microsoft.com/office/drawing/2014/main" val="1299324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Senate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298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717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653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3425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21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2177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7975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512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645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82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0A538-5CD7-40AA-9D4F-A835EA2D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two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E54401-9400-4B30-9B4B-E5A8566C5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06170"/>
                <a:ext cx="6759102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=.05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E54401-9400-4B30-9B4B-E5A8566C5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06170"/>
                <a:ext cx="6759102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E94E67EE-5243-5984-7EC2-9FF5F87D0628}"/>
              </a:ext>
            </a:extLst>
          </p:cNvPr>
          <p:cNvGraphicFramePr>
            <a:graphicFrameLocks noGrp="1"/>
          </p:cNvGraphicFramePr>
          <p:nvPr/>
        </p:nvGraphicFramePr>
        <p:xfrm>
          <a:off x="7774490" y="1520076"/>
          <a:ext cx="375236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213">
                  <a:extLst>
                    <a:ext uri="{9D8B030D-6E8A-4147-A177-3AD203B41FA5}">
                      <a16:colId xmlns:a16="http://schemas.microsoft.com/office/drawing/2014/main" val="1493600836"/>
                    </a:ext>
                  </a:extLst>
                </a:gridCol>
                <a:gridCol w="1118681">
                  <a:extLst>
                    <a:ext uri="{9D8B030D-6E8A-4147-A177-3AD203B41FA5}">
                      <a16:colId xmlns:a16="http://schemas.microsoft.com/office/drawing/2014/main" val="230231187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78320064"/>
                    </a:ext>
                  </a:extLst>
                </a:gridCol>
                <a:gridCol w="941068">
                  <a:extLst>
                    <a:ext uri="{9D8B030D-6E8A-4147-A177-3AD203B41FA5}">
                      <a16:colId xmlns:a16="http://schemas.microsoft.com/office/drawing/2014/main" val="1299324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Senate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298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717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653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3425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21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2177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7975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512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645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74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0A538-5CD7-40AA-9D4F-A835EA2D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two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E54401-9400-4B30-9B4B-E5A8566C5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759102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=.05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E54401-9400-4B30-9B4B-E5A8566C5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759102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AE7CA02D-C814-C949-32D5-E979BAF91EC1}"/>
              </a:ext>
            </a:extLst>
          </p:cNvPr>
          <p:cNvGraphicFramePr>
            <a:graphicFrameLocks noGrp="1"/>
          </p:cNvGraphicFramePr>
          <p:nvPr/>
        </p:nvGraphicFramePr>
        <p:xfrm>
          <a:off x="7774490" y="1520076"/>
          <a:ext cx="375236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213">
                  <a:extLst>
                    <a:ext uri="{9D8B030D-6E8A-4147-A177-3AD203B41FA5}">
                      <a16:colId xmlns:a16="http://schemas.microsoft.com/office/drawing/2014/main" val="1493600836"/>
                    </a:ext>
                  </a:extLst>
                </a:gridCol>
                <a:gridCol w="1118681">
                  <a:extLst>
                    <a:ext uri="{9D8B030D-6E8A-4147-A177-3AD203B41FA5}">
                      <a16:colId xmlns:a16="http://schemas.microsoft.com/office/drawing/2014/main" val="230231187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78320064"/>
                    </a:ext>
                  </a:extLst>
                </a:gridCol>
                <a:gridCol w="941068">
                  <a:extLst>
                    <a:ext uri="{9D8B030D-6E8A-4147-A177-3AD203B41FA5}">
                      <a16:colId xmlns:a16="http://schemas.microsoft.com/office/drawing/2014/main" val="1299324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Senate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298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717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653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3425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21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2177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7975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512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645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108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0A538-5CD7-40AA-9D4F-A835EA2D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two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E54401-9400-4B30-9B4B-E5A8566C5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759102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=.05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=.4+.05=.45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E54401-9400-4B30-9B4B-E5A8566C5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759102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AE72537C-B764-CB54-5444-5934C927914E}"/>
              </a:ext>
            </a:extLst>
          </p:cNvPr>
          <p:cNvGraphicFramePr>
            <a:graphicFrameLocks noGrp="1"/>
          </p:cNvGraphicFramePr>
          <p:nvPr/>
        </p:nvGraphicFramePr>
        <p:xfrm>
          <a:off x="7774490" y="1520076"/>
          <a:ext cx="375236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213">
                  <a:extLst>
                    <a:ext uri="{9D8B030D-6E8A-4147-A177-3AD203B41FA5}">
                      <a16:colId xmlns:a16="http://schemas.microsoft.com/office/drawing/2014/main" val="1493600836"/>
                    </a:ext>
                  </a:extLst>
                </a:gridCol>
                <a:gridCol w="1118681">
                  <a:extLst>
                    <a:ext uri="{9D8B030D-6E8A-4147-A177-3AD203B41FA5}">
                      <a16:colId xmlns:a16="http://schemas.microsoft.com/office/drawing/2014/main" val="230231187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78320064"/>
                    </a:ext>
                  </a:extLst>
                </a:gridCol>
                <a:gridCol w="941068">
                  <a:extLst>
                    <a:ext uri="{9D8B030D-6E8A-4147-A177-3AD203B41FA5}">
                      <a16:colId xmlns:a16="http://schemas.microsoft.com/office/drawing/2014/main" val="1299324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Senate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298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717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653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3425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21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2177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7975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512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645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884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AE0C6-985C-40BB-97F7-29899B2B3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and Marginal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FEAF00-31CE-43BB-B48D-513FAD88AD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Collections of more than one random variable: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/>
                  <a:t>joint distribution</a:t>
                </a:r>
                <a:r>
                  <a:rPr lang="en-US" dirty="0"/>
                  <a:t> is a probability distribution that maps all outcomes of more than one random variable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how we refer to the </a:t>
                </a:r>
                <a:r>
                  <a:rPr lang="en-US" b="1" dirty="0"/>
                  <a:t>joint distribution</a:t>
                </a:r>
              </a:p>
              <a:p>
                <a:endParaRPr lang="en-US" dirty="0"/>
              </a:p>
              <a:p>
                <a:r>
                  <a:rPr lang="en-US" dirty="0"/>
                  <a:t>Event space/Possible outcome (outcome of toss 1, outcome of toss 2):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Probabilities add up to one:	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FEAF00-31CE-43BB-B48D-513FAD88AD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320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0446CD52-D721-48D3-B5E6-C7CC92A9E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937" y="1280341"/>
            <a:ext cx="947154" cy="94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9CF850C-3209-469C-B5D3-A3D52A180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004" y="1280341"/>
            <a:ext cx="947154" cy="94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665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0A538-5CD7-40AA-9D4F-A835EA2D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two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E54401-9400-4B30-9B4B-E5A8566C5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759102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=.05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=.4+.05=.45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.05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.45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=11%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E54401-9400-4B30-9B4B-E5A8566C5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759102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F6D125DD-B261-6EAB-FF9D-E01697B8FC46}"/>
              </a:ext>
            </a:extLst>
          </p:cNvPr>
          <p:cNvGraphicFramePr>
            <a:graphicFrameLocks noGrp="1"/>
          </p:cNvGraphicFramePr>
          <p:nvPr/>
        </p:nvGraphicFramePr>
        <p:xfrm>
          <a:off x="7774490" y="1520076"/>
          <a:ext cx="375236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213">
                  <a:extLst>
                    <a:ext uri="{9D8B030D-6E8A-4147-A177-3AD203B41FA5}">
                      <a16:colId xmlns:a16="http://schemas.microsoft.com/office/drawing/2014/main" val="1493600836"/>
                    </a:ext>
                  </a:extLst>
                </a:gridCol>
                <a:gridCol w="1118681">
                  <a:extLst>
                    <a:ext uri="{9D8B030D-6E8A-4147-A177-3AD203B41FA5}">
                      <a16:colId xmlns:a16="http://schemas.microsoft.com/office/drawing/2014/main" val="230231187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78320064"/>
                    </a:ext>
                  </a:extLst>
                </a:gridCol>
                <a:gridCol w="941068">
                  <a:extLst>
                    <a:ext uri="{9D8B030D-6E8A-4147-A177-3AD203B41FA5}">
                      <a16:colId xmlns:a16="http://schemas.microsoft.com/office/drawing/2014/main" val="1299324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Senate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298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717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653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3425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21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2177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7975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512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645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813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Relationship Between Our </a:t>
            </a:r>
            <a:r>
              <a:rPr lang="en-US">
                <a:solidFill>
                  <a:schemeClr val="bg1"/>
                </a:solidFill>
              </a:rPr>
              <a:t>Three Distributions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24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B371D-3632-47CD-815F-84D79A1AE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Marginal, Joint, and Conditional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EEE57-C230-4CED-8684-04B42DAE3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We’ve talked about: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 - joint distribution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- </a:t>
                </a:r>
                <a:r>
                  <a:rPr lang="en-US" b="0" dirty="0">
                    <a:latin typeface="Cambria Math" panose="02040503050406030204" pitchFamily="18" charset="0"/>
                  </a:rPr>
                  <a:t>marginal distribution (relative to a joint distribution)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- </a:t>
                </a:r>
                <a:r>
                  <a:rPr lang="en-US" b="0" dirty="0">
                    <a:latin typeface="Cambria Math" panose="02040503050406030204" pitchFamily="18" charset="0"/>
                  </a:rPr>
                  <a:t>conditional distribution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How do these three distributions relate to each other, and what can we learn by studying these relationships?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EEE57-C230-4CED-8684-04B42DAE3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177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544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B371D-3632-47CD-815F-84D79A1AE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Marginal, Joint, and Conditional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EEE57-C230-4CED-8684-04B42DAE3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Conditional Probability Formula: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3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EEE57-C230-4CED-8684-04B42DAE3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656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B371D-3632-47CD-815F-84D79A1AE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Marginal, Joint, and Conditional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EEE57-C230-4CED-8684-04B42DAE3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Conditional Probability Formula: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3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33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EEE57-C230-4CED-8684-04B42DAE3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064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B371D-3632-47CD-815F-84D79A1AE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Marginal, Joint, and Conditional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EEE57-C230-4CED-8684-04B42DAE3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Conditional Probability Formula: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3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33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EEE57-C230-4CED-8684-04B42DAE3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54D64C-5F70-CC3F-51D9-58D1A9B542B0}"/>
              </a:ext>
            </a:extLst>
          </p:cNvPr>
          <p:cNvCxnSpPr/>
          <p:nvPr/>
        </p:nvCxnSpPr>
        <p:spPr>
          <a:xfrm flipH="1">
            <a:off x="7675123" y="2597285"/>
            <a:ext cx="768486" cy="83171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F7B963-7616-CA53-BDA3-9E324630BC04}"/>
              </a:ext>
            </a:extLst>
          </p:cNvPr>
          <p:cNvCxnSpPr/>
          <p:nvPr/>
        </p:nvCxnSpPr>
        <p:spPr>
          <a:xfrm flipH="1">
            <a:off x="6368374" y="2915055"/>
            <a:ext cx="768486" cy="83171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906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B371D-3632-47CD-815F-84D79A1AE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Marginal, Joint, and Conditional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EEE57-C230-4CED-8684-04B42DAE3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Conditional Probability Formula: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3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3300" dirty="0"/>
              </a:p>
              <a:p>
                <a:endParaRPr lang="en-US" dirty="0"/>
              </a:p>
              <a:p>
                <a:r>
                  <a:rPr lang="en-US" dirty="0"/>
                  <a:t>That gives us the </a:t>
                </a:r>
                <a:r>
                  <a:rPr lang="en-US" b="1" dirty="0">
                    <a:solidFill>
                      <a:srgbClr val="00B050"/>
                    </a:solidFill>
                  </a:rPr>
                  <a:t>chain rule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EEE57-C230-4CED-8684-04B42DAE3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54D64C-5F70-CC3F-51D9-58D1A9B542B0}"/>
              </a:ext>
            </a:extLst>
          </p:cNvPr>
          <p:cNvCxnSpPr/>
          <p:nvPr/>
        </p:nvCxnSpPr>
        <p:spPr>
          <a:xfrm flipH="1">
            <a:off x="7675123" y="2597285"/>
            <a:ext cx="768486" cy="83171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F7B963-7616-CA53-BDA3-9E324630BC04}"/>
              </a:ext>
            </a:extLst>
          </p:cNvPr>
          <p:cNvCxnSpPr/>
          <p:nvPr/>
        </p:nvCxnSpPr>
        <p:spPr>
          <a:xfrm flipH="1">
            <a:off x="6368374" y="2915055"/>
            <a:ext cx="768486" cy="83171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587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B371D-3632-47CD-815F-84D79A1AE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EEE57-C230-4CED-8684-04B42DAE3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Breaking down a complicated probability into a chain of related probabilities</a:t>
                </a:r>
              </a:p>
              <a:p>
                <a:endParaRPr lang="en-US" dirty="0"/>
              </a:p>
              <a:p>
                <a:r>
                  <a:rPr lang="en-US" dirty="0"/>
                  <a:t>The probability that both A and B happen is equal to the probability that B happens given that A happened, times the overall probability that A happened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EEE57-C230-4CED-8684-04B42DAE3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377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B371D-3632-47CD-815F-84D79A1AE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Algebraic Fact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EEE57-C230-4CED-8684-04B42DAE3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Let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?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EEE57-C230-4CED-8684-04B42DAE3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158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B371D-3632-47CD-815F-84D79A1AE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Marginal, Joint, and Conditional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EEE57-C230-4CED-8684-04B42DAE3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?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EEE57-C230-4CED-8684-04B42DAE3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E5EED0-762D-42F9-B7A8-0073C9DD27BA}"/>
                  </a:ext>
                </a:extLst>
              </p:cNvPr>
              <p:cNvSpPr txBox="1"/>
              <p:nvPr/>
            </p:nvSpPr>
            <p:spPr>
              <a:xfrm>
                <a:off x="5723467" y="2021834"/>
                <a:ext cx="6045200" cy="15662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0" dirty="0">
                    <a:latin typeface="Cambria Math" panose="02040503050406030204" pitchFamily="18" charset="0"/>
                  </a:rPr>
                  <a:t>Conditional Probability Formula: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E5EED0-762D-42F9-B7A8-0073C9DD2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467" y="2021834"/>
                <a:ext cx="6045200" cy="1566263"/>
              </a:xfrm>
              <a:prstGeom prst="rect">
                <a:avLst/>
              </a:prstGeom>
              <a:blipFill>
                <a:blip r:embed="rId4"/>
                <a:stretch>
                  <a:fillRect t="-4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195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1F19E-78F8-4CE9-9BA5-2C5D9405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“Marginalizing” – Going from a Joint Distribution to a Marginal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869552-03B8-4439-8CDE-613BD973C6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Table describes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To get it, marginalize, or “sum over”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=0,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=0,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=.6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=.4</m:t>
                    </m:r>
                  </m:oMath>
                </a14:m>
                <a:endParaRPr lang="en-US" sz="2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869552-03B8-4439-8CDE-613BD973C6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06EAB09-A04E-4FE5-8FF8-BFCA40F11A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8519378"/>
                  </p:ext>
                </p:extLst>
              </p:nvPr>
            </p:nvGraphicFramePr>
            <p:xfrm>
              <a:off x="7297480" y="1322374"/>
              <a:ext cx="4180304" cy="15928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8518">
                      <a:extLst>
                        <a:ext uri="{9D8B030D-6E8A-4147-A177-3AD203B41FA5}">
                          <a16:colId xmlns:a16="http://schemas.microsoft.com/office/drawing/2014/main" val="251235863"/>
                        </a:ext>
                      </a:extLst>
                    </a:gridCol>
                    <a:gridCol w="616766">
                      <a:extLst>
                        <a:ext uri="{9D8B030D-6E8A-4147-A177-3AD203B41FA5}">
                          <a16:colId xmlns:a16="http://schemas.microsoft.com/office/drawing/2014/main" val="3071724289"/>
                        </a:ext>
                      </a:extLst>
                    </a:gridCol>
                    <a:gridCol w="1647647">
                      <a:extLst>
                        <a:ext uri="{9D8B030D-6E8A-4147-A177-3AD203B41FA5}">
                          <a16:colId xmlns:a16="http://schemas.microsoft.com/office/drawing/2014/main" val="2498905075"/>
                        </a:ext>
                      </a:extLst>
                    </a:gridCol>
                    <a:gridCol w="1427373">
                      <a:extLst>
                        <a:ext uri="{9D8B030D-6E8A-4147-A177-3AD203B41FA5}">
                          <a16:colId xmlns:a16="http://schemas.microsoft.com/office/drawing/2014/main" val="564520973"/>
                        </a:ext>
                      </a:extLst>
                    </a:gridCol>
                  </a:tblGrid>
                  <a:tr h="378777">
                    <a:tc rowSpan="2"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solidFill>
                          <a:schemeClr val="bg1">
                            <a:alpha val="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238682"/>
                      </a:ext>
                    </a:extLst>
                  </a:tr>
                  <a:tr h="378777">
                    <a:tc gridSpan="2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14153581"/>
                      </a:ext>
                    </a:extLst>
                  </a:tr>
                  <a:tr h="456512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.2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.4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4809217"/>
                      </a:ext>
                    </a:extLst>
                  </a:tr>
                  <a:tr h="378777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</m:oMath>
                          </a14:m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5294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06EAB09-A04E-4FE5-8FF8-BFCA40F11A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8519378"/>
                  </p:ext>
                </p:extLst>
              </p:nvPr>
            </p:nvGraphicFramePr>
            <p:xfrm>
              <a:off x="7297480" y="1322374"/>
              <a:ext cx="4180304" cy="15928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8518">
                      <a:extLst>
                        <a:ext uri="{9D8B030D-6E8A-4147-A177-3AD203B41FA5}">
                          <a16:colId xmlns:a16="http://schemas.microsoft.com/office/drawing/2014/main" val="251235863"/>
                        </a:ext>
                      </a:extLst>
                    </a:gridCol>
                    <a:gridCol w="616766">
                      <a:extLst>
                        <a:ext uri="{9D8B030D-6E8A-4147-A177-3AD203B41FA5}">
                          <a16:colId xmlns:a16="http://schemas.microsoft.com/office/drawing/2014/main" val="3071724289"/>
                        </a:ext>
                      </a:extLst>
                    </a:gridCol>
                    <a:gridCol w="1647647">
                      <a:extLst>
                        <a:ext uri="{9D8B030D-6E8A-4147-A177-3AD203B41FA5}">
                          <a16:colId xmlns:a16="http://schemas.microsoft.com/office/drawing/2014/main" val="2498905075"/>
                        </a:ext>
                      </a:extLst>
                    </a:gridCol>
                    <a:gridCol w="1427373">
                      <a:extLst>
                        <a:ext uri="{9D8B030D-6E8A-4147-A177-3AD203B41FA5}">
                          <a16:colId xmlns:a16="http://schemas.microsoft.com/office/drawing/2014/main" val="564520973"/>
                        </a:ext>
                      </a:extLst>
                    </a:gridCol>
                  </a:tblGrid>
                  <a:tr h="378777">
                    <a:tc rowSpan="2"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solidFill>
                          <a:schemeClr val="bg1">
                            <a:alpha val="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6040" t="-1587" r="-990" b="-33968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238682"/>
                      </a:ext>
                    </a:extLst>
                  </a:tr>
                  <a:tr h="378777">
                    <a:tc gridSpan="2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7159" t="-103226" r="-88192" b="-2451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93590" t="-103226" r="-2137" b="-2451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4153581"/>
                      </a:ext>
                    </a:extLst>
                  </a:tr>
                  <a:tr h="456512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250" t="-91304" r="-763750" b="-101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0198" t="-168000" r="-504950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7159" t="-168000" r="-88192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93590" t="-168000" r="-2137" b="-1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4809217"/>
                      </a:ext>
                    </a:extLst>
                  </a:tr>
                  <a:tr h="378777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0198" t="-319048" r="-504950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7159" t="-319048" r="-8819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93590" t="-319048" r="-2137" b="-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52946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973F98-4214-4C3E-90D9-AA16D1AEF1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4254499"/>
                  </p:ext>
                </p:extLst>
              </p:nvPr>
            </p:nvGraphicFramePr>
            <p:xfrm>
              <a:off x="8364094" y="4434980"/>
              <a:ext cx="1740566" cy="8352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3030">
                      <a:extLst>
                        <a:ext uri="{9D8B030D-6E8A-4147-A177-3AD203B41FA5}">
                          <a16:colId xmlns:a16="http://schemas.microsoft.com/office/drawing/2014/main" val="251235863"/>
                        </a:ext>
                      </a:extLst>
                    </a:gridCol>
                    <a:gridCol w="513348">
                      <a:extLst>
                        <a:ext uri="{9D8B030D-6E8A-4147-A177-3AD203B41FA5}">
                          <a16:colId xmlns:a16="http://schemas.microsoft.com/office/drawing/2014/main" val="3071724289"/>
                        </a:ext>
                      </a:extLst>
                    </a:gridCol>
                    <a:gridCol w="834188">
                      <a:extLst>
                        <a:ext uri="{9D8B030D-6E8A-4147-A177-3AD203B41FA5}">
                          <a16:colId xmlns:a16="http://schemas.microsoft.com/office/drawing/2014/main" val="2498905075"/>
                        </a:ext>
                      </a:extLst>
                    </a:gridCol>
                  </a:tblGrid>
                  <a:tr h="456512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4809217"/>
                      </a:ext>
                    </a:extLst>
                  </a:tr>
                  <a:tr h="378777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.4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5294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973F98-4214-4C3E-90D9-AA16D1AEF1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4254499"/>
                  </p:ext>
                </p:extLst>
              </p:nvPr>
            </p:nvGraphicFramePr>
            <p:xfrm>
              <a:off x="8364094" y="4434980"/>
              <a:ext cx="1740566" cy="8352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3030">
                      <a:extLst>
                        <a:ext uri="{9D8B030D-6E8A-4147-A177-3AD203B41FA5}">
                          <a16:colId xmlns:a16="http://schemas.microsoft.com/office/drawing/2014/main" val="251235863"/>
                        </a:ext>
                      </a:extLst>
                    </a:gridCol>
                    <a:gridCol w="513348">
                      <a:extLst>
                        <a:ext uri="{9D8B030D-6E8A-4147-A177-3AD203B41FA5}">
                          <a16:colId xmlns:a16="http://schemas.microsoft.com/office/drawing/2014/main" val="3071724289"/>
                        </a:ext>
                      </a:extLst>
                    </a:gridCol>
                    <a:gridCol w="834188">
                      <a:extLst>
                        <a:ext uri="{9D8B030D-6E8A-4147-A177-3AD203B41FA5}">
                          <a16:colId xmlns:a16="http://schemas.microsoft.com/office/drawing/2014/main" val="2498905075"/>
                        </a:ext>
                      </a:extLst>
                    </a:gridCol>
                  </a:tblGrid>
                  <a:tr h="456512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538" t="-725" r="-346154" b="-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8571" t="-1333" r="-167857" b="-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9489" t="-1333" r="-2920" b="-9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4809217"/>
                      </a:ext>
                    </a:extLst>
                  </a:tr>
                  <a:tr h="378777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8571" t="-120635" r="-167857" b="-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9489" t="-120635" r="-2920" b="-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52946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99691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B371D-3632-47CD-815F-84D79A1AE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Marginal, Joint, and Conditional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EEE57-C230-4CED-8684-04B42DAE3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? </m:t>
                    </m:r>
                  </m:oMath>
                </a14:m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Plug in: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Rearrange: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EEE57-C230-4CED-8684-04B42DAE3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E5EED0-762D-42F9-B7A8-0073C9DD27BA}"/>
                  </a:ext>
                </a:extLst>
              </p:cNvPr>
              <p:cNvSpPr txBox="1"/>
              <p:nvPr/>
            </p:nvSpPr>
            <p:spPr>
              <a:xfrm>
                <a:off x="5723467" y="2021834"/>
                <a:ext cx="6045200" cy="15662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0" dirty="0">
                    <a:latin typeface="Cambria Math" panose="02040503050406030204" pitchFamily="18" charset="0"/>
                  </a:rPr>
                  <a:t>Conditional Probability Formula: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E5EED0-762D-42F9-B7A8-0073C9DD2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467" y="2021834"/>
                <a:ext cx="6045200" cy="1566263"/>
              </a:xfrm>
              <a:prstGeom prst="rect">
                <a:avLst/>
              </a:prstGeom>
              <a:blipFill>
                <a:blip r:embed="rId4"/>
                <a:stretch>
                  <a:fillRect t="-4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110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Marginalizing with Conditional Probabilities</a:t>
            </a:r>
          </a:p>
        </p:txBody>
      </p:sp>
    </p:spTree>
    <p:extLst>
      <p:ext uri="{BB962C8B-B14F-4D97-AF65-F5344CB8AC3E}">
        <p14:creationId xmlns:p14="http://schemas.microsoft.com/office/powerpoint/2010/main" val="2712305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A7E3-BFA2-4981-A8B4-88EF1760A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 Learned How to Marginalize with Joint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F269D4-19C1-4C12-B7F7-7207220F33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Recall that: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F269D4-19C1-4C12-B7F7-7207220F33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4039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A7E3-BFA2-4981-A8B4-88EF1760A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Marginalizing with Conditional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F269D4-19C1-4C12-B7F7-7207220F33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Recall that: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now know that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F269D4-19C1-4C12-B7F7-7207220F33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882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A7E3-BFA2-4981-A8B4-88EF1760A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05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Marginalizing with Conditional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F269D4-19C1-4C12-B7F7-7207220F33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Recall that: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now know that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use the fact that: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F269D4-19C1-4C12-B7F7-7207220F33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295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A7E3-BFA2-4981-A8B4-88EF1760A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05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Marginalizing with Conditional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F269D4-19C1-4C12-B7F7-7207220F33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Recall that: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now know that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use the fact that: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can substitute: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=0)+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F269D4-19C1-4C12-B7F7-7207220F33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571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A7E3-BFA2-4981-A8B4-88EF1760A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Marginalizing with Conditional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F269D4-19C1-4C12-B7F7-7207220F33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Recall that: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now know that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can substitute: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=0)+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You can compute marginal distribution from either the joint or conditional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F269D4-19C1-4C12-B7F7-7207220F33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653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9757E-BC86-3CC8-526C-40A7DA7D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16B24-FF10-0F65-756E-7FDF1C9349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260801"/>
                <a:ext cx="10515600" cy="308406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𝑆𝑒𝑥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𝑀𝑎𝑙𝑒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𝑆𝑒𝑥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𝑀𝑎𝑙𝑒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𝑅𝐿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𝐻𝑖𝑔h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𝑆𝑒𝑥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𝑀𝑎𝑙𝑒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𝑅𝐿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𝐿𝑜𝑤</m:t>
                        </m:r>
                      </m:e>
                    </m:d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16B24-FF10-0F65-756E-7FDF1C9349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260801"/>
                <a:ext cx="10515600" cy="3084061"/>
              </a:xfrm>
              <a:blipFill>
                <a:blip r:embed="rId2"/>
                <a:stretch>
                  <a:fillRect l="-812" t="-1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276C592B-06E5-8631-A2A6-59506A1DCE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301161"/>
              </p:ext>
            </p:extLst>
          </p:nvPr>
        </p:nvGraphicFramePr>
        <p:xfrm>
          <a:off x="4113712" y="345631"/>
          <a:ext cx="3745959" cy="2693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653">
                  <a:extLst>
                    <a:ext uri="{9D8B030D-6E8A-4147-A177-3AD203B41FA5}">
                      <a16:colId xmlns:a16="http://schemas.microsoft.com/office/drawing/2014/main" val="2075596807"/>
                    </a:ext>
                  </a:extLst>
                </a:gridCol>
                <a:gridCol w="1248653">
                  <a:extLst>
                    <a:ext uri="{9D8B030D-6E8A-4147-A177-3AD203B41FA5}">
                      <a16:colId xmlns:a16="http://schemas.microsoft.com/office/drawing/2014/main" val="1956969686"/>
                    </a:ext>
                  </a:extLst>
                </a:gridCol>
                <a:gridCol w="1248653">
                  <a:extLst>
                    <a:ext uri="{9D8B030D-6E8A-4147-A177-3AD203B41FA5}">
                      <a16:colId xmlns:a16="http://schemas.microsoft.com/office/drawing/2014/main" val="1359650201"/>
                    </a:ext>
                  </a:extLst>
                </a:gridCol>
              </a:tblGrid>
              <a:tr h="5387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Risk Level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Sex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Count</a:t>
                      </a:r>
                    </a:p>
                  </a:txBody>
                  <a:tcPr marL="83265" marR="83265" marT="41633" marB="41633" anchor="ctr"/>
                </a:tc>
                <a:extLst>
                  <a:ext uri="{0D108BD9-81ED-4DB2-BD59-A6C34878D82A}">
                    <a16:rowId xmlns:a16="http://schemas.microsoft.com/office/drawing/2014/main" val="2261276944"/>
                  </a:ext>
                </a:extLst>
              </a:tr>
              <a:tr h="538719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Low Risk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Male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2465048"/>
                  </a:ext>
                </a:extLst>
              </a:tr>
              <a:tr h="538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Low Risk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Female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4081420"/>
                  </a:ext>
                </a:extLst>
              </a:tr>
              <a:tr h="538719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High Risk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Male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081302"/>
                  </a:ext>
                </a:extLst>
              </a:tr>
              <a:tr h="538719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High Risk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Female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7158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269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9757E-BC86-3CC8-526C-40A7DA7D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16B24-FF10-0F65-756E-7FDF1C9349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260801"/>
                <a:ext cx="10515600" cy="3084061"/>
              </a:xfrm>
            </p:spPr>
            <p:txBody>
              <a:bodyPr>
                <a:normAutofit/>
              </a:bodyPr>
              <a:lstStyle/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𝑆𝑒𝑥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𝑀𝑎𝑙𝑒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𝑆𝑒𝑥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𝑀𝑎𝑙𝑒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𝑅𝐿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𝐻𝑖𝑔h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𝑆𝑒𝑥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𝑀𝑎𝑙𝑒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𝑅𝐿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𝐿𝑜𝑤</m:t>
                        </m:r>
                      </m:e>
                    </m:d>
                  </m:oMath>
                </a14:m>
                <a:endParaRPr lang="en-US" sz="2400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𝑆𝑒𝑥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𝑀𝑎𝑙𝑒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76+80+24+20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76+80+24+20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=0.78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16B24-FF10-0F65-756E-7FDF1C9349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260801"/>
                <a:ext cx="10515600" cy="3084061"/>
              </a:xfrm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276C592B-06E5-8631-A2A6-59506A1DCEDF}"/>
              </a:ext>
            </a:extLst>
          </p:cNvPr>
          <p:cNvGraphicFramePr>
            <a:graphicFrameLocks/>
          </p:cNvGraphicFramePr>
          <p:nvPr/>
        </p:nvGraphicFramePr>
        <p:xfrm>
          <a:off x="4113712" y="345631"/>
          <a:ext cx="3745959" cy="2693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653">
                  <a:extLst>
                    <a:ext uri="{9D8B030D-6E8A-4147-A177-3AD203B41FA5}">
                      <a16:colId xmlns:a16="http://schemas.microsoft.com/office/drawing/2014/main" val="2075596807"/>
                    </a:ext>
                  </a:extLst>
                </a:gridCol>
                <a:gridCol w="1248653">
                  <a:extLst>
                    <a:ext uri="{9D8B030D-6E8A-4147-A177-3AD203B41FA5}">
                      <a16:colId xmlns:a16="http://schemas.microsoft.com/office/drawing/2014/main" val="1956969686"/>
                    </a:ext>
                  </a:extLst>
                </a:gridCol>
                <a:gridCol w="1248653">
                  <a:extLst>
                    <a:ext uri="{9D8B030D-6E8A-4147-A177-3AD203B41FA5}">
                      <a16:colId xmlns:a16="http://schemas.microsoft.com/office/drawing/2014/main" val="1359650201"/>
                    </a:ext>
                  </a:extLst>
                </a:gridCol>
              </a:tblGrid>
              <a:tr h="5387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Risk Level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Sex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Count</a:t>
                      </a:r>
                    </a:p>
                  </a:txBody>
                  <a:tcPr marL="83265" marR="83265" marT="41633" marB="41633" anchor="ctr"/>
                </a:tc>
                <a:extLst>
                  <a:ext uri="{0D108BD9-81ED-4DB2-BD59-A6C34878D82A}">
                    <a16:rowId xmlns:a16="http://schemas.microsoft.com/office/drawing/2014/main" val="2261276944"/>
                  </a:ext>
                </a:extLst>
              </a:tr>
              <a:tr h="538719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Low Risk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Male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2465048"/>
                  </a:ext>
                </a:extLst>
              </a:tr>
              <a:tr h="538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Low Risk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Female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4081420"/>
                  </a:ext>
                </a:extLst>
              </a:tr>
              <a:tr h="538719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High Risk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Male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081302"/>
                  </a:ext>
                </a:extLst>
              </a:tr>
              <a:tr h="538719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High Risk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Female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7158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592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9757E-BC86-3CC8-526C-40A7DA7D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16B24-FF10-0F65-756E-7FDF1C9349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260801"/>
                <a:ext cx="10515600" cy="308406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latin typeface="Cambria Math" panose="02040503050406030204" pitchFamily="18" charset="0"/>
                  </a:rPr>
                  <a:t>Use chain rule formula: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𝑆𝑒𝑥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𝑅𝐿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Sex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RL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RL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𝑆𝑒𝑥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𝑀𝑎𝑙𝑒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𝑆𝑒𝑥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𝑆𝑒𝑥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0" dirty="0">
                    <a:latin typeface="Cambria Math" panose="02040503050406030204" pitchFamily="18" charset="0"/>
                  </a:rPr>
                  <a:t>Plug in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𝑆𝑒𝑥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𝑆𝑒𝑥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𝑅𝐿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𝑅𝐿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𝑆𝑒𝑥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𝑅𝐿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𝑅𝐿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sz="2000" b="0" dirty="0"/>
              </a:p>
              <a:p>
                <a:endParaRPr lang="en-US" sz="2400" b="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16B24-FF10-0F65-756E-7FDF1C9349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260801"/>
                <a:ext cx="10515600" cy="3084061"/>
              </a:xfrm>
              <a:blipFill>
                <a:blip r:embed="rId2"/>
                <a:stretch>
                  <a:fillRect l="-638" t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276C592B-06E5-8631-A2A6-59506A1DCE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636626"/>
              </p:ext>
            </p:extLst>
          </p:nvPr>
        </p:nvGraphicFramePr>
        <p:xfrm>
          <a:off x="4463909" y="345631"/>
          <a:ext cx="3745959" cy="2693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653">
                  <a:extLst>
                    <a:ext uri="{9D8B030D-6E8A-4147-A177-3AD203B41FA5}">
                      <a16:colId xmlns:a16="http://schemas.microsoft.com/office/drawing/2014/main" val="2075596807"/>
                    </a:ext>
                  </a:extLst>
                </a:gridCol>
                <a:gridCol w="1248653">
                  <a:extLst>
                    <a:ext uri="{9D8B030D-6E8A-4147-A177-3AD203B41FA5}">
                      <a16:colId xmlns:a16="http://schemas.microsoft.com/office/drawing/2014/main" val="1956969686"/>
                    </a:ext>
                  </a:extLst>
                </a:gridCol>
                <a:gridCol w="1248653">
                  <a:extLst>
                    <a:ext uri="{9D8B030D-6E8A-4147-A177-3AD203B41FA5}">
                      <a16:colId xmlns:a16="http://schemas.microsoft.com/office/drawing/2014/main" val="1359650201"/>
                    </a:ext>
                  </a:extLst>
                </a:gridCol>
              </a:tblGrid>
              <a:tr h="5387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Risk Level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Sex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Count</a:t>
                      </a:r>
                    </a:p>
                  </a:txBody>
                  <a:tcPr marL="83265" marR="83265" marT="41633" marB="41633" anchor="ctr"/>
                </a:tc>
                <a:extLst>
                  <a:ext uri="{0D108BD9-81ED-4DB2-BD59-A6C34878D82A}">
                    <a16:rowId xmlns:a16="http://schemas.microsoft.com/office/drawing/2014/main" val="2261276944"/>
                  </a:ext>
                </a:extLst>
              </a:tr>
              <a:tr h="538719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Low Risk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Male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2465048"/>
                  </a:ext>
                </a:extLst>
              </a:tr>
              <a:tr h="538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Low Risk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Female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4081420"/>
                  </a:ext>
                </a:extLst>
              </a:tr>
              <a:tr h="538719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High Risk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Male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081302"/>
                  </a:ext>
                </a:extLst>
              </a:tr>
              <a:tr h="538719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High Risk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Female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7158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262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8D191-1847-4EE9-9AC4-586B1DAC0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Categorization from an Algorithm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B7A229CD-65F1-4D96-AA22-094170E764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177085"/>
              </p:ext>
            </p:extLst>
          </p:nvPr>
        </p:nvGraphicFramePr>
        <p:xfrm>
          <a:off x="5983774" y="2220680"/>
          <a:ext cx="4450581" cy="295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527">
                  <a:extLst>
                    <a:ext uri="{9D8B030D-6E8A-4147-A177-3AD203B41FA5}">
                      <a16:colId xmlns:a16="http://schemas.microsoft.com/office/drawing/2014/main" val="2075596807"/>
                    </a:ext>
                  </a:extLst>
                </a:gridCol>
                <a:gridCol w="1483527">
                  <a:extLst>
                    <a:ext uri="{9D8B030D-6E8A-4147-A177-3AD203B41FA5}">
                      <a16:colId xmlns:a16="http://schemas.microsoft.com/office/drawing/2014/main" val="1956969686"/>
                    </a:ext>
                  </a:extLst>
                </a:gridCol>
                <a:gridCol w="1483527">
                  <a:extLst>
                    <a:ext uri="{9D8B030D-6E8A-4147-A177-3AD203B41FA5}">
                      <a16:colId xmlns:a16="http://schemas.microsoft.com/office/drawing/2014/main" val="1359650201"/>
                    </a:ext>
                  </a:extLst>
                </a:gridCol>
              </a:tblGrid>
              <a:tr h="5916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Risk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1276944"/>
                  </a:ext>
                </a:extLst>
              </a:tr>
              <a:tr h="59160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Low 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2465048"/>
                  </a:ext>
                </a:extLst>
              </a:tr>
              <a:tr h="591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Low 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4081420"/>
                  </a:ext>
                </a:extLst>
              </a:tr>
              <a:tr h="59160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High 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081302"/>
                  </a:ext>
                </a:extLst>
              </a:tr>
              <a:tr h="59160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High 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715859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43CA879-FA4F-8453-FE6C-965BB3769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419" y="2712612"/>
            <a:ext cx="1976362" cy="3037496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DAE38B29-0CF0-F9AB-92F6-D3C2AF378A98}"/>
              </a:ext>
            </a:extLst>
          </p:cNvPr>
          <p:cNvSpPr/>
          <p:nvPr/>
        </p:nvSpPr>
        <p:spPr>
          <a:xfrm>
            <a:off x="3486300" y="2841049"/>
            <a:ext cx="358986" cy="162030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0E22039E-9194-59E4-D688-8B51AC32EA6F}"/>
              </a:ext>
            </a:extLst>
          </p:cNvPr>
          <p:cNvSpPr/>
          <p:nvPr/>
        </p:nvSpPr>
        <p:spPr>
          <a:xfrm>
            <a:off x="3486300" y="4458184"/>
            <a:ext cx="358986" cy="74823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235BED-39E4-E71F-32F3-F5D92FFA34F4}"/>
              </a:ext>
            </a:extLst>
          </p:cNvPr>
          <p:cNvSpPr txBox="1"/>
          <p:nvPr/>
        </p:nvSpPr>
        <p:spPr>
          <a:xfrm>
            <a:off x="3951937" y="3305668"/>
            <a:ext cx="74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 Risk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9E21CC-A576-BCE3-BAFE-435554E31E13}"/>
              </a:ext>
            </a:extLst>
          </p:cNvPr>
          <p:cNvSpPr txBox="1"/>
          <p:nvPr/>
        </p:nvSpPr>
        <p:spPr>
          <a:xfrm>
            <a:off x="3960403" y="4509137"/>
            <a:ext cx="74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</a:t>
            </a:r>
          </a:p>
          <a:p>
            <a:pPr algn="ctr"/>
            <a:r>
              <a:rPr lang="en-US" dirty="0"/>
              <a:t>Risk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EEDD23-055C-575B-08D1-124AE435C7DB}"/>
              </a:ext>
            </a:extLst>
          </p:cNvPr>
          <p:cNvSpPr txBox="1"/>
          <p:nvPr/>
        </p:nvSpPr>
        <p:spPr>
          <a:xfrm>
            <a:off x="5924145" y="1449619"/>
            <a:ext cx="4562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shows the number of people in each risk level and sex category.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C8FDFA-4081-72E5-8D37-52BBD56AEDCF}"/>
              </a:ext>
            </a:extLst>
          </p:cNvPr>
          <p:cNvSpPr txBox="1"/>
          <p:nvPr/>
        </p:nvSpPr>
        <p:spPr>
          <a:xfrm>
            <a:off x="983758" y="1449619"/>
            <a:ext cx="3928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shows the possible risk scores for future risk of failing to appear. Scores above 4 are considered high risk</a:t>
            </a:r>
          </a:p>
        </p:txBody>
      </p:sp>
    </p:spTree>
    <p:extLst>
      <p:ext uri="{BB962C8B-B14F-4D97-AF65-F5344CB8AC3E}">
        <p14:creationId xmlns:p14="http://schemas.microsoft.com/office/powerpoint/2010/main" val="88493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9757E-BC86-3CC8-526C-40A7DA7D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16B24-FF10-0F65-756E-7FDF1C9349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260801"/>
                <a:ext cx="10515600" cy="308406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𝑆𝑒𝑥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𝑆𝑒𝑥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𝑅𝐿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𝑅𝐿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𝑆𝑒𝑥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𝑅𝐿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𝑅𝐿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sz="2000" b="0" dirty="0"/>
              </a:p>
              <a:p>
                <a:endParaRPr lang="en-US" sz="2400" b="0" dirty="0"/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𝑆𝑒𝑥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76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76+20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∗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76+20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200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80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</a:rPr>
                      <m:t> ∗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80+24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200</m:t>
                        </m:r>
                      </m:den>
                    </m:f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16B24-FF10-0F65-756E-7FDF1C9349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260801"/>
                <a:ext cx="10515600" cy="3084061"/>
              </a:xfrm>
              <a:blipFill>
                <a:blip r:embed="rId2"/>
                <a:stretch>
                  <a:fillRect l="-522" t="-1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276C592B-06E5-8631-A2A6-59506A1DCEDF}"/>
              </a:ext>
            </a:extLst>
          </p:cNvPr>
          <p:cNvGraphicFramePr>
            <a:graphicFrameLocks/>
          </p:cNvGraphicFramePr>
          <p:nvPr/>
        </p:nvGraphicFramePr>
        <p:xfrm>
          <a:off x="4463909" y="345631"/>
          <a:ext cx="3745959" cy="2693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653">
                  <a:extLst>
                    <a:ext uri="{9D8B030D-6E8A-4147-A177-3AD203B41FA5}">
                      <a16:colId xmlns:a16="http://schemas.microsoft.com/office/drawing/2014/main" val="2075596807"/>
                    </a:ext>
                  </a:extLst>
                </a:gridCol>
                <a:gridCol w="1248653">
                  <a:extLst>
                    <a:ext uri="{9D8B030D-6E8A-4147-A177-3AD203B41FA5}">
                      <a16:colId xmlns:a16="http://schemas.microsoft.com/office/drawing/2014/main" val="1956969686"/>
                    </a:ext>
                  </a:extLst>
                </a:gridCol>
                <a:gridCol w="1248653">
                  <a:extLst>
                    <a:ext uri="{9D8B030D-6E8A-4147-A177-3AD203B41FA5}">
                      <a16:colId xmlns:a16="http://schemas.microsoft.com/office/drawing/2014/main" val="1359650201"/>
                    </a:ext>
                  </a:extLst>
                </a:gridCol>
              </a:tblGrid>
              <a:tr h="5387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Risk Level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Sex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Count</a:t>
                      </a:r>
                    </a:p>
                  </a:txBody>
                  <a:tcPr marL="83265" marR="83265" marT="41633" marB="41633" anchor="ctr"/>
                </a:tc>
                <a:extLst>
                  <a:ext uri="{0D108BD9-81ED-4DB2-BD59-A6C34878D82A}">
                    <a16:rowId xmlns:a16="http://schemas.microsoft.com/office/drawing/2014/main" val="2261276944"/>
                  </a:ext>
                </a:extLst>
              </a:tr>
              <a:tr h="538719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Low Risk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Male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2465048"/>
                  </a:ext>
                </a:extLst>
              </a:tr>
              <a:tr h="538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Low Risk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Female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4081420"/>
                  </a:ext>
                </a:extLst>
              </a:tr>
              <a:tr h="538719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High Risk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Male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081302"/>
                  </a:ext>
                </a:extLst>
              </a:tr>
              <a:tr h="538719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High Risk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Female</a:t>
                      </a:r>
                    </a:p>
                  </a:txBody>
                  <a:tcPr marL="83265" marR="83265" marT="41633" marB="416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7158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54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B3D005-966D-262B-5D36-E784313F0EC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𝑅𝑖𝑠𝑘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𝐿𝑒𝑣𝑒𝑙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𝑆𝑒𝑥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B3D005-966D-262B-5D36-E784313F0E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B046D-3ABC-238F-F754-69F0EBA0E3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7731"/>
                <a:ext cx="4563533" cy="4757131"/>
              </a:xfrm>
            </p:spPr>
            <p:txBody>
              <a:bodyPr/>
              <a:lstStyle/>
              <a:p>
                <a:r>
                  <a:rPr lang="en-US" dirty="0"/>
                  <a:t>What is the joint distribution: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𝑅𝑖𝑠𝑘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𝐿𝑒𝑣𝑒𝑙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𝑆𝑒𝑥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B046D-3ABC-238F-F754-69F0EBA0E3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7731"/>
                <a:ext cx="4563533" cy="4757131"/>
              </a:xfrm>
              <a:blipFill>
                <a:blip r:embed="rId3"/>
                <a:stretch>
                  <a:fillRect l="-2406" t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630B54A-284A-A76F-FE0B-F697AC5F91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929691"/>
              </p:ext>
            </p:extLst>
          </p:nvPr>
        </p:nvGraphicFramePr>
        <p:xfrm>
          <a:off x="5868843" y="1587731"/>
          <a:ext cx="4450581" cy="295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527">
                  <a:extLst>
                    <a:ext uri="{9D8B030D-6E8A-4147-A177-3AD203B41FA5}">
                      <a16:colId xmlns:a16="http://schemas.microsoft.com/office/drawing/2014/main" val="2075596807"/>
                    </a:ext>
                  </a:extLst>
                </a:gridCol>
                <a:gridCol w="1483527">
                  <a:extLst>
                    <a:ext uri="{9D8B030D-6E8A-4147-A177-3AD203B41FA5}">
                      <a16:colId xmlns:a16="http://schemas.microsoft.com/office/drawing/2014/main" val="1956969686"/>
                    </a:ext>
                  </a:extLst>
                </a:gridCol>
                <a:gridCol w="1483527">
                  <a:extLst>
                    <a:ext uri="{9D8B030D-6E8A-4147-A177-3AD203B41FA5}">
                      <a16:colId xmlns:a16="http://schemas.microsoft.com/office/drawing/2014/main" val="1359650201"/>
                    </a:ext>
                  </a:extLst>
                </a:gridCol>
              </a:tblGrid>
              <a:tr h="5916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Risk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1276944"/>
                  </a:ext>
                </a:extLst>
              </a:tr>
              <a:tr h="59160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Low 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2465048"/>
                  </a:ext>
                </a:extLst>
              </a:tr>
              <a:tr h="591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Low 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4081420"/>
                  </a:ext>
                </a:extLst>
              </a:tr>
              <a:tr h="59160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High 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081302"/>
                  </a:ext>
                </a:extLst>
              </a:tr>
              <a:tr h="59160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High 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7158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03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B3D005-966D-262B-5D36-E784313F0EC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𝑅𝑖𝑠𝑘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𝐿𝑒𝑣𝑒𝑙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𝑆𝑒𝑥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B3D005-966D-262B-5D36-E784313F0E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B046D-3ABC-238F-F754-69F0EBA0E3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7731"/>
                <a:ext cx="4563533" cy="4757131"/>
              </a:xfrm>
            </p:spPr>
            <p:txBody>
              <a:bodyPr/>
              <a:lstStyle/>
              <a:p>
                <a:r>
                  <a:rPr lang="en-US" dirty="0"/>
                  <a:t>What is the joint distribution: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𝑅𝑖𝑠𝑘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𝐿𝑒𝑣𝑒𝑙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𝑆𝑒𝑥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Number of people 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0+24+76+20=200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B046D-3ABC-238F-F754-69F0EBA0E3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7731"/>
                <a:ext cx="4563533" cy="4757131"/>
              </a:xfrm>
              <a:blipFill>
                <a:blip r:embed="rId3"/>
                <a:stretch>
                  <a:fillRect l="-2406" t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630B54A-284A-A76F-FE0B-F697AC5F91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028249"/>
              </p:ext>
            </p:extLst>
          </p:nvPr>
        </p:nvGraphicFramePr>
        <p:xfrm>
          <a:off x="5868843" y="1587731"/>
          <a:ext cx="4450581" cy="295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527">
                  <a:extLst>
                    <a:ext uri="{9D8B030D-6E8A-4147-A177-3AD203B41FA5}">
                      <a16:colId xmlns:a16="http://schemas.microsoft.com/office/drawing/2014/main" val="2075596807"/>
                    </a:ext>
                  </a:extLst>
                </a:gridCol>
                <a:gridCol w="1483527">
                  <a:extLst>
                    <a:ext uri="{9D8B030D-6E8A-4147-A177-3AD203B41FA5}">
                      <a16:colId xmlns:a16="http://schemas.microsoft.com/office/drawing/2014/main" val="1956969686"/>
                    </a:ext>
                  </a:extLst>
                </a:gridCol>
                <a:gridCol w="1483527">
                  <a:extLst>
                    <a:ext uri="{9D8B030D-6E8A-4147-A177-3AD203B41FA5}">
                      <a16:colId xmlns:a16="http://schemas.microsoft.com/office/drawing/2014/main" val="1359650201"/>
                    </a:ext>
                  </a:extLst>
                </a:gridCol>
              </a:tblGrid>
              <a:tr h="5916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Risk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1276944"/>
                  </a:ext>
                </a:extLst>
              </a:tr>
              <a:tr h="59160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Low 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2465048"/>
                  </a:ext>
                </a:extLst>
              </a:tr>
              <a:tr h="591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Low 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4081420"/>
                  </a:ext>
                </a:extLst>
              </a:tr>
              <a:tr h="59160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High 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081302"/>
                  </a:ext>
                </a:extLst>
              </a:tr>
              <a:tr h="59160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High 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7158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534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10504</TotalTime>
  <Words>3615</Words>
  <Application>Microsoft Office PowerPoint</Application>
  <PresentationFormat>Widescreen</PresentationFormat>
  <Paragraphs>1280</Paragraphs>
  <Slides>70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6" baseType="lpstr">
      <vt:lpstr>Arial</vt:lpstr>
      <vt:lpstr>Calibri</vt:lpstr>
      <vt:lpstr>Calibri Light</vt:lpstr>
      <vt:lpstr>Cambria</vt:lpstr>
      <vt:lpstr>Cambria Math</vt:lpstr>
      <vt:lpstr>1_Office Theme</vt:lpstr>
      <vt:lpstr>INST 414: Data Science Techniques   Lecture 3 Conditional Probability</vt:lpstr>
      <vt:lpstr>Today</vt:lpstr>
      <vt:lpstr>Re-capping Last Week</vt:lpstr>
      <vt:lpstr>Probability</vt:lpstr>
      <vt:lpstr>Joint and Marginal Distributions</vt:lpstr>
      <vt:lpstr>“Marginalizing” – Going from a Joint Distribution to a Marginal Distribution</vt:lpstr>
      <vt:lpstr>Risk Categorization from an Algorithm</vt:lpstr>
      <vt:lpstr>P(Risk Level, Sex) </vt:lpstr>
      <vt:lpstr>P(Risk Level, Sex) </vt:lpstr>
      <vt:lpstr>P(Risk Level, Sex) </vt:lpstr>
      <vt:lpstr>P(Risk Level) </vt:lpstr>
      <vt:lpstr>P(Risk Level) </vt:lpstr>
      <vt:lpstr>P(Risk Level) </vt:lpstr>
      <vt:lpstr>Conditional Probabilities</vt:lpstr>
      <vt:lpstr>Cond. Prob. Is Why Data Science Is Useful</vt:lpstr>
      <vt:lpstr>Joint Distribution</vt:lpstr>
      <vt:lpstr>Conditional Probability</vt:lpstr>
      <vt:lpstr>Conditional Probability</vt:lpstr>
      <vt:lpstr>Conditional Probability</vt:lpstr>
      <vt:lpstr>Conditional Probability</vt:lpstr>
      <vt:lpstr>Conditional Probability</vt:lpstr>
      <vt:lpstr>Conditional Probability</vt:lpstr>
      <vt:lpstr>Conditional Probability</vt:lpstr>
      <vt:lpstr>Relationship between Conditional / Joint / Marginal Distributions</vt:lpstr>
      <vt:lpstr>Visualizing Probabilities</vt:lpstr>
      <vt:lpstr>What Does Marginalizing Look Like?</vt:lpstr>
      <vt:lpstr>What Does Marginalizing Look Like?</vt:lpstr>
      <vt:lpstr>What Does Conditioning Look Like?</vt:lpstr>
      <vt:lpstr>What Does Conditioning Look Like?</vt:lpstr>
      <vt:lpstr>What Does Conditioning Look Like?</vt:lpstr>
      <vt:lpstr>What Does Conditioning Look Like?</vt:lpstr>
      <vt:lpstr>Conditional Probability</vt:lpstr>
      <vt:lpstr>Recapping</vt:lpstr>
      <vt:lpstr>Difference between Marginal, Joint, and Conditional Probabilities</vt:lpstr>
      <vt:lpstr>Difference between Marginal, Joint, and Conditional Probabilities</vt:lpstr>
      <vt:lpstr>Difference between Marginal, Joint, and Conditional Probabilities</vt:lpstr>
      <vt:lpstr>Difference between Marginal, Joint, and Conditional Probabilities</vt:lpstr>
      <vt:lpstr>Probability Practice</vt:lpstr>
      <vt:lpstr>Dice roll</vt:lpstr>
      <vt:lpstr>Dice roll – Direct Calculation</vt:lpstr>
      <vt:lpstr>Dice roll – Direct Calculation</vt:lpstr>
      <vt:lpstr>Joint Distribution </vt:lpstr>
      <vt:lpstr>P(X_2&gt;3|X_1=5) </vt:lpstr>
      <vt:lpstr>P(X_2&gt;3|X_1=5) </vt:lpstr>
      <vt:lpstr>More than two random variables</vt:lpstr>
      <vt:lpstr>More than two random variables</vt:lpstr>
      <vt:lpstr>More than two random variables</vt:lpstr>
      <vt:lpstr>More than two random variables</vt:lpstr>
      <vt:lpstr>More than two random variables</vt:lpstr>
      <vt:lpstr>More than two random variables</vt:lpstr>
      <vt:lpstr>Relationship Between Our Three Distributions</vt:lpstr>
      <vt:lpstr>Relationship between Marginal, Joint, and Conditional</vt:lpstr>
      <vt:lpstr>Relationship between Marginal, Joint, and Conditional</vt:lpstr>
      <vt:lpstr>Relationship between Marginal, Joint, and Conditional</vt:lpstr>
      <vt:lpstr>Relationship between Marginal, Joint, and Conditional</vt:lpstr>
      <vt:lpstr>Relationship between Marginal, Joint, and Conditional</vt:lpstr>
      <vt:lpstr>The Chain Rule</vt:lpstr>
      <vt:lpstr>An Algebraic Fact </vt:lpstr>
      <vt:lpstr>Relationship between Marginal, Joint, and Conditional</vt:lpstr>
      <vt:lpstr>Relationship between Marginal, Joint, and Conditional</vt:lpstr>
      <vt:lpstr>Marginalizing with Conditional Probabilities</vt:lpstr>
      <vt:lpstr>We Learned How to Marginalize with Joint Probabilities</vt:lpstr>
      <vt:lpstr>Marginalizing with Conditional Probabilities</vt:lpstr>
      <vt:lpstr>Marginalizing with Conditional Probabilities</vt:lpstr>
      <vt:lpstr>Marginalizing with Conditional Probabilities</vt:lpstr>
      <vt:lpstr>Marginalizing with Conditional Probabilities</vt:lpstr>
      <vt:lpstr>Example</vt:lpstr>
      <vt:lpstr>Example</vt:lpstr>
      <vt:lpstr>Example</vt:lpstr>
      <vt:lpstr>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Zubin Jelveh</dc:creator>
  <cp:lastModifiedBy>Zubin Jelveh</cp:lastModifiedBy>
  <cp:revision>38</cp:revision>
  <dcterms:created xsi:type="dcterms:W3CDTF">2021-09-10T02:35:53Z</dcterms:created>
  <dcterms:modified xsi:type="dcterms:W3CDTF">2024-09-26T14:07:00Z</dcterms:modified>
</cp:coreProperties>
</file>