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92" r:id="rId13"/>
    <p:sldId id="493" r:id="rId14"/>
    <p:sldId id="463" r:id="rId15"/>
    <p:sldId id="464" r:id="rId16"/>
    <p:sldId id="494" r:id="rId17"/>
    <p:sldId id="495" r:id="rId18"/>
    <p:sldId id="467" r:id="rId19"/>
    <p:sldId id="496" r:id="rId20"/>
    <p:sldId id="497" r:id="rId21"/>
    <p:sldId id="513" r:id="rId22"/>
    <p:sldId id="514" r:id="rId23"/>
    <p:sldId id="5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73655" autoAdjust="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A117-10E6-4BFD-ADAF-6E7EA5EFA42C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6AFD1-51E9-4B71-9D56-066F69D1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D49-0A3C-46EB-8E1C-106C1194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C021-1B81-476A-85A3-A9790C42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1B1-2255-4C58-B244-3E02ABA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215B1D1-5DE1-47DB-A0E0-D90E014977A8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7EC2-F75E-41E5-9E98-BA1335D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5C43-B8A3-44D5-A474-F3CC7DF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C6EE99F-0117-4778-A5E6-E87F21AC5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3C5-350D-4E53-9ACF-A299AE8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A61A-888C-4AFA-8593-9D2AB6D7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77F-A145-4E2C-823E-B5ABB8C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15D-B093-4F22-BB32-C2B1D8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8AC-578D-45FB-BED9-7902F42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37601-32B1-40CB-9322-8C42640E0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C68D-9DCF-450F-8372-E1CE84BC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8BF9-1D50-44AA-BDF3-3F00CA1C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9369-2A1F-42AD-9DA3-3F6F16DD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BAAF-DFBA-4EE2-9FD9-D66F6BCE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D071-B6FD-4F12-8935-8160D6FE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98-74F9-42B5-8DFA-847F1234D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8917B-93E4-4FB8-8887-96A8D39C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215B1D1-5DE1-47DB-A0E0-D90E014977A8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BF2E6-B840-4E5D-BB20-6D3A9782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E0B7-1032-4984-8399-B761860E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C6EE99F-0117-4778-A5E6-E87F21AC5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ADF-B487-4F63-8EBC-EB47C7F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E1C2-ECEC-4871-95D4-6E825EF3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70E2-90B8-44EE-9C0C-2323FE5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BEFF-5FCB-4C7A-AB66-3984B24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E514-926B-49DB-A293-C9A413A5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8D3-20A5-4EB1-BB0C-A841FE7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5A70-C0D9-4D0E-8848-5AB546F2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0AA4-A946-431E-88B9-4137792A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EC5E-0CC5-46FA-A67F-829E0D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1F9A-F569-4AD9-948C-FF219F3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1CEC-150F-4EA8-8D31-18D0DF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1F67-CF1C-40DD-8966-3D1E99E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539C-3EE8-4C7D-9A87-B325D54C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959B-5305-427B-AD9E-A877DEB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33ADE-0BE2-4235-8777-DBCE6467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D0B3-6529-462D-9F6D-78633561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4967-B153-472D-A03A-C6CA824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A2E02-8A1A-487C-9EBC-377AF15B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B0991-2ACB-404F-8F57-23C3CA4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AB3-1B9A-4044-8EE7-5BF5BCB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5BAA-D49A-4B57-A752-4B42366A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17D56-F767-49C5-8E2A-4E759B7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58AA-9FF9-4991-A7BC-6567529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4830C-2CDB-45E8-9C41-A1D6438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6091-CD5C-449E-B96C-CC66394F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8013-AFFB-4681-B51B-741F708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30D-7FAA-4425-8CD2-6299717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9A20-98C1-44EC-B39C-952BA3B5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57C-0FCC-4540-A105-F733044D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767-62CC-4CA9-AF1D-4E04999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AAE-E77E-4FB8-B001-8507C16F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F175-C626-4C86-8741-D6C2A9F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2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F58-F979-440C-9DEC-2DCF48F9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D3E8-9D59-487A-B75B-FB267EE9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97EF-8C12-489A-AEFB-5BAA1F5C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3F761-5E1D-456F-86D1-E9D21766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D2A-30CF-4472-B7F7-0A9AEE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8BB0-DB3D-4D6B-A072-C5C176C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AB4D-54BB-4AE2-A1CD-CB5BC69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E965-DBB1-4267-AC1D-F2F02BA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27C8F-6D0F-4BE0-88EA-70E105671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B1D1-5DE1-47DB-A0E0-D90E014977A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2317-553D-4A7D-AB16-B818C33C2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3514-1016-4B3C-B5F1-B5CCEE697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Lecture 2b</a:t>
            </a:r>
            <a:br>
              <a:rPr lang="en-US" sz="4900" dirty="0"/>
            </a:br>
            <a:r>
              <a:rPr lang="en-US" sz="4900" dirty="0"/>
              <a:t>Joint Probability Distributions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CD0D65-A323-2522-FCEC-393FC3B110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CD0D65-A323-2522-FCEC-393FC3B11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1A5AC-E736-C292-4E62-C57DF74C4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represents the random variable with possible outcomes of sold out (1) or not sold out (0)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represents the mapping of the outcomes to probabilities.</a:t>
                </a:r>
              </a:p>
              <a:p>
                <a:endParaRPr lang="en-US" dirty="0"/>
              </a:p>
              <a:p>
                <a:r>
                  <a:rPr lang="en-US" dirty="0"/>
                  <a:t>We need to find: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1A5AC-E736-C292-4E62-C57DF74C4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08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A33-A086-4A30-A81F-C59C3162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4212771" cy="44862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are going to add up all the different ways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4212771" cy="4486274"/>
              </a:xfrm>
              <a:blipFill>
                <a:blip r:embed="rId2"/>
                <a:stretch>
                  <a:fillRect l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D4B7F8-44C8-0419-4FD5-A29070DC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290909"/>
                  </p:ext>
                </p:extLst>
              </p:nvPr>
            </p:nvGraphicFramePr>
            <p:xfrm>
              <a:off x="5480000" y="2523678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(No 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D4B7F8-44C8-0419-4FD5-A29070DC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290909"/>
                  </p:ext>
                </p:extLst>
              </p:nvPr>
            </p:nvGraphicFramePr>
            <p:xfrm>
              <a:off x="5480000" y="2523678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5" t="-1149" r="-221239" b="-4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626" t="-1149" r="-139617" b="-4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808" t="-1149" r="-924" b="-4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626" t="-101149" r="-139617" b="-3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808" t="-101149" r="-924" b="-3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808" t="-201149" r="-924" b="-2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626" t="-301149" r="-139617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808" t="-301149" r="-924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808" t="-401149" r="-924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5384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A33-A086-4A30-A81F-C59C3162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1060" y="4735814"/>
                <a:ext cx="9927566" cy="44862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1060" y="4735814"/>
                <a:ext cx="9927566" cy="44862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D4B7F8-44C8-0419-4FD5-A29070DC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822998"/>
                  </p:ext>
                </p:extLst>
              </p:nvPr>
            </p:nvGraphicFramePr>
            <p:xfrm>
              <a:off x="2469381" y="1690688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(No 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D4B7F8-44C8-0419-4FD5-A29070DC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2822998"/>
                  </p:ext>
                </p:extLst>
              </p:nvPr>
            </p:nvGraphicFramePr>
            <p:xfrm>
              <a:off x="2469381" y="1690688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" t="-1149" r="-221893" b="-4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1149" r="-139617" b="-4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1149" r="-924" b="-4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101149" r="-139617" b="-3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101149" r="-924" b="-3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201149" r="-924" b="-2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301149" r="-139617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301149" r="-924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401149" r="-924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660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A33-A086-4A30-A81F-C59C3162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1060" y="4735814"/>
                <a:ext cx="9927566" cy="44862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.05=0.80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1060" y="4735814"/>
                <a:ext cx="9927566" cy="44862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D4B7F8-44C8-0419-4FD5-A29070DC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339632"/>
                  </p:ext>
                </p:extLst>
              </p:nvPr>
            </p:nvGraphicFramePr>
            <p:xfrm>
              <a:off x="2469381" y="1690688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(No 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.15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9AD4B7F8-44C8-0419-4FD5-A29070DCCE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339632"/>
                  </p:ext>
                </p:extLst>
              </p:nvPr>
            </p:nvGraphicFramePr>
            <p:xfrm>
              <a:off x="2469381" y="1690688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" t="-1149" r="-221893" b="-4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1149" r="-139617" b="-4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1149" r="-924" b="-4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101149" r="-139617" b="-3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101149" r="-924" b="-3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201149" r="-924" b="-2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301149" r="-139617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301149" r="-924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401149" r="-924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5122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When We Marginalize?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0FB5C-4FB5-4897-A685-A6214DED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50 weeks: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6D0950F-1AC9-4348-A50B-3537DD5A4F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393579"/>
                  </p:ext>
                </p:extLst>
              </p:nvPr>
            </p:nvGraphicFramePr>
            <p:xfrm>
              <a:off x="4724559" y="1506340"/>
              <a:ext cx="490220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6D0950F-1AC9-4348-A50B-3537DD5A4F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393579"/>
                  </p:ext>
                </p:extLst>
              </p:nvPr>
            </p:nvGraphicFramePr>
            <p:xfrm>
              <a:off x="4724559" y="1506340"/>
              <a:ext cx="4902201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6" t="-8197" r="-201866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72" t="-8197" r="-10111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5946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When We Marginalize?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0FB5C-4FB5-4897-A685-A6214DED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50 weeks: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049F8E-6522-4B1C-8ED7-310CFA4F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509820"/>
                  </p:ext>
                </p:extLst>
              </p:nvPr>
            </p:nvGraphicFramePr>
            <p:xfrm>
              <a:off x="4715933" y="1506340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049F8E-6522-4B1C-8ED7-310CFA4F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509820"/>
                  </p:ext>
                </p:extLst>
              </p:nvPr>
            </p:nvGraphicFramePr>
            <p:xfrm>
              <a:off x="4715933" y="1506340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8365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When We Marginalize?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last 50 weeks: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𝑅𝑎𝑖𝑛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049F8E-6522-4B1C-8ED7-310CFA4F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506657"/>
                  </p:ext>
                </p:extLst>
              </p:nvPr>
            </p:nvGraphicFramePr>
            <p:xfrm>
              <a:off x="4715933" y="1506340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049F8E-6522-4B1C-8ED7-310CFA4F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506657"/>
                  </p:ext>
                </p:extLst>
              </p:nvPr>
            </p:nvGraphicFramePr>
            <p:xfrm>
              <a:off x="4715933" y="1506340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18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When We Marginalize?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last 50 weeks: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𝑅𝑎𝑖𝑛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049F8E-6522-4B1C-8ED7-310CFA4F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125494"/>
                  </p:ext>
                </p:extLst>
              </p:nvPr>
            </p:nvGraphicFramePr>
            <p:xfrm>
              <a:off x="4715933" y="1506340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049F8E-6522-4B1C-8ED7-310CFA4F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125494"/>
                  </p:ext>
                </p:extLst>
              </p:nvPr>
            </p:nvGraphicFramePr>
            <p:xfrm>
              <a:off x="4715933" y="1506340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829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When We Marginalize?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many times did it Sell Out? 5 + 20 = 25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612433"/>
                  </p:ext>
                </p:extLst>
              </p:nvPr>
            </p:nvGraphicFramePr>
            <p:xfrm>
              <a:off x="2667000" y="2513873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612433"/>
                  </p:ext>
                </p:extLst>
              </p:nvPr>
            </p:nvGraphicFramePr>
            <p:xfrm>
              <a:off x="2667000" y="2513873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5823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When We Marginalize?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many times did it Sell Out? 5 + 20 = 25</a:t>
                </a:r>
              </a:p>
              <a:p>
                <a:r>
                  <a:rPr lang="en-US" dirty="0"/>
                  <a:t>Out of how many times? 50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67000" y="2513873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67000" y="2513873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140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249A-4483-4666-97F6-0AC3157F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29873-EA11-44E9-9113-455447D73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than one event: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𝐶𝑜𝑙𝑜𝑟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𝑉𝑎𝑙𝑢𝑒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𝐶𝑜𝑙𝑜𝑟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29873-EA11-44E9-9113-455447D73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6A9862-0451-4BD2-B648-34732AD2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2" y="3646838"/>
            <a:ext cx="7579164" cy="31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2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When We Marginalize?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many times did it Sell Out? 5 + 20 = 25</a:t>
                </a:r>
              </a:p>
              <a:p>
                <a:r>
                  <a:rPr lang="en-US" dirty="0"/>
                  <a:t>Out of how many times? 50</a:t>
                </a:r>
              </a:p>
              <a:p>
                <a:r>
                  <a:rPr lang="en-US" dirty="0"/>
                  <a:t>P(Sold Out = 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  <a:blipFill>
                <a:blip r:embed="rId2"/>
                <a:stretch>
                  <a:fillRect l="-1043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67000" y="2513873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67000" y="2513873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5206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Writing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</p:spPr>
            <p:txBody>
              <a:bodyPr>
                <a:normAutofit/>
              </a:bodyPr>
              <a:lstStyle/>
              <a:p>
                <a:endParaRPr lang="en-US" sz="2300" dirty="0"/>
              </a:p>
              <a:p>
                <a:endParaRPr lang="en-US" sz="2300" dirty="0"/>
              </a:p>
              <a:p>
                <a:endParaRPr lang="en-US" sz="2300" dirty="0"/>
              </a:p>
              <a:p>
                <a:pPr marL="0" indent="0">
                  <a:buNone/>
                </a:pPr>
                <a:endParaRPr lang="en-US" sz="2300" dirty="0"/>
              </a:p>
              <a:p>
                <a:endParaRPr lang="en-US" sz="2300" dirty="0"/>
              </a:p>
              <a:p>
                <a:r>
                  <a:rPr lang="en-US" sz="2300" dirty="0"/>
                  <a:t>P(Sold Out = 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67000" y="1513211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376830"/>
                  </p:ext>
                </p:extLst>
              </p:nvPr>
            </p:nvGraphicFramePr>
            <p:xfrm>
              <a:off x="2667000" y="1513211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267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Writing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</p:spPr>
            <p:txBody>
              <a:bodyPr>
                <a:normAutofit/>
              </a:bodyPr>
              <a:lstStyle/>
              <a:p>
                <a:endParaRPr lang="en-US" sz="2300" dirty="0"/>
              </a:p>
              <a:p>
                <a:endParaRPr lang="en-US" sz="2300" dirty="0"/>
              </a:p>
              <a:p>
                <a:endParaRPr lang="en-US" sz="2300" dirty="0"/>
              </a:p>
              <a:p>
                <a:pPr marL="0" indent="0">
                  <a:buNone/>
                </a:pPr>
                <a:endParaRPr lang="en-US" sz="2300" dirty="0"/>
              </a:p>
              <a:p>
                <a:endParaRPr lang="en-US" sz="2300" dirty="0"/>
              </a:p>
              <a:p>
                <a:r>
                  <a:rPr lang="en-US" sz="2300" dirty="0"/>
                  <a:t>P(Sold Out = 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300" b="0" dirty="0"/>
              </a:p>
              <a:p>
                <a:r>
                  <a:rPr lang="en-US" sz="2300" dirty="0"/>
                  <a:t>P(Sold Out = 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300" dirty="0"/>
              </a:p>
              <a:p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67000" y="1513211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376830"/>
                  </p:ext>
                </p:extLst>
              </p:nvPr>
            </p:nvGraphicFramePr>
            <p:xfrm>
              <a:off x="2667000" y="1513211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932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AE76-5C64-4CE3-9288-D49EEB75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Writing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</p:spPr>
            <p:txBody>
              <a:bodyPr>
                <a:normAutofit/>
              </a:bodyPr>
              <a:lstStyle/>
              <a:p>
                <a:endParaRPr lang="en-US" sz="2300" dirty="0"/>
              </a:p>
              <a:p>
                <a:endParaRPr lang="en-US" sz="2300" dirty="0"/>
              </a:p>
              <a:p>
                <a:endParaRPr lang="en-US" sz="2300" dirty="0"/>
              </a:p>
              <a:p>
                <a:pPr marL="0" indent="0">
                  <a:buNone/>
                </a:pPr>
                <a:endParaRPr lang="en-US" sz="2300" dirty="0"/>
              </a:p>
              <a:p>
                <a:endParaRPr lang="en-US" sz="2300" dirty="0"/>
              </a:p>
              <a:p>
                <a:r>
                  <a:rPr lang="en-US" sz="2300" dirty="0"/>
                  <a:t>P(Sold Out = 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300" b="0" dirty="0"/>
              </a:p>
              <a:p>
                <a:r>
                  <a:rPr lang="en-US" sz="2300" dirty="0"/>
                  <a:t>P(Sold Out = 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sz="2300" dirty="0"/>
              </a:p>
              <a:p>
                <a:r>
                  <a:rPr lang="en-US" sz="2300" dirty="0"/>
                  <a:t>This is marginalizing</a:t>
                </a:r>
              </a:p>
              <a:p>
                <a:endParaRPr lang="en-US" sz="2300" dirty="0"/>
              </a:p>
              <a:p>
                <a:endParaRPr lang="en-US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0FB5C-4FB5-4897-A685-A6214DED4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5984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67000" y="1513211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8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𝑺𝒐𝒍𝒅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𝑶𝒖𝒕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𝑹𝒂𝒊𝒏</m:t>
                                </m:r>
                                <m:r>
                                  <a:rPr lang="en-US" sz="18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C1A84-5487-40AF-82F5-D4DF0BACEA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376830"/>
                  </p:ext>
                </p:extLst>
              </p:nvPr>
            </p:nvGraphicFramePr>
            <p:xfrm>
              <a:off x="2667000" y="1513211"/>
              <a:ext cx="6536268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4067">
                      <a:extLst>
                        <a:ext uri="{9D8B030D-6E8A-4147-A177-3AD203B41FA5}">
                          <a16:colId xmlns:a16="http://schemas.microsoft.com/office/drawing/2014/main" val="1626002752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2559378903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3771149025"/>
                        </a:ext>
                      </a:extLst>
                    </a:gridCol>
                    <a:gridCol w="1634067">
                      <a:extLst>
                        <a:ext uri="{9D8B030D-6E8A-4147-A177-3AD203B41FA5}">
                          <a16:colId xmlns:a16="http://schemas.microsoft.com/office/drawing/2014/main" val="85356439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" t="-4762" r="-30186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762" r="-200743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6" t="-4762" r="-1493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20488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10/50=.2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7732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15/50=.3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857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5/50=.1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3970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(Yes)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20/50=.4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304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8397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249A-4483-4666-97F6-0AC3157F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Space for 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29873-EA11-44E9-9113-455447D73D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𝐶𝑜𝑙𝑜𝑟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𝑉𝑎𝑙𝑢𝑒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𝐾𝑖𝑛𝑔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129873-EA11-44E9-9113-455447D73D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6A9862-0451-4BD2-B648-34732AD2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2" y="2956734"/>
            <a:ext cx="7579164" cy="315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7F1C47-421E-4E59-9566-18BF4B14CDA0}"/>
              </a:ext>
            </a:extLst>
          </p:cNvPr>
          <p:cNvSpPr/>
          <p:nvPr/>
        </p:nvSpPr>
        <p:spPr>
          <a:xfrm>
            <a:off x="8620298" y="4472247"/>
            <a:ext cx="704538" cy="1642472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2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E019-2C0D-41CC-B09A-523A1F91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717A1-D249-4E49-8176-54B7A6711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Let’s say we have two coins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𝐻𝑒𝑎𝑑𝑠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for both</a:t>
                </a:r>
              </a:p>
              <a:p>
                <a:r>
                  <a:rPr lang="en-US" dirty="0"/>
                  <a:t>What are the possible outcomes of these coins?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a described the probability distribution for the events that could happen when tossing a coin </a:t>
                </a:r>
                <a:r>
                  <a:rPr lang="en-US" i="1" dirty="0"/>
                  <a:t>twice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717A1-D249-4E49-8176-54B7A6711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3F3927-2A83-4880-A1AA-88D33B5F22F8}"/>
              </a:ext>
            </a:extLst>
          </p:cNvPr>
          <p:cNvGraphicFramePr>
            <a:graphicFrameLocks noGrp="1"/>
          </p:cNvGraphicFramePr>
          <p:nvPr/>
        </p:nvGraphicFramePr>
        <p:xfrm>
          <a:off x="2620432" y="2973439"/>
          <a:ext cx="6701367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789">
                  <a:extLst>
                    <a:ext uri="{9D8B030D-6E8A-4147-A177-3AD203B41FA5}">
                      <a16:colId xmlns:a16="http://schemas.microsoft.com/office/drawing/2014/main" val="3684174352"/>
                    </a:ext>
                  </a:extLst>
                </a:gridCol>
                <a:gridCol w="2233789">
                  <a:extLst>
                    <a:ext uri="{9D8B030D-6E8A-4147-A177-3AD203B41FA5}">
                      <a16:colId xmlns:a16="http://schemas.microsoft.com/office/drawing/2014/main" val="189217344"/>
                    </a:ext>
                  </a:extLst>
                </a:gridCol>
                <a:gridCol w="2233789">
                  <a:extLst>
                    <a:ext uri="{9D8B030D-6E8A-4147-A177-3AD203B41FA5}">
                      <a16:colId xmlns:a16="http://schemas.microsoft.com/office/drawing/2014/main" val="302104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Coin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P(Coin 1=c, Coin 2=c)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5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0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89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24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02176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3630FBE-A118-F6C7-C563-951C3FB69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570" y="2938621"/>
          <a:ext cx="180815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619440" imgH="3604320" progId="PBrush">
                  <p:embed/>
                </p:oleObj>
              </mc:Choice>
              <mc:Fallback>
                <p:oleObj name="Bitmap Image" r:id="rId3" imgW="3619440" imgH="3604320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3630FBE-A118-F6C7-C563-951C3FB69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570" y="2938621"/>
                        <a:ext cx="180815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3B0C46-846B-FE02-2FAE-FBC9CAA993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36229" y="2905991"/>
          <a:ext cx="1933278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726360" imgH="3573720" progId="PBrush">
                  <p:embed/>
                </p:oleObj>
              </mc:Choice>
              <mc:Fallback>
                <p:oleObj name="Bitmap Image" r:id="rId5" imgW="3726360" imgH="357372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3B0C46-846B-FE02-2FAE-FBC9CAA993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6229" y="2905991"/>
                        <a:ext cx="1933278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354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4A3D-294B-403C-9128-1C4DCF40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and Joint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D41BC-6669-4A0B-8965-6952F8CBD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a </a:t>
                </a:r>
                <a:r>
                  <a:rPr lang="en-US" b="1" dirty="0"/>
                  <a:t>joint distribution </a:t>
                </a:r>
                <a:r>
                  <a:rPr lang="en-US" dirty="0"/>
                  <a:t>because it describes the likelihood of the outcomes of </a:t>
                </a:r>
                <a:r>
                  <a:rPr lang="en-US" b="1" dirty="0"/>
                  <a:t>more than one random variable</a:t>
                </a:r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a </a:t>
                </a:r>
                <a:r>
                  <a:rPr lang="en-US" b="1" dirty="0"/>
                  <a:t>marginal distribution </a:t>
                </a:r>
                <a:r>
                  <a:rPr lang="en-US" dirty="0"/>
                  <a:t>because it describes the likelihood of the outcomes of a </a:t>
                </a:r>
                <a:r>
                  <a:rPr lang="en-US" b="1" dirty="0"/>
                  <a:t>subset of random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D41BC-6669-4A0B-8965-6952F8CBD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2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8293-B14F-D1CB-46B6-04F1A571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Joint </a:t>
            </a:r>
            <a:br>
              <a:rPr lang="en-US" dirty="0"/>
            </a:br>
            <a:r>
              <a:rPr lang="en-US" dirty="0"/>
              <a:t>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F12680-5D65-392F-BBC8-5869F9817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343" y="1836511"/>
                <a:ext cx="6080185" cy="46781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At an outdoor concert venue, we see the following:</a:t>
                </a:r>
              </a:p>
              <a:p>
                <a:pPr lvl="1"/>
                <a:r>
                  <a:rPr lang="en-US" dirty="0"/>
                  <a:t>Number of scheduled concerts = 100</a:t>
                </a:r>
              </a:p>
              <a:p>
                <a:pPr lvl="1"/>
                <a:r>
                  <a:rPr lang="en-US" dirty="0"/>
                  <a:t>Number of sold out concerts = 80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80%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 additional data point:</a:t>
                </a:r>
              </a:p>
              <a:p>
                <a:pPr lvl="1"/>
                <a:r>
                  <a:rPr lang="en-US" dirty="0"/>
                  <a:t>Number of sold out concerts when it is forecasted to rain = 5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𝑠𝑜𝑙𝑑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=.05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5%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Note that the numerator changed but the denominator did not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F12680-5D65-392F-BBC8-5869F9817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343" y="1836511"/>
                <a:ext cx="6080185" cy="4678136"/>
              </a:xfrm>
              <a:blipFill>
                <a:blip r:embed="rId2"/>
                <a:stretch>
                  <a:fillRect l="-1503" t="-3646" r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119B44-3EDD-A05D-70FC-66D07F444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94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33DA-7AD4-416F-AD3A-26C9ABEC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13560B-3210-4F0F-BA2B-80CA67D9A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589" y="1816999"/>
                <a:ext cx="52578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Collections of random variables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P(Sold out=1, Rain=1)</a:t>
                </a:r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outcome of whether a concert is sold out or not</a:t>
                </a:r>
              </a:p>
              <a:p>
                <a:pPr lvl="2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outcome of whether it rains or not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equal 1</a:t>
                </a:r>
              </a:p>
              <a:p>
                <a:r>
                  <a:rPr lang="en-US" dirty="0"/>
                  <a:t>Enumerate event space: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11, 10, 01, 00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13560B-3210-4F0F-BA2B-80CA67D9A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89" y="1816999"/>
                <a:ext cx="5257800" cy="4351338"/>
              </a:xfrm>
              <a:blipFill>
                <a:blip r:embed="rId2"/>
                <a:stretch>
                  <a:fillRect l="-1856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37DB54-2899-4332-A35C-2C52CC958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382604"/>
                  </p:ext>
                </p:extLst>
              </p:nvPr>
            </p:nvGraphicFramePr>
            <p:xfrm>
              <a:off x="5469114" y="2567221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/>
                            <a:t> (No 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.05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37DB54-2899-4332-A35C-2C52CC958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4382604"/>
                  </p:ext>
                </p:extLst>
              </p:nvPr>
            </p:nvGraphicFramePr>
            <p:xfrm>
              <a:off x="5469114" y="2567221"/>
              <a:ext cx="6606250" cy="2643860"/>
            </p:xfrm>
            <a:graphic>
              <a:graphicData uri="http://schemas.openxmlformats.org/drawingml/2006/table">
                <a:tbl>
                  <a:tblPr firstRow="1" lastCol="1">
                    <a:tableStyleId>{5C22544A-7EE6-4342-B048-85BDC9FD1C3A}</a:tableStyleId>
                  </a:tblPr>
                  <a:tblGrid>
                    <a:gridCol w="2061746">
                      <a:extLst>
                        <a:ext uri="{9D8B030D-6E8A-4147-A177-3AD203B41FA5}">
                          <a16:colId xmlns:a16="http://schemas.microsoft.com/office/drawing/2014/main" val="251235863"/>
                        </a:ext>
                      </a:extLst>
                    </a:gridCol>
                    <a:gridCol w="1906438">
                      <a:extLst>
                        <a:ext uri="{9D8B030D-6E8A-4147-A177-3AD203B41FA5}">
                          <a16:colId xmlns:a16="http://schemas.microsoft.com/office/drawing/2014/main" val="2080565736"/>
                        </a:ext>
                      </a:extLst>
                    </a:gridCol>
                    <a:gridCol w="2638066">
                      <a:extLst>
                        <a:ext uri="{9D8B030D-6E8A-4147-A177-3AD203B41FA5}">
                          <a16:colId xmlns:a16="http://schemas.microsoft.com/office/drawing/2014/main" val="564520973"/>
                        </a:ext>
                      </a:extLst>
                    </a:gridCol>
                  </a:tblGrid>
                  <a:tr h="528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6" t="-1149" r="-222189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1149" r="-139936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1149" r="-1155" b="-4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38682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 (Not 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101149" r="-139936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101149" r="-1155" b="-3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4153581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(Rain)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401428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 (Sold Out)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8307" t="-300000" r="-139936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300000" r="-1155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809217"/>
                      </a:ext>
                    </a:extLst>
                  </a:tr>
                  <a:tr h="5287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0577" t="-400000" r="-1155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294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420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F34D-087C-4A7C-AE7D-4010BC1A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6A8E8-5331-4461-88A2-8F629F2E5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𝑀𝑜𝑛𝑑𝑎𝑦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𝑇𝑢𝑒𝑠𝑑𝑎𝑦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𝑊𝑒𝑑𝑛𝑒𝑠𝑑𝑎𝑦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Joint distribution of 3 random variables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𝑇𝑢𝑒𝑠𝑑𝑎𝑦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Marginal distribution because it’s describing likelihood of a subset 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𝑀𝑜𝑛𝑑𝑎𝑦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𝑆𝑛𝑜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𝑇𝑢𝑒𝑠𝑑𝑎𝑦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Joint distribution of 2 random variables</a:t>
                </a:r>
              </a:p>
              <a:p>
                <a:pPr lvl="1"/>
                <a:r>
                  <a:rPr lang="en-US" dirty="0"/>
                  <a:t>Marginal distribution because it’s describing likelihood of a subset </a:t>
                </a:r>
              </a:p>
              <a:p>
                <a:pPr lvl="1"/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6A8E8-5331-4461-88A2-8F629F2E5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3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A33-A086-4A30-A81F-C59C3162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from Joint to Marginal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Sometimes, we want to know what the probability of an event is regardless of what else happens</a:t>
                </a:r>
              </a:p>
              <a:p>
                <a:endParaRPr lang="en-US" dirty="0"/>
              </a:p>
              <a:p>
                <a:r>
                  <a:rPr lang="en-US" dirty="0"/>
                  <a:t>Using our concert example, given that we know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is, we want to know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is. (The probability of a concert being sold out)  </a:t>
                </a:r>
              </a:p>
              <a:p>
                <a:endParaRPr lang="en-US" dirty="0"/>
              </a:p>
              <a:p>
                <a:r>
                  <a:rPr lang="en-US" dirty="0"/>
                  <a:t>We do this by “marginalizing” over the other dimensions of the distribution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(Whether it rained)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2E4FD-146F-4BC5-BED4-CB8B94CC9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471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6468</TotalTime>
  <Words>1571</Words>
  <Application>Microsoft Office PowerPoint</Application>
  <PresentationFormat>Widescreen</PresentationFormat>
  <Paragraphs>427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Office Theme</vt:lpstr>
      <vt:lpstr>Bitmap Image</vt:lpstr>
      <vt:lpstr>INST 414: Data Science Techniques   Lecture 2b Joint Probability Distributions </vt:lpstr>
      <vt:lpstr>Event Space</vt:lpstr>
      <vt:lpstr>Event Space for Two Random Variables</vt:lpstr>
      <vt:lpstr>Two Random Variables</vt:lpstr>
      <vt:lpstr>Marginal and Joint Distributions</vt:lpstr>
      <vt:lpstr>Interpreting Joint  Distributions</vt:lpstr>
      <vt:lpstr>Joint Distribution</vt:lpstr>
      <vt:lpstr>Examples</vt:lpstr>
      <vt:lpstr>Going from Joint to Marginal Distribution</vt:lpstr>
      <vt:lpstr>What is P(X_1 )?</vt:lpstr>
      <vt:lpstr>Marginal Distribution Example</vt:lpstr>
      <vt:lpstr>Marginal Distribution Example</vt:lpstr>
      <vt:lpstr>Marginal Distribution Example</vt:lpstr>
      <vt:lpstr>What Are We Doing When We Marginalize?</vt:lpstr>
      <vt:lpstr>What Are We Doing When We Marginalize?</vt:lpstr>
      <vt:lpstr>What Are We Doing When We Marginalize?</vt:lpstr>
      <vt:lpstr>What Are We Doing When We Marginalize?</vt:lpstr>
      <vt:lpstr>What Are We Doing When We Marginalize?</vt:lpstr>
      <vt:lpstr>What Are We Doing When We Marginalize?</vt:lpstr>
      <vt:lpstr>What Are We Doing When We Marginalize?</vt:lpstr>
      <vt:lpstr>Another Way of Writing It</vt:lpstr>
      <vt:lpstr>Another Way of Writing It</vt:lpstr>
      <vt:lpstr>Another Way of Writing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 Data  Lecture X </dc:title>
  <dc:creator>Zubin Jelveh</dc:creator>
  <cp:lastModifiedBy>Zubin Jelveh</cp:lastModifiedBy>
  <cp:revision>113</cp:revision>
  <dcterms:created xsi:type="dcterms:W3CDTF">2021-01-25T02:56:49Z</dcterms:created>
  <dcterms:modified xsi:type="dcterms:W3CDTF">2026-02-03T17:43:38Z</dcterms:modified>
</cp:coreProperties>
</file>