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732" r:id="rId2"/>
    <p:sldId id="703" r:id="rId3"/>
    <p:sldId id="274" r:id="rId4"/>
    <p:sldId id="736" r:id="rId5"/>
    <p:sldId id="738" r:id="rId6"/>
    <p:sldId id="737" r:id="rId7"/>
    <p:sldId id="739" r:id="rId8"/>
    <p:sldId id="740" r:id="rId9"/>
    <p:sldId id="741" r:id="rId10"/>
    <p:sldId id="742" r:id="rId11"/>
    <p:sldId id="743" r:id="rId12"/>
    <p:sldId id="744" r:id="rId13"/>
    <p:sldId id="745" r:id="rId14"/>
    <p:sldId id="747" r:id="rId15"/>
    <p:sldId id="746" r:id="rId16"/>
    <p:sldId id="657" r:id="rId17"/>
    <p:sldId id="748" r:id="rId18"/>
    <p:sldId id="305" r:id="rId19"/>
    <p:sldId id="264" r:id="rId20"/>
    <p:sldId id="279" r:id="rId21"/>
    <p:sldId id="721" r:id="rId22"/>
    <p:sldId id="751" r:id="rId23"/>
    <p:sldId id="752" r:id="rId24"/>
    <p:sldId id="753" r:id="rId25"/>
    <p:sldId id="281" r:id="rId26"/>
    <p:sldId id="730" r:id="rId27"/>
    <p:sldId id="282" r:id="rId28"/>
    <p:sldId id="726" r:id="rId29"/>
    <p:sldId id="725" r:id="rId30"/>
    <p:sldId id="722" r:id="rId31"/>
    <p:sldId id="723" r:id="rId32"/>
    <p:sldId id="724" r:id="rId33"/>
    <p:sldId id="283" r:id="rId34"/>
    <p:sldId id="280" r:id="rId35"/>
    <p:sldId id="716" r:id="rId36"/>
    <p:sldId id="719" r:id="rId37"/>
    <p:sldId id="718" r:id="rId38"/>
    <p:sldId id="727" r:id="rId39"/>
    <p:sldId id="729" r:id="rId40"/>
    <p:sldId id="73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9C62C-948D-496E-BC05-25DCCC24800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96BB-8155-4064-A637-9E55C874E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1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06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15% lower than the peak in the 90s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11010-A545-4FFE-A999-9A3D14AC89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42A3-D503-4394-BB11-18BA6449A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8A87E-F0C5-4987-8E65-F14582B6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F1AA-2131-4D1F-AE87-63ECD4F3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EDE5B-A70A-4893-9550-6D8ECAD2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C6DDF-1B83-4294-9D6A-30E0D650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4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7AF1-C745-4B23-A2B0-A9B341B0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56E57-4433-4E62-A717-9DA75331E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68C62-7648-4B60-956E-7FB3ACBE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E42DE-43B0-4C79-86A1-9BFC973E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91632-D173-4EAC-B0FF-E027A435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2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0FE00-3CE1-47D1-9FC3-69ED43E3D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52672-2A9C-4C79-B23D-BF5262C1F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3E05A-E4F4-4C24-9BC3-FDD3120B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6C80A-FCBE-4152-AD64-2FB472FF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519E6-A914-4AD6-9E72-4F4587EA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7604-76B8-4B8B-AAC4-694B3F3B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D7325-A3FA-407D-A7C1-5F2B89AF9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1F6D9-0ED6-4BC2-ABAC-701B9A98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E7D3E-022D-4B94-BF83-DA078C14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7A91A-4805-433E-AA2C-452EFE2D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BA35-3AC2-40DA-B10B-6998E7AA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AA0B-FF4C-472B-B213-5123DCFA1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94AA-40B7-438F-B12A-CEF9651F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CB0FD-9A2B-4984-9314-5E990F09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F0E-6CBF-402B-BD63-10D9063A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1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6B72-35F8-44A8-AF3A-5784D25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1D2A3-18A5-4F85-82B4-106793DE2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321E5-248E-442C-8351-9D60F1B3E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9E253-C7BA-4F50-931B-7BB7606F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A032C-7539-4F9D-9487-109CD130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5E7D-1F4C-4310-8F4B-31F86E8A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A0B0-E631-441E-8D1D-A136B6A2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0FA9-88F5-488A-AFB6-EB4F28006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79353-B3F8-4580-856F-9F6787359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7D2C9-2D0D-4522-A078-27D9880C3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D30C1-EF19-49CA-822E-68EADDD16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D9F10-1768-4A9A-8F2F-44496AD4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88068-8BBD-4DE8-AB9F-87E08636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FDEE3-947D-4E11-82BA-DBEBBB56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8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8881-E295-4214-9157-D4BAB5A1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7BAE8-6F1B-4116-B9D3-A1098AC2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18D62-2B81-456B-9F4E-F4B24A12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29BB2-B21C-4FB4-A6E3-4DF792B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89EA1-20A9-46A3-B1F6-BAFAB610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51E9B-4962-469E-8CA7-C1D53DE4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688EB-6C00-47E9-ADAC-9AC32AB6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76A5-C666-4086-AF8E-BF092531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40CC2-9FA4-4E52-945F-168A53FD1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12BD1-D5C3-4700-822E-7A2BC1F88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B14E3-98FB-4FD4-961A-95478584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29F64-BB30-456B-BD04-49B1C98D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90CEA-354C-4004-8A2F-B87C08EA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9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AD50-37C1-48C5-8A01-2E23FEE7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C24B0-E315-4E31-B28F-D2CD60767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90CE5-DBFE-4A67-B2F2-7A115D1BC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8F87D-C034-4BDA-92D3-F50C0AD7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24F1F-8D03-46FC-9814-0CA2C995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4E0E1-051C-419D-AB03-E4A31AB0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2135D-0581-4C2D-AFBD-ADB5BFEA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81F-DA8E-4D1E-BF0E-1D93978FC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74713-0FE8-4F6C-B3A0-1C406A926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4A5FF-00F1-4B9C-80DF-298EB662612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2C4C2-2EAE-4903-86C0-DC1C07D2E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D39BA-93CE-49B5-A504-EF7E095D4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0532-F395-4844-A4A9-A77B31D4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5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s.stanford.edu/~jure/pubs/contraction-kdd17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cr.fbi.gov/crime-in-the-u.s/2017/crime-in-the-u.s.-2017/tables/expanded-homicide-data-table-8.xl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</a:t>
            </a:r>
            <a:r>
              <a:rPr lang="en-US"/>
              <a:t>Science Techniques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4900" dirty="0"/>
              <a:t>Lecture 14</a:t>
            </a:r>
            <a:br>
              <a:rPr lang="en-US" sz="4900" dirty="0"/>
            </a:br>
            <a:r>
              <a:rPr lang="en-US" sz="4900" dirty="0"/>
              <a:t>The Predictive </a:t>
            </a:r>
            <a:br>
              <a:rPr lang="en-US" sz="4900" dirty="0"/>
            </a:br>
            <a:r>
              <a:rPr lang="en-US" sz="4900" dirty="0"/>
              <a:t>Utility of </a:t>
            </a:r>
            <a:br>
              <a:rPr lang="en-US" sz="4900" dirty="0"/>
            </a:br>
            <a:r>
              <a:rPr lang="en-US" sz="4900" dirty="0"/>
              <a:t>Arrest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2A9F-987D-43EA-63AB-FCFC4772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Rankings of Judge and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9266-2383-50BB-A53E-6427177F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2706" cy="4351338"/>
          </a:xfrm>
        </p:spPr>
        <p:txBody>
          <a:bodyPr/>
          <a:lstStyle/>
          <a:p>
            <a:r>
              <a:rPr lang="en-US" dirty="0"/>
              <a:t>They don’t rank defendants in the same order</a:t>
            </a:r>
          </a:p>
          <a:p>
            <a:endParaRPr lang="en-US" dirty="0"/>
          </a:p>
          <a:p>
            <a:r>
              <a:rPr lang="en-US" dirty="0"/>
              <a:t>Algorithm and judge detain the same number of people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90233-A31E-A7A4-F6DC-84C6CE3D2518}"/>
              </a:ext>
            </a:extLst>
          </p:cNvPr>
          <p:cNvSpPr/>
          <p:nvPr/>
        </p:nvSpPr>
        <p:spPr>
          <a:xfrm>
            <a:off x="6555764" y="3115194"/>
            <a:ext cx="711832" cy="36354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2B402-FE39-5A7F-1B67-F365BF0FD3B7}"/>
              </a:ext>
            </a:extLst>
          </p:cNvPr>
          <p:cNvSpPr/>
          <p:nvPr/>
        </p:nvSpPr>
        <p:spPr>
          <a:xfrm>
            <a:off x="8386154" y="3115194"/>
            <a:ext cx="711832" cy="36354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</a:t>
            </a:r>
          </a:p>
          <a:p>
            <a:pPr algn="ctr"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75CD8-6D43-8FAF-A082-877AF87A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727" y="1597349"/>
            <a:ext cx="1212574" cy="1212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A4786-7D2A-05E0-374E-952545DD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70" y="1870927"/>
            <a:ext cx="614104" cy="9208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604143-5968-F00A-8447-F71B1B96AE24}"/>
              </a:ext>
            </a:extLst>
          </p:cNvPr>
          <p:cNvCxnSpPr/>
          <p:nvPr/>
        </p:nvCxnSpPr>
        <p:spPr>
          <a:xfrm>
            <a:off x="6096000" y="4494361"/>
            <a:ext cx="3462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233E81-5DF7-475D-4F0A-AF0FCA772E19}"/>
              </a:ext>
            </a:extLst>
          </p:cNvPr>
          <p:cNvCxnSpPr>
            <a:cxnSpLocks/>
          </p:cNvCxnSpPr>
          <p:nvPr/>
        </p:nvCxnSpPr>
        <p:spPr>
          <a:xfrm>
            <a:off x="7410301" y="3812057"/>
            <a:ext cx="841070" cy="0"/>
          </a:xfrm>
          <a:prstGeom prst="straightConnector1">
            <a:avLst/>
          </a:prstGeom>
          <a:ln w="603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51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2A9F-987D-43EA-63AB-FCFC4772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Rankings of Judge and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9266-2383-50BB-A53E-6427177F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2706" cy="4351338"/>
          </a:xfrm>
        </p:spPr>
        <p:txBody>
          <a:bodyPr/>
          <a:lstStyle/>
          <a:p>
            <a:r>
              <a:rPr lang="en-US" dirty="0"/>
              <a:t>They don’t rank defendants in the same order</a:t>
            </a:r>
          </a:p>
          <a:p>
            <a:endParaRPr lang="en-US" dirty="0"/>
          </a:p>
          <a:p>
            <a:r>
              <a:rPr lang="en-US" dirty="0"/>
              <a:t>Algorithm and judge detain the same number of people</a:t>
            </a:r>
          </a:p>
          <a:p>
            <a:endParaRPr lang="en-US" dirty="0"/>
          </a:p>
          <a:p>
            <a:r>
              <a:rPr lang="en-US" dirty="0"/>
              <a:t>Assess risk level of these two groups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90233-A31E-A7A4-F6DC-84C6CE3D2518}"/>
              </a:ext>
            </a:extLst>
          </p:cNvPr>
          <p:cNvSpPr/>
          <p:nvPr/>
        </p:nvSpPr>
        <p:spPr>
          <a:xfrm>
            <a:off x="6555764" y="3115194"/>
            <a:ext cx="711832" cy="36354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2B402-FE39-5A7F-1B67-F365BF0FD3B7}"/>
              </a:ext>
            </a:extLst>
          </p:cNvPr>
          <p:cNvSpPr/>
          <p:nvPr/>
        </p:nvSpPr>
        <p:spPr>
          <a:xfrm>
            <a:off x="8386154" y="3115194"/>
            <a:ext cx="711832" cy="36354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</a:t>
            </a:r>
          </a:p>
          <a:p>
            <a:pPr algn="ctr"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75CD8-6D43-8FAF-A082-877AF87A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727" y="1597349"/>
            <a:ext cx="1212574" cy="1212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A4786-7D2A-05E0-374E-952545DD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70" y="1870927"/>
            <a:ext cx="614104" cy="9208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604143-5968-F00A-8447-F71B1B96AE24}"/>
              </a:ext>
            </a:extLst>
          </p:cNvPr>
          <p:cNvCxnSpPr/>
          <p:nvPr/>
        </p:nvCxnSpPr>
        <p:spPr>
          <a:xfrm>
            <a:off x="6096000" y="4494361"/>
            <a:ext cx="3462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233E81-5DF7-475D-4F0A-AF0FCA772E19}"/>
              </a:ext>
            </a:extLst>
          </p:cNvPr>
          <p:cNvCxnSpPr>
            <a:cxnSpLocks/>
          </p:cNvCxnSpPr>
          <p:nvPr/>
        </p:nvCxnSpPr>
        <p:spPr>
          <a:xfrm>
            <a:off x="7410301" y="3812057"/>
            <a:ext cx="841070" cy="0"/>
          </a:xfrm>
          <a:prstGeom prst="straightConnector1">
            <a:avLst/>
          </a:prstGeom>
          <a:ln w="603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36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2A9F-987D-43EA-63AB-FCFC4772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Rankings of Judge and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9266-2383-50BB-A53E-6427177F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270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They don’t rank defendants in the same order</a:t>
            </a:r>
          </a:p>
          <a:p>
            <a:endParaRPr lang="en-US" dirty="0"/>
          </a:p>
          <a:p>
            <a:r>
              <a:rPr lang="en-US" dirty="0"/>
              <a:t>Algorithm and judge detain the same number of people</a:t>
            </a:r>
          </a:p>
          <a:p>
            <a:endParaRPr lang="en-US" dirty="0"/>
          </a:p>
          <a:p>
            <a:r>
              <a:rPr lang="en-US" dirty="0"/>
              <a:t>Assess risk level of these two groups</a:t>
            </a:r>
          </a:p>
          <a:p>
            <a:endParaRPr lang="en-US" dirty="0"/>
          </a:p>
          <a:p>
            <a:r>
              <a:rPr lang="en-US" dirty="0"/>
              <a:t>We don’t  see outcomes for everybody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90233-A31E-A7A4-F6DC-84C6CE3D2518}"/>
              </a:ext>
            </a:extLst>
          </p:cNvPr>
          <p:cNvSpPr/>
          <p:nvPr/>
        </p:nvSpPr>
        <p:spPr>
          <a:xfrm>
            <a:off x="6555764" y="3115194"/>
            <a:ext cx="711832" cy="36354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2B402-FE39-5A7F-1B67-F365BF0FD3B7}"/>
              </a:ext>
            </a:extLst>
          </p:cNvPr>
          <p:cNvSpPr/>
          <p:nvPr/>
        </p:nvSpPr>
        <p:spPr>
          <a:xfrm>
            <a:off x="8386154" y="3115194"/>
            <a:ext cx="711832" cy="36354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</a:t>
            </a:r>
          </a:p>
          <a:p>
            <a:pPr algn="ctr"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75CD8-6D43-8FAF-A082-877AF87A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727" y="1597349"/>
            <a:ext cx="1212574" cy="1212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A4786-7D2A-05E0-374E-952545DD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70" y="1870927"/>
            <a:ext cx="614104" cy="9208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604143-5968-F00A-8447-F71B1B96AE24}"/>
              </a:ext>
            </a:extLst>
          </p:cNvPr>
          <p:cNvCxnSpPr/>
          <p:nvPr/>
        </p:nvCxnSpPr>
        <p:spPr>
          <a:xfrm>
            <a:off x="6096000" y="4494361"/>
            <a:ext cx="3462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233E81-5DF7-475D-4F0A-AF0FCA772E19}"/>
              </a:ext>
            </a:extLst>
          </p:cNvPr>
          <p:cNvCxnSpPr>
            <a:cxnSpLocks/>
          </p:cNvCxnSpPr>
          <p:nvPr/>
        </p:nvCxnSpPr>
        <p:spPr>
          <a:xfrm>
            <a:off x="7410301" y="3812057"/>
            <a:ext cx="841070" cy="0"/>
          </a:xfrm>
          <a:prstGeom prst="straightConnector1">
            <a:avLst/>
          </a:prstGeom>
          <a:ln w="603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5BB3C7B-DE95-E32C-7087-2A68D7C661FC}"/>
              </a:ext>
            </a:extLst>
          </p:cNvPr>
          <p:cNvSpPr/>
          <p:nvPr/>
        </p:nvSpPr>
        <p:spPr>
          <a:xfrm>
            <a:off x="6555764" y="3115194"/>
            <a:ext cx="719754" cy="1379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Jailed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1BCE5-096C-397C-5BCB-0532CD0832CE}"/>
              </a:ext>
            </a:extLst>
          </p:cNvPr>
          <p:cNvSpPr/>
          <p:nvPr/>
        </p:nvSpPr>
        <p:spPr>
          <a:xfrm>
            <a:off x="8378232" y="3111587"/>
            <a:ext cx="719754" cy="7004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Jailed</a:t>
            </a:r>
          </a:p>
        </p:txBody>
      </p:sp>
    </p:spTree>
    <p:extLst>
      <p:ext uri="{BB962C8B-B14F-4D97-AF65-F5344CB8AC3E}">
        <p14:creationId xmlns:p14="http://schemas.microsoft.com/office/powerpoint/2010/main" val="742520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FABE-B64C-8218-1754-C25D75C8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5A0FB-6F3D-DD33-74DB-A87E1B5489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True model of risk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=.1+.2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𝑃𝑟𝑖𝑜𝑟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𝐶𝑜𝑛𝑣𝑖𝑐𝑡𝑖𝑜𝑛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𝐶𝑟𝑢𝑡𝑐h𝑒𝑠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𝑇h𝑟𝑒𝑎𝑡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algorithm’s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𝑃𝑟𝑖𝑜𝑟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𝐶𝑜𝑛𝑣𝑖𝑐𝑡𝑖𝑜𝑛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judge’s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𝑃𝑟𝑖𝑜𝑟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𝐶𝑜𝑛𝑣𝑖𝑐𝑡𝑖𝑜𝑛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𝐶𝑟𝑢𝑡𝑐h𝑒𝑠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𝑇h𝑟𝑒𝑎𝑡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5A0FB-6F3D-DD33-74DB-A87E1B548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016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E9C2-FCE6-8A05-6591-1C8FC6B0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7F5B-57C2-D688-6399-52FE0EC29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Judges detain people based on risk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available to the algorithm to build prediction model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Algorithm can predict for both jailed and not jailed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C8651-BB53-E70B-F98D-61C53AC5AAA7}"/>
              </a:ext>
            </a:extLst>
          </p:cNvPr>
          <p:cNvSpPr/>
          <p:nvPr/>
        </p:nvSpPr>
        <p:spPr>
          <a:xfrm>
            <a:off x="3110511" y="2429629"/>
            <a:ext cx="4280452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9B981-1EB8-50AD-F224-FFA5E63A2433}"/>
              </a:ext>
            </a:extLst>
          </p:cNvPr>
          <p:cNvSpPr/>
          <p:nvPr/>
        </p:nvSpPr>
        <p:spPr>
          <a:xfrm>
            <a:off x="7390963" y="2429628"/>
            <a:ext cx="1364974" cy="6261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Jailed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8E351-FE47-8D50-C695-6CFBFE6187F0}"/>
              </a:ext>
            </a:extLst>
          </p:cNvPr>
          <p:cNvSpPr/>
          <p:nvPr/>
        </p:nvSpPr>
        <p:spPr>
          <a:xfrm>
            <a:off x="3110511" y="4000610"/>
            <a:ext cx="4280452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Available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1BC5B-25F2-C731-FE5C-B121B6D937FD}"/>
              </a:ext>
            </a:extLst>
          </p:cNvPr>
          <p:cNvSpPr/>
          <p:nvPr/>
        </p:nvSpPr>
        <p:spPr>
          <a:xfrm>
            <a:off x="3110511" y="5601263"/>
            <a:ext cx="4280452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Observed Outcome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C0B072-D0CB-164C-4A11-64FBBF60E704}"/>
              </a:ext>
            </a:extLst>
          </p:cNvPr>
          <p:cNvSpPr/>
          <p:nvPr/>
        </p:nvSpPr>
        <p:spPr>
          <a:xfrm>
            <a:off x="7390963" y="5601262"/>
            <a:ext cx="1364974" cy="6261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Imputed Outcome</a:t>
            </a:r>
          </a:p>
        </p:txBody>
      </p:sp>
    </p:spTree>
    <p:extLst>
      <p:ext uri="{BB962C8B-B14F-4D97-AF65-F5344CB8AC3E}">
        <p14:creationId xmlns:p14="http://schemas.microsoft.com/office/powerpoint/2010/main" val="228746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FABE-B64C-8218-1754-C25D75C8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5A0FB-6F3D-DD33-74DB-A87E1B548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judge’s model of risk is accurate, it could be more accurate than the algorithm, but we won’t be able to tell.</a:t>
            </a:r>
          </a:p>
          <a:p>
            <a:endParaRPr lang="en-US" dirty="0"/>
          </a:p>
          <a:p>
            <a:r>
              <a:rPr lang="en-US" dirty="0"/>
              <a:t>If the unobserved information is important, then algorithm’s model imputations of risk for detained will be biased</a:t>
            </a:r>
          </a:p>
          <a:p>
            <a:endParaRPr lang="en-US" dirty="0"/>
          </a:p>
          <a:p>
            <a:r>
              <a:rPr lang="en-US" dirty="0"/>
              <a:t>If you’re interested in the solution to this problem, see: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Human Decisions and Machine Predictions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97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61E-5571-422A-9264-007CD323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The Selective Labels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3B2BB-13C9-4D30-B71B-D00874707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Want to compare an algorithm to decisions made by a judge</a:t>
            </a:r>
          </a:p>
          <a:p>
            <a:endParaRPr lang="en-US" dirty="0"/>
          </a:p>
          <a:p>
            <a:r>
              <a:rPr lang="en-US" dirty="0"/>
              <a:t>The outcomes are not available for people selected by the judge</a:t>
            </a:r>
          </a:p>
          <a:p>
            <a:endParaRPr lang="en-US" dirty="0"/>
          </a:p>
          <a:p>
            <a:r>
              <a:rPr lang="en-US" dirty="0"/>
              <a:t>The judge has access to information not available to the algorithm</a:t>
            </a:r>
          </a:p>
          <a:p>
            <a:endParaRPr lang="en-US" dirty="0"/>
          </a:p>
          <a:p>
            <a:r>
              <a:rPr lang="en-US" dirty="0"/>
              <a:t>This information is predictive of risk</a:t>
            </a:r>
          </a:p>
          <a:p>
            <a:endParaRPr lang="en-US" dirty="0"/>
          </a:p>
          <a:p>
            <a:r>
              <a:rPr lang="en-US" dirty="0"/>
              <a:t>The judge is using the information accurately </a:t>
            </a:r>
          </a:p>
        </p:txBody>
      </p:sp>
    </p:spTree>
    <p:extLst>
      <p:ext uri="{BB962C8B-B14F-4D97-AF65-F5344CB8AC3E}">
        <p14:creationId xmlns:p14="http://schemas.microsoft.com/office/powerpoint/2010/main" val="2869322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Lessons and Limits of Predicting Shooting Victimization</a:t>
            </a:r>
          </a:p>
        </p:txBody>
      </p:sp>
    </p:spTree>
    <p:extLst>
      <p:ext uri="{BB962C8B-B14F-4D97-AF65-F5344CB8AC3E}">
        <p14:creationId xmlns:p14="http://schemas.microsoft.com/office/powerpoint/2010/main" val="630639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F0C0C9-9271-4471-9882-55DE981BE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400" y="228600"/>
            <a:ext cx="11379200" cy="6400800"/>
          </a:xfrm>
        </p:spPr>
      </p:pic>
    </p:spTree>
    <p:extLst>
      <p:ext uri="{BB962C8B-B14F-4D97-AF65-F5344CB8AC3E}">
        <p14:creationId xmlns:p14="http://schemas.microsoft.com/office/powerpoint/2010/main" val="80698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A870-9C4E-49FD-8C60-BEC99827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Homicide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FDCB03-48DB-4150-A93D-26B1DDB5D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240" y="1493117"/>
            <a:ext cx="7664753" cy="487073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4E1F7D-97CC-4BB3-98ED-9C5CFF3EF28B}"/>
              </a:ext>
            </a:extLst>
          </p:cNvPr>
          <p:cNvSpPr txBox="1"/>
          <p:nvPr/>
        </p:nvSpPr>
        <p:spPr>
          <a:xfrm>
            <a:off x="1006764" y="1801091"/>
            <a:ext cx="2964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2016, firearms accounted for 10,982 out of 15,129 homicides, 72.5%</a:t>
            </a: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FBI UCR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Selective Labels Problem</a:t>
            </a:r>
          </a:p>
        </p:txBody>
      </p:sp>
    </p:spTree>
    <p:extLst>
      <p:ext uri="{BB962C8B-B14F-4D97-AF65-F5344CB8AC3E}">
        <p14:creationId xmlns:p14="http://schemas.microsoft.com/office/powerpoint/2010/main" val="182168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0C13-87E7-49DB-B5A1-214B0BE8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 Violence Is Highly Concentrated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F530-846B-49BB-9FB5-25BDED79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Geographically, within disadvantaged neighborhoods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(Cook &amp; Ludwig 2000; Sampson,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Raudenbush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&amp; Earls 1997; Sampson 2012; Sharkey 2013)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Demographically, with young black men dying from gun homicide at 20 times rate of white counterparts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(CDC 2019)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Socially, among young men with criminal justice contact, within networks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(Braga 2003; Green et al. 2017;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Papachristos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al. 2015) </a:t>
            </a:r>
          </a:p>
        </p:txBody>
      </p:sp>
    </p:spTree>
    <p:extLst>
      <p:ext uri="{BB962C8B-B14F-4D97-AF65-F5344CB8AC3E}">
        <p14:creationId xmlns:p14="http://schemas.microsoft.com/office/powerpoint/2010/main" val="1879279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0F33-376E-47B9-935B-04EB0019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Gives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9FFDA-A118-468F-AFF0-9F5DF081E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Promising interventions have been shown to be effective in reducing arrests (CBT + Summer Jobs)</a:t>
            </a:r>
          </a:p>
          <a:p>
            <a:endParaRPr lang="en-US" dirty="0"/>
          </a:p>
          <a:p>
            <a:r>
              <a:rPr lang="en-US" dirty="0"/>
              <a:t>People at high risk of being a shooting victim receive no programming</a:t>
            </a:r>
          </a:p>
          <a:p>
            <a:endParaRPr lang="en-US" dirty="0"/>
          </a:p>
          <a:p>
            <a:r>
              <a:rPr lang="en-US" dirty="0"/>
              <a:t>Shootings are very costly (to the victim and the community)</a:t>
            </a:r>
          </a:p>
          <a:p>
            <a:endParaRPr lang="en-US" dirty="0"/>
          </a:p>
          <a:p>
            <a:r>
              <a:rPr lang="en-US" dirty="0"/>
              <a:t>Most investments would pay for themselves if they are effective</a:t>
            </a:r>
          </a:p>
        </p:txBody>
      </p:sp>
    </p:spTree>
    <p:extLst>
      <p:ext uri="{BB962C8B-B14F-4D97-AF65-F5344CB8AC3E}">
        <p14:creationId xmlns:p14="http://schemas.microsoft.com/office/powerpoint/2010/main" val="3937574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6F2F-117A-19F5-C2EA-32914218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Shooting Type to Predict?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B333-4757-A3BB-9D9A-1571EDC2C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proximate cause of shootings are shooting OFFENDERS</a:t>
            </a:r>
          </a:p>
          <a:p>
            <a:endParaRPr lang="en-US" dirty="0"/>
          </a:p>
          <a:p>
            <a:r>
              <a:rPr lang="en-US" dirty="0"/>
              <a:t>In order to measure offending, we have to use arrests</a:t>
            </a:r>
          </a:p>
          <a:p>
            <a:endParaRPr lang="en-US" dirty="0"/>
          </a:p>
          <a:p>
            <a:r>
              <a:rPr lang="en-US" dirty="0"/>
              <a:t>The share of shootings that lead to an arrest is very small &lt; 20%</a:t>
            </a:r>
          </a:p>
        </p:txBody>
      </p:sp>
    </p:spTree>
    <p:extLst>
      <p:ext uri="{BB962C8B-B14F-4D97-AF65-F5344CB8AC3E}">
        <p14:creationId xmlns:p14="http://schemas.microsoft.com/office/powerpoint/2010/main" val="3383605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7B53-5A43-C621-BC90-19C89982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outcome measured cleanly?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8C120-96E9-DE4C-B872-F6737A113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I.e. w/ little error?</a:t>
            </a:r>
          </a:p>
          <a:p>
            <a:endParaRPr lang="en-US" dirty="0"/>
          </a:p>
          <a:p>
            <a:r>
              <a:rPr lang="en-US" dirty="0"/>
              <a:t>Some shooting offenders are “selectively labeled” when they are arrested</a:t>
            </a:r>
          </a:p>
          <a:p>
            <a:endParaRPr lang="en-US" dirty="0"/>
          </a:p>
          <a:p>
            <a:r>
              <a:rPr lang="en-US" dirty="0"/>
              <a:t>Some have no opportunity of being arrested (police never get any leads) </a:t>
            </a:r>
          </a:p>
          <a:p>
            <a:endParaRPr lang="en-US" dirty="0"/>
          </a:p>
          <a:p>
            <a:r>
              <a:rPr lang="en-US" dirty="0"/>
              <a:t>Upshot: Shooting offending will have measurement error</a:t>
            </a:r>
          </a:p>
          <a:p>
            <a:pPr lvl="1"/>
            <a:r>
              <a:rPr lang="en-US" dirty="0"/>
              <a:t>All arrest outcomes will suffer from this</a:t>
            </a:r>
          </a:p>
        </p:txBody>
      </p:sp>
    </p:spTree>
    <p:extLst>
      <p:ext uri="{BB962C8B-B14F-4D97-AF65-F5344CB8AC3E}">
        <p14:creationId xmlns:p14="http://schemas.microsoft.com/office/powerpoint/2010/main" val="1989642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89CC-7311-9D52-05B7-5F511573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shooting victimization?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705E-5A60-1305-75BC-4FFC3B7DF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gun shot results in hospitalization, must be reported to police</a:t>
            </a:r>
          </a:p>
          <a:p>
            <a:endParaRPr lang="en-US" dirty="0"/>
          </a:p>
          <a:p>
            <a:r>
              <a:rPr lang="en-US" dirty="0"/>
              <a:t>Severe shootings are well-measured</a:t>
            </a:r>
          </a:p>
          <a:p>
            <a:pPr lvl="1"/>
            <a:r>
              <a:rPr lang="en-US" dirty="0"/>
              <a:t>What’s missed? 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Grazings</a:t>
            </a:r>
            <a:r>
              <a:rPr lang="en-US" dirty="0"/>
              <a:t>” that can be treated outside of hospital</a:t>
            </a:r>
          </a:p>
          <a:p>
            <a:pPr lvl="2"/>
            <a:r>
              <a:rPr lang="en-US" dirty="0"/>
              <a:t>Intention to shoot a person, but miss</a:t>
            </a:r>
          </a:p>
          <a:p>
            <a:pPr lvl="2"/>
            <a:endParaRPr lang="en-US" dirty="0"/>
          </a:p>
          <a:p>
            <a:r>
              <a:rPr lang="en-US" dirty="0"/>
              <a:t>Predict shooting victimization instead of shooting offending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02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7196-7919-4A52-ADE6-CB2188EE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Chicago?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E2F5-905B-4F92-9910-5E2BF584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Higher violence rate than NYC, LA; less than Baltimore, St. Louis, Detroit; similar to Philly 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Size + violence rate = sufficient data to train, test model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Training data likely to reflect disparities given history of problematic policing practices </a:t>
            </a:r>
          </a:p>
        </p:txBody>
      </p:sp>
    </p:spTree>
    <p:extLst>
      <p:ext uri="{BB962C8B-B14F-4D97-AF65-F5344CB8AC3E}">
        <p14:creationId xmlns:p14="http://schemas.microsoft.com/office/powerpoint/2010/main" val="1290240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2ECB-249A-40ED-AFB3-1DE27F18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BBA4-09FC-4BB4-811A-29AA4DC0F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r>
              <a:rPr lang="en-US" dirty="0"/>
              <a:t>Features</a:t>
            </a:r>
          </a:p>
          <a:p>
            <a:r>
              <a:rPr lang="en-US" dirty="0"/>
              <a:t>Prediction Model</a:t>
            </a:r>
          </a:p>
          <a:p>
            <a:r>
              <a:rPr lang="en-US" dirty="0"/>
              <a:t>Results overall</a:t>
            </a:r>
          </a:p>
          <a:p>
            <a:r>
              <a:rPr lang="en-US" dirty="0"/>
              <a:t>Results by subgroup</a:t>
            </a:r>
          </a:p>
          <a:p>
            <a:r>
              <a:rPr lang="en-US" dirty="0"/>
              <a:t>Potential Impact</a:t>
            </a:r>
          </a:p>
        </p:txBody>
      </p:sp>
    </p:spTree>
    <p:extLst>
      <p:ext uri="{BB962C8B-B14F-4D97-AF65-F5344CB8AC3E}">
        <p14:creationId xmlns:p14="http://schemas.microsoft.com/office/powerpoint/2010/main" val="230297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C10F-7FDD-44D3-AAAE-E8ED77C0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01D7-C95A-4572-BB35-49DC705DA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million records between 1999 to 2019</a:t>
            </a:r>
          </a:p>
          <a:p>
            <a:endParaRPr lang="en-US" dirty="0"/>
          </a:p>
          <a:p>
            <a:r>
              <a:rPr lang="en-US" dirty="0"/>
              <a:t>Arrest Records + Victimization Records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Define 1,400+ features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Arrests and Victimizations</a:t>
            </a:r>
          </a:p>
          <a:p>
            <a:pPr lvl="1"/>
            <a:r>
              <a:rPr lang="en-US" dirty="0"/>
              <a:t>Networks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03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C10F-7FDD-44D3-AAAE-E8ED77C0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01D7-C95A-4572-BB35-49DC705D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620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Demographic</a:t>
            </a:r>
          </a:p>
          <a:p>
            <a:pPr lvl="1"/>
            <a:r>
              <a:rPr lang="en-US" dirty="0"/>
              <a:t>Age, race, gender, geography</a:t>
            </a:r>
          </a:p>
          <a:p>
            <a:pPr lvl="1"/>
            <a:endParaRPr lang="en-US" dirty="0"/>
          </a:p>
          <a:p>
            <a:r>
              <a:rPr lang="en-US" dirty="0"/>
              <a:t>Arrests </a:t>
            </a:r>
          </a:p>
          <a:p>
            <a:pPr lvl="1"/>
            <a:r>
              <a:rPr lang="en-US" dirty="0"/>
              <a:t>Number of prior arrests in the last year, two years</a:t>
            </a:r>
          </a:p>
          <a:p>
            <a:pPr lvl="1"/>
            <a:r>
              <a:rPr lang="en-US" dirty="0"/>
              <a:t>Number of prior arrests of type X in the last year, two years,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Victimizations</a:t>
            </a:r>
          </a:p>
          <a:p>
            <a:pPr lvl="1"/>
            <a:r>
              <a:rPr lang="en-US" dirty="0"/>
              <a:t>Similar but on victimization side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6A6BD-73C4-470B-B886-0F1634D0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916" y="722982"/>
            <a:ext cx="6058746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8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0AFAE4-9984-4EAB-BCD6-BF86961F71CD}"/>
              </a:ext>
            </a:extLst>
          </p:cNvPr>
          <p:cNvSpPr/>
          <p:nvPr/>
        </p:nvSpPr>
        <p:spPr>
          <a:xfrm>
            <a:off x="7813963" y="3429000"/>
            <a:ext cx="2327564" cy="14016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Arrest Event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22E22-0F23-4151-8364-2912741E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8C94-CEE6-429A-8A78-FF0930266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4491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Person A and Person B get arrested together</a:t>
            </a:r>
          </a:p>
          <a:p>
            <a:endParaRPr lang="en-US" dirty="0"/>
          </a:p>
          <a:p>
            <a:r>
              <a:rPr lang="en-US" dirty="0"/>
              <a:t>Person A is young and has no arrest history</a:t>
            </a:r>
          </a:p>
          <a:p>
            <a:endParaRPr lang="en-US" dirty="0"/>
          </a:p>
          <a:p>
            <a:r>
              <a:rPr lang="en-US" dirty="0"/>
              <a:t>Person B is older and has many previous arrests was previously arrested with Person C</a:t>
            </a:r>
          </a:p>
          <a:p>
            <a:endParaRPr lang="en-US" dirty="0"/>
          </a:p>
          <a:p>
            <a:r>
              <a:rPr lang="en-US" dirty="0"/>
              <a:t>Person B was also previously arrested with Person C, who was previously a shooting victim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DB83C8-ACC6-4491-9DCE-7F1C068CC888}"/>
              </a:ext>
            </a:extLst>
          </p:cNvPr>
          <p:cNvSpPr/>
          <p:nvPr/>
        </p:nvSpPr>
        <p:spPr>
          <a:xfrm>
            <a:off x="8248073" y="3934690"/>
            <a:ext cx="461818" cy="480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553E65-00BE-405D-9926-EB583393BDA6}"/>
              </a:ext>
            </a:extLst>
          </p:cNvPr>
          <p:cNvSpPr/>
          <p:nvPr/>
        </p:nvSpPr>
        <p:spPr>
          <a:xfrm>
            <a:off x="9179792" y="3890456"/>
            <a:ext cx="461818" cy="480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97048E-39F8-4EE7-85D9-61BDC8DCA7EF}"/>
              </a:ext>
            </a:extLst>
          </p:cNvPr>
          <p:cNvSpPr/>
          <p:nvPr/>
        </p:nvSpPr>
        <p:spPr>
          <a:xfrm>
            <a:off x="9512300" y="4195720"/>
            <a:ext cx="5657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6D4D18-296E-4D3D-9595-54DB787E45C4}"/>
              </a:ext>
            </a:extLst>
          </p:cNvPr>
          <p:cNvSpPr/>
          <p:nvPr/>
        </p:nvSpPr>
        <p:spPr>
          <a:xfrm>
            <a:off x="10394372" y="2287948"/>
            <a:ext cx="461818" cy="480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FD74A-6CBF-4DCF-B808-D348D1C742BB}"/>
              </a:ext>
            </a:extLst>
          </p:cNvPr>
          <p:cNvCxnSpPr>
            <a:cxnSpLocks/>
          </p:cNvCxnSpPr>
          <p:nvPr/>
        </p:nvCxnSpPr>
        <p:spPr>
          <a:xfrm flipV="1">
            <a:off x="8709891" y="4130601"/>
            <a:ext cx="469901" cy="44234"/>
          </a:xfrm>
          <a:prstGeom prst="line">
            <a:avLst/>
          </a:prstGeom>
          <a:ln w="3492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B4109-26C1-4CB9-81D8-6893A749E100}"/>
              </a:ext>
            </a:extLst>
          </p:cNvPr>
          <p:cNvCxnSpPr>
            <a:stCxn id="7" idx="3"/>
            <a:endCxn id="5" idx="6"/>
          </p:cNvCxnSpPr>
          <p:nvPr/>
        </p:nvCxnSpPr>
        <p:spPr>
          <a:xfrm flipH="1">
            <a:off x="9641610" y="2697902"/>
            <a:ext cx="820394" cy="14327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81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6184-359C-4567-BEC2-E312BB04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Labels Problem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625FF5-289F-43D8-A782-5F75FE4B80FD}"/>
              </a:ext>
            </a:extLst>
          </p:cNvPr>
          <p:cNvSpPr/>
          <p:nvPr/>
        </p:nvSpPr>
        <p:spPr>
          <a:xfrm>
            <a:off x="1060173" y="3286538"/>
            <a:ext cx="2054087" cy="102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Arraignment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F8AE50-6178-4EAB-B590-61A571865E94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114260" y="2411599"/>
            <a:ext cx="1205949" cy="138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1F25D6-5B3E-4C40-BB1F-6778BC0BC94A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>
            <a:off x="3114260" y="3796747"/>
            <a:ext cx="1205949" cy="1258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E861719-DE3E-4741-9040-7D4EF609FC5D}"/>
              </a:ext>
            </a:extLst>
          </p:cNvPr>
          <p:cNvSpPr/>
          <p:nvPr/>
        </p:nvSpPr>
        <p:spPr>
          <a:xfrm>
            <a:off x="4320209" y="1901390"/>
            <a:ext cx="2054087" cy="102041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Jail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F338B2-9AE3-462D-8F3B-D7AC02961599}"/>
              </a:ext>
            </a:extLst>
          </p:cNvPr>
          <p:cNvSpPr/>
          <p:nvPr/>
        </p:nvSpPr>
        <p:spPr>
          <a:xfrm>
            <a:off x="4320209" y="4544634"/>
            <a:ext cx="2054087" cy="102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20F56D-7269-4FD9-97EB-3F692DF62612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6392516" y="4034426"/>
            <a:ext cx="1224170" cy="102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2A9BBA-22C6-4C13-B7B6-8CA25600A915}"/>
              </a:ext>
            </a:extLst>
          </p:cNvPr>
          <p:cNvCxnSpPr>
            <a:cxnSpLocks/>
            <a:stCxn id="18" idx="3"/>
            <a:endCxn id="24" idx="1"/>
          </p:cNvCxnSpPr>
          <p:nvPr/>
        </p:nvCxnSpPr>
        <p:spPr>
          <a:xfrm>
            <a:off x="6374296" y="5054843"/>
            <a:ext cx="1242390" cy="927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F4512E-A9B5-439E-89A4-E5DEA61CA7D1}"/>
              </a:ext>
            </a:extLst>
          </p:cNvPr>
          <p:cNvSpPr/>
          <p:nvPr/>
        </p:nvSpPr>
        <p:spPr>
          <a:xfrm>
            <a:off x="7616686" y="3524217"/>
            <a:ext cx="2054087" cy="10204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FTA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4CB790-6E22-47DF-A50F-086623D26A6C}"/>
              </a:ext>
            </a:extLst>
          </p:cNvPr>
          <p:cNvSpPr/>
          <p:nvPr/>
        </p:nvSpPr>
        <p:spPr>
          <a:xfrm>
            <a:off x="7616686" y="5472458"/>
            <a:ext cx="2054087" cy="10204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FTA</a:t>
            </a:r>
          </a:p>
        </p:txBody>
      </p:sp>
    </p:spTree>
    <p:extLst>
      <p:ext uri="{BB962C8B-B14F-4D97-AF65-F5344CB8AC3E}">
        <p14:creationId xmlns:p14="http://schemas.microsoft.com/office/powerpoint/2010/main" val="3631657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37C7-4646-40F8-AB9D-22F84B28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Setup</a:t>
            </a: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83DFC07D-B2D5-46B7-A601-8E372C2D1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2" y="2547272"/>
            <a:ext cx="10510415" cy="2908044"/>
          </a:xfrm>
        </p:spPr>
      </p:pic>
    </p:spTree>
    <p:extLst>
      <p:ext uri="{BB962C8B-B14F-4D97-AF65-F5344CB8AC3E}">
        <p14:creationId xmlns:p14="http://schemas.microsoft.com/office/powerpoint/2010/main" val="251422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37C7-4646-40F8-AB9D-22F84B28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Setup</a:t>
            </a:r>
          </a:p>
        </p:txBody>
      </p:sp>
      <p:pic>
        <p:nvPicPr>
          <p:cNvPr id="9" name="Content Placeholder 8" descr="Timeline&#10;&#10;Description automatically generated">
            <a:extLst>
              <a:ext uri="{FF2B5EF4-FFF2-40B4-BE49-F238E27FC236}">
                <a16:creationId xmlns:a16="http://schemas.microsoft.com/office/drawing/2014/main" id="{FEC9EF05-CD17-4E1F-A59E-6A9A27702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2" y="2547272"/>
            <a:ext cx="10510415" cy="2908044"/>
          </a:xfrm>
        </p:spPr>
      </p:pic>
    </p:spTree>
    <p:extLst>
      <p:ext uri="{BB962C8B-B14F-4D97-AF65-F5344CB8AC3E}">
        <p14:creationId xmlns:p14="http://schemas.microsoft.com/office/powerpoint/2010/main" val="2500781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37C7-4646-40F8-AB9D-22F84B28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Setup</a:t>
            </a:r>
          </a:p>
        </p:txBody>
      </p:sp>
      <p:pic>
        <p:nvPicPr>
          <p:cNvPr id="6" name="Content Placeholder 5" descr="Chart, timeline, treemap chart&#10;&#10;Description automatically generated">
            <a:extLst>
              <a:ext uri="{FF2B5EF4-FFF2-40B4-BE49-F238E27FC236}">
                <a16:creationId xmlns:a16="http://schemas.microsoft.com/office/drawing/2014/main" id="{C7C5DADB-3761-4ADF-A6BF-EDE6BFB36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2" y="2547272"/>
            <a:ext cx="10510415" cy="2908044"/>
          </a:xfrm>
        </p:spPr>
      </p:pic>
    </p:spTree>
    <p:extLst>
      <p:ext uri="{BB962C8B-B14F-4D97-AF65-F5344CB8AC3E}">
        <p14:creationId xmlns:p14="http://schemas.microsoft.com/office/powerpoint/2010/main" val="241269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2D4F-03F6-4782-8732-AABF816C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Setup: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A823B-7E9A-4C24-A5F5-7A56A7A49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0" dirty="0"/>
                  <a:t>The model we want to estimate: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𝑆h𝑜𝑜𝑡𝑖𝑛𝑔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𝑉𝑖𝑐𝑡𝑖𝑚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𝑉𝑖𝑐𝑡𝑖𝑚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𝑁𝑒𝑡𝑤𝑜𝑟𝑘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𝐷𝑒𝑚𝑜𝑔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Run models on first two cohorts with different hyperparameters</a:t>
                </a:r>
              </a:p>
              <a:p>
                <a:endParaRPr lang="en-US" dirty="0"/>
              </a:p>
              <a:p>
                <a:r>
                  <a:rPr lang="en-US" dirty="0"/>
                  <a:t>Choose model that performs best on validation cohort</a:t>
                </a:r>
              </a:p>
              <a:p>
                <a:endParaRPr lang="en-US" dirty="0"/>
              </a:p>
              <a:p>
                <a:r>
                  <a:rPr lang="en-US" dirty="0"/>
                  <a:t>Stack the two training cohorts and one validation cohort and re-run everything</a:t>
                </a:r>
              </a:p>
              <a:p>
                <a:endParaRPr lang="en-US" dirty="0"/>
              </a:p>
              <a:p>
                <a:r>
                  <a:rPr lang="en-US" dirty="0"/>
                  <a:t>Predict and evaluate on the test </a:t>
                </a:r>
                <a:r>
                  <a:rPr lang="en-US" dirty="0" err="1"/>
                  <a:t>cohoret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A823B-7E9A-4C24-A5F5-7A56A7A49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214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9A05-4182-4261-BBF2-F5F31E76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D55F45-AEB1-4B3A-A8DF-867E4C9F2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962" y="2558545"/>
            <a:ext cx="8220075" cy="2867025"/>
          </a:xfrm>
        </p:spPr>
      </p:pic>
    </p:spTree>
    <p:extLst>
      <p:ext uri="{BB962C8B-B14F-4D97-AF65-F5344CB8AC3E}">
        <p14:creationId xmlns:p14="http://schemas.microsoft.com/office/powerpoint/2010/main" val="3636208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8793-E547-4E82-B29C-28E7CA22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pic>
        <p:nvPicPr>
          <p:cNvPr id="9" name="Content Placeholder 8" descr="Chart, scatter chart&#10;&#10;Description automatically generated">
            <a:extLst>
              <a:ext uri="{FF2B5EF4-FFF2-40B4-BE49-F238E27FC236}">
                <a16:creationId xmlns:a16="http://schemas.microsoft.com/office/drawing/2014/main" id="{004097F3-EDEE-4F22-86EC-F179F477C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40" y="429777"/>
            <a:ext cx="6297057" cy="629136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B37EA5-5905-4404-8C88-FE3DA42B839F}"/>
              </a:ext>
            </a:extLst>
          </p:cNvPr>
          <p:cNvSpPr txBox="1"/>
          <p:nvPr/>
        </p:nvSpPr>
        <p:spPr>
          <a:xfrm>
            <a:off x="838199" y="1690688"/>
            <a:ext cx="3595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/>
              <a:t>Each dot is 1 percent of the prediction sample</a:t>
            </a:r>
          </a:p>
          <a:p>
            <a:pPr marL="342900" indent="-342900">
              <a:buAutoNum type="arabicParenR"/>
            </a:pPr>
            <a:endParaRPr lang="en-US" sz="2000" dirty="0"/>
          </a:p>
          <a:p>
            <a:pPr marL="342900" indent="-342900">
              <a:buAutoNum type="arabicParenR"/>
            </a:pPr>
            <a:r>
              <a:rPr lang="en-US" sz="2000" dirty="0"/>
              <a:t>Over 90% of the sample gets a predicted probability less that 5%</a:t>
            </a:r>
          </a:p>
          <a:p>
            <a:pPr marL="342900" indent="-342900">
              <a:buAutoNum type="arabicParenR"/>
            </a:pPr>
            <a:endParaRPr lang="en-US" sz="2000" dirty="0"/>
          </a:p>
          <a:p>
            <a:pPr marL="342900" indent="-342900">
              <a:buAutoNum type="arabicParenR"/>
            </a:pPr>
            <a:r>
              <a:rPr lang="en-US" sz="2000" dirty="0"/>
              <a:t>We appear to be calibrated overall (top left chart)</a:t>
            </a:r>
          </a:p>
          <a:p>
            <a:pPr marL="342900" indent="-342900">
              <a:buAutoNum type="arabicParenR"/>
            </a:pPr>
            <a:endParaRPr lang="en-US" sz="2000" dirty="0"/>
          </a:p>
          <a:p>
            <a:pPr marL="342900" indent="-342900">
              <a:buAutoNum type="arabicParenR"/>
            </a:pPr>
            <a:r>
              <a:rPr lang="en-US" sz="2000" dirty="0"/>
              <a:t>Some over-prediction for Hispanic and White subgroups relative to Black</a:t>
            </a:r>
          </a:p>
        </p:txBody>
      </p:sp>
    </p:spTree>
    <p:extLst>
      <p:ext uri="{BB962C8B-B14F-4D97-AF65-F5344CB8AC3E}">
        <p14:creationId xmlns:p14="http://schemas.microsoft.com/office/powerpoint/2010/main" val="417714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26E5-33A3-4948-8B9E-971F21F7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Features Drive Performance?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EC78C-B3D8-4C82-BCD2-8D44B5A7B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836" y="1478862"/>
            <a:ext cx="9088891" cy="50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A78F-C50F-40B1-B54E-579686C6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Identified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ACCCA9B9-D0C2-40D8-9A64-E18433B39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4" y="1822376"/>
            <a:ext cx="10305635" cy="4236678"/>
          </a:xfrm>
        </p:spPr>
      </p:pic>
    </p:spTree>
    <p:extLst>
      <p:ext uri="{BB962C8B-B14F-4D97-AF65-F5344CB8AC3E}">
        <p14:creationId xmlns:p14="http://schemas.microsoft.com/office/powerpoint/2010/main" val="2315654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CCDE-F913-4986-BA14-F9AF80ED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vs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6E557-900B-4C53-828B-7F9552D6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274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Compare Full model</a:t>
            </a:r>
          </a:p>
          <a:p>
            <a:pPr lvl="1">
              <a:buFontTx/>
              <a:buChar char="-"/>
            </a:pPr>
            <a:r>
              <a:rPr lang="en-US" dirty="0"/>
              <a:t>GBM</a:t>
            </a:r>
          </a:p>
          <a:p>
            <a:pPr lvl="1">
              <a:buFontTx/>
              <a:buChar char="-"/>
            </a:pPr>
            <a:r>
              <a:rPr lang="en-US" dirty="0"/>
              <a:t>1,400+ features</a:t>
            </a:r>
          </a:p>
          <a:p>
            <a:pPr lvl="1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sz="2400" dirty="0"/>
              <a:t>GBM + OLS models with many fewer features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50115-3943-4778-BC06-BCBCF0228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422" y="1384193"/>
            <a:ext cx="8178923" cy="54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8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AED9-E0A0-46F6-9289-1688B599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C090F-FEEE-4D8A-8032-452E100A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Top 500 people account for 65 shooting victims (13%)</a:t>
            </a:r>
          </a:p>
          <a:p>
            <a:endParaRPr lang="en-US" dirty="0"/>
          </a:p>
          <a:p>
            <a:r>
              <a:rPr lang="en-US" dirty="0"/>
              <a:t>Treat all w/ CBT + Jobs. Cost $20k per person  = $10 million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CBT + Jobs reduced this risk by 50%: 65 victims to 33 victims</a:t>
            </a:r>
          </a:p>
          <a:p>
            <a:endParaRPr lang="en-US" dirty="0"/>
          </a:p>
          <a:p>
            <a:r>
              <a:rPr lang="en-US" dirty="0"/>
              <a:t>Very Crude: Value of a Quality-Adjusted Life Year (QALY). $50K to $150K. Choose $100K</a:t>
            </a:r>
          </a:p>
          <a:p>
            <a:endParaRPr lang="en-US" dirty="0"/>
          </a:p>
          <a:p>
            <a:r>
              <a:rPr lang="en-US" dirty="0"/>
              <a:t>33 * $100k * 1 year = 3.3 million</a:t>
            </a:r>
          </a:p>
          <a:p>
            <a:r>
              <a:rPr lang="en-US" dirty="0"/>
              <a:t>33 * $100k * 3 year = 9.0 million</a:t>
            </a:r>
          </a:p>
        </p:txBody>
      </p:sp>
    </p:spTree>
    <p:extLst>
      <p:ext uri="{BB962C8B-B14F-4D97-AF65-F5344CB8AC3E}">
        <p14:creationId xmlns:p14="http://schemas.microsoft.com/office/powerpoint/2010/main" val="2840491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E9C2-FCE6-8A05-6591-1C8FC6B0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7F5B-57C2-D688-6399-52FE0EC29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Judges detain people based on risk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C8651-BB53-E70B-F98D-61C53AC5AAA7}"/>
              </a:ext>
            </a:extLst>
          </p:cNvPr>
          <p:cNvSpPr/>
          <p:nvPr/>
        </p:nvSpPr>
        <p:spPr>
          <a:xfrm>
            <a:off x="3110511" y="2429629"/>
            <a:ext cx="4280452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9B981-1EB8-50AD-F224-FFA5E63A2433}"/>
              </a:ext>
            </a:extLst>
          </p:cNvPr>
          <p:cNvSpPr/>
          <p:nvPr/>
        </p:nvSpPr>
        <p:spPr>
          <a:xfrm>
            <a:off x="7390963" y="2429628"/>
            <a:ext cx="1364974" cy="6261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Jailed</a:t>
            </a:r>
          </a:p>
        </p:txBody>
      </p:sp>
    </p:spTree>
    <p:extLst>
      <p:ext uri="{BB962C8B-B14F-4D97-AF65-F5344CB8AC3E}">
        <p14:creationId xmlns:p14="http://schemas.microsoft.com/office/powerpoint/2010/main" val="347193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AE56-DE3D-415E-B819-9A639D63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Subject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BC958-938C-4C7D-A7DA-39AFD996B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EF177-14EF-4258-AD33-3A6F5081A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4" y="1741825"/>
            <a:ext cx="11353800" cy="51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57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6184-359C-4567-BEC2-E312BB04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Labels Problem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625FF5-289F-43D8-A782-5F75FE4B80FD}"/>
              </a:ext>
            </a:extLst>
          </p:cNvPr>
          <p:cNvSpPr/>
          <p:nvPr/>
        </p:nvSpPr>
        <p:spPr>
          <a:xfrm>
            <a:off x="1060173" y="3286538"/>
            <a:ext cx="2054087" cy="102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Arraignment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F8AE50-6178-4EAB-B590-61A571865E94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114260" y="2411599"/>
            <a:ext cx="1205949" cy="138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1F25D6-5B3E-4C40-BB1F-6778BC0BC94A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>
            <a:off x="3114260" y="3796747"/>
            <a:ext cx="1205949" cy="1258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E861719-DE3E-4741-9040-7D4EF609FC5D}"/>
              </a:ext>
            </a:extLst>
          </p:cNvPr>
          <p:cNvSpPr/>
          <p:nvPr/>
        </p:nvSpPr>
        <p:spPr>
          <a:xfrm>
            <a:off x="4320209" y="1901390"/>
            <a:ext cx="2054087" cy="102041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Jail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F338B2-9AE3-462D-8F3B-D7AC02961599}"/>
              </a:ext>
            </a:extLst>
          </p:cNvPr>
          <p:cNvSpPr/>
          <p:nvPr/>
        </p:nvSpPr>
        <p:spPr>
          <a:xfrm>
            <a:off x="4320209" y="4544634"/>
            <a:ext cx="2054087" cy="102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20F56D-7269-4FD9-97EB-3F692DF62612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6392516" y="4034426"/>
            <a:ext cx="1224170" cy="102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2A9BBA-22C6-4C13-B7B6-8CA25600A915}"/>
              </a:ext>
            </a:extLst>
          </p:cNvPr>
          <p:cNvCxnSpPr>
            <a:cxnSpLocks/>
            <a:stCxn id="18" idx="3"/>
            <a:endCxn id="24" idx="1"/>
          </p:cNvCxnSpPr>
          <p:nvPr/>
        </p:nvCxnSpPr>
        <p:spPr>
          <a:xfrm>
            <a:off x="6374296" y="5054843"/>
            <a:ext cx="1242390" cy="927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F4512E-A9B5-439E-89A4-E5DEA61CA7D1}"/>
              </a:ext>
            </a:extLst>
          </p:cNvPr>
          <p:cNvSpPr/>
          <p:nvPr/>
        </p:nvSpPr>
        <p:spPr>
          <a:xfrm>
            <a:off x="7616686" y="3524217"/>
            <a:ext cx="2054087" cy="10204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FTA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4CB790-6E22-47DF-A50F-086623D26A6C}"/>
              </a:ext>
            </a:extLst>
          </p:cNvPr>
          <p:cNvSpPr/>
          <p:nvPr/>
        </p:nvSpPr>
        <p:spPr>
          <a:xfrm>
            <a:off x="7616686" y="5472458"/>
            <a:ext cx="2054087" cy="10204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FTA</a:t>
            </a:r>
          </a:p>
        </p:txBody>
      </p:sp>
    </p:spTree>
    <p:extLst>
      <p:ext uri="{BB962C8B-B14F-4D97-AF65-F5344CB8AC3E}">
        <p14:creationId xmlns:p14="http://schemas.microsoft.com/office/powerpoint/2010/main" val="2698129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E9C2-FCE6-8A05-6591-1C8FC6B0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7F5B-57C2-D688-6399-52FE0EC29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Judges detain people based on risk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available to the algorithm to build prediction model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C8651-BB53-E70B-F98D-61C53AC5AAA7}"/>
              </a:ext>
            </a:extLst>
          </p:cNvPr>
          <p:cNvSpPr/>
          <p:nvPr/>
        </p:nvSpPr>
        <p:spPr>
          <a:xfrm>
            <a:off x="3110511" y="2429629"/>
            <a:ext cx="4280452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9B981-1EB8-50AD-F224-FFA5E63A2433}"/>
              </a:ext>
            </a:extLst>
          </p:cNvPr>
          <p:cNvSpPr/>
          <p:nvPr/>
        </p:nvSpPr>
        <p:spPr>
          <a:xfrm>
            <a:off x="7390963" y="2429628"/>
            <a:ext cx="1364974" cy="6261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Jailed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8E351-FE47-8D50-C695-6CFBFE6187F0}"/>
              </a:ext>
            </a:extLst>
          </p:cNvPr>
          <p:cNvSpPr/>
          <p:nvPr/>
        </p:nvSpPr>
        <p:spPr>
          <a:xfrm>
            <a:off x="3110511" y="4000610"/>
            <a:ext cx="4280452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Available data</a:t>
            </a:r>
          </a:p>
        </p:txBody>
      </p:sp>
    </p:spTree>
    <p:extLst>
      <p:ext uri="{BB962C8B-B14F-4D97-AF65-F5344CB8AC3E}">
        <p14:creationId xmlns:p14="http://schemas.microsoft.com/office/powerpoint/2010/main" val="4226394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B0ED-2861-F9C8-A4FD-93C34D85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A4423-0D4A-DC8E-3877-A1FBF87CD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risk predictor help judges make better decisions?</a:t>
            </a:r>
          </a:p>
          <a:p>
            <a:pPr lvl="1"/>
            <a:r>
              <a:rPr lang="en-US" dirty="0"/>
              <a:t>More aligned with risk of committing a crime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are we going to compare to make this assessment?</a:t>
            </a:r>
          </a:p>
          <a:p>
            <a:pPr lvl="1"/>
            <a:r>
              <a:rPr lang="en-US" dirty="0"/>
              <a:t>Are the individuals identified by the algorithm higher risk than the individuals identified and detained by the judges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03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2A9F-987D-43EA-63AB-FCFC4772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Rankings of Judge and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9266-2383-50BB-A53E-6427177F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2706" cy="4351338"/>
          </a:xfrm>
        </p:spPr>
        <p:txBody>
          <a:bodyPr/>
          <a:lstStyle/>
          <a:p>
            <a:r>
              <a:rPr lang="en-US" dirty="0"/>
              <a:t>They don’t rank defendants in the same order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75CD8-6D43-8FAF-A082-877AF87A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727" y="1597349"/>
            <a:ext cx="1212574" cy="1212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A4786-7D2A-05E0-374E-952545DD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70" y="1870927"/>
            <a:ext cx="614104" cy="9208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370562-E0F9-CB6E-9E97-710CCCBBB162}"/>
              </a:ext>
            </a:extLst>
          </p:cNvPr>
          <p:cNvSpPr/>
          <p:nvPr/>
        </p:nvSpPr>
        <p:spPr>
          <a:xfrm>
            <a:off x="6555764" y="3115194"/>
            <a:ext cx="711832" cy="36354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0220A1-49F8-28D0-D88F-4A48AC346FEA}"/>
              </a:ext>
            </a:extLst>
          </p:cNvPr>
          <p:cNvSpPr/>
          <p:nvPr/>
        </p:nvSpPr>
        <p:spPr>
          <a:xfrm>
            <a:off x="8386154" y="3115194"/>
            <a:ext cx="711832" cy="36354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</a:t>
            </a:r>
          </a:p>
          <a:p>
            <a:pPr algn="ctr"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326061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2A9F-987D-43EA-63AB-FCFC4772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Rankings of Judge and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9266-2383-50BB-A53E-6427177F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2706" cy="4351338"/>
          </a:xfrm>
        </p:spPr>
        <p:txBody>
          <a:bodyPr/>
          <a:lstStyle/>
          <a:p>
            <a:r>
              <a:rPr lang="en-US" dirty="0"/>
              <a:t>They don’t rank defendants in the same order</a:t>
            </a:r>
          </a:p>
          <a:p>
            <a:endParaRPr lang="en-US" dirty="0"/>
          </a:p>
          <a:p>
            <a:r>
              <a:rPr lang="en-US" dirty="0"/>
              <a:t>Algorithm and judge detain the same number of people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90233-A31E-A7A4-F6DC-84C6CE3D2518}"/>
              </a:ext>
            </a:extLst>
          </p:cNvPr>
          <p:cNvSpPr/>
          <p:nvPr/>
        </p:nvSpPr>
        <p:spPr>
          <a:xfrm>
            <a:off x="6555764" y="3115194"/>
            <a:ext cx="711832" cy="36354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2B402-FE39-5A7F-1B67-F365BF0FD3B7}"/>
              </a:ext>
            </a:extLst>
          </p:cNvPr>
          <p:cNvSpPr/>
          <p:nvPr/>
        </p:nvSpPr>
        <p:spPr>
          <a:xfrm>
            <a:off x="8386154" y="3115194"/>
            <a:ext cx="711832" cy="36354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</a:t>
            </a:r>
          </a:p>
          <a:p>
            <a:pPr algn="ctr">
              <a:defRPr/>
            </a:pPr>
            <a:r>
              <a:rPr lang="en-US" sz="1400" b="1" i="1" u="sng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75CD8-6D43-8FAF-A082-877AF87A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727" y="1597349"/>
            <a:ext cx="1212574" cy="1212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A4786-7D2A-05E0-374E-952545DD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70" y="1870927"/>
            <a:ext cx="614104" cy="9208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604143-5968-F00A-8447-F71B1B96AE24}"/>
              </a:ext>
            </a:extLst>
          </p:cNvPr>
          <p:cNvCxnSpPr/>
          <p:nvPr/>
        </p:nvCxnSpPr>
        <p:spPr>
          <a:xfrm>
            <a:off x="6096000" y="4494361"/>
            <a:ext cx="3462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9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1332</Words>
  <Application>Microsoft Office PowerPoint</Application>
  <PresentationFormat>Widescreen</PresentationFormat>
  <Paragraphs>393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INST 414: Data Science Techniques   Lecture 14 The Predictive  Utility of  Arrest Records</vt:lpstr>
      <vt:lpstr>Selective Labels Problem</vt:lpstr>
      <vt:lpstr>Selective Labels Problem</vt:lpstr>
      <vt:lpstr>The Issue</vt:lpstr>
      <vt:lpstr>Selective Labels Problem</vt:lpstr>
      <vt:lpstr>The Issue</vt:lpstr>
      <vt:lpstr>The Research Question</vt:lpstr>
      <vt:lpstr>Rankings of Judge and Algorithm</vt:lpstr>
      <vt:lpstr>Rankings of Judge and Algorithm</vt:lpstr>
      <vt:lpstr>Rankings of Judge and Algorithm</vt:lpstr>
      <vt:lpstr>Rankings of Judge and Algorithm</vt:lpstr>
      <vt:lpstr>Rankings of Judge and Algorithm</vt:lpstr>
      <vt:lpstr>The Issue</vt:lpstr>
      <vt:lpstr>The Issue</vt:lpstr>
      <vt:lpstr>The Issue</vt:lpstr>
      <vt:lpstr>Recap: The Selective Labels Problem</vt:lpstr>
      <vt:lpstr>Lessons and Limits of Predicting Shooting Victimization</vt:lpstr>
      <vt:lpstr>PowerPoint Presentation</vt:lpstr>
      <vt:lpstr>Causes of Homicide</vt:lpstr>
      <vt:lpstr>Gun Violence Is Highly Concentrated</vt:lpstr>
      <vt:lpstr>Gives Hope</vt:lpstr>
      <vt:lpstr>Which Shooting Type to Predict?</vt:lpstr>
      <vt:lpstr>Is the outcome measured cleanly?</vt:lpstr>
      <vt:lpstr>What about shooting victimization?</vt:lpstr>
      <vt:lpstr>Why Chicago?</vt:lpstr>
      <vt:lpstr>Agenda</vt:lpstr>
      <vt:lpstr>Data</vt:lpstr>
      <vt:lpstr>Feature Types</vt:lpstr>
      <vt:lpstr>Network Features</vt:lpstr>
      <vt:lpstr>Prediction Setup</vt:lpstr>
      <vt:lpstr>Prediction Setup</vt:lpstr>
      <vt:lpstr>Prediction Setup</vt:lpstr>
      <vt:lpstr>Prediction Setup: Recap</vt:lpstr>
      <vt:lpstr>Results</vt:lpstr>
      <vt:lpstr>Calibration</vt:lpstr>
      <vt:lpstr>What Features Drive Performance?</vt:lpstr>
      <vt:lpstr>Who Gets Identified</vt:lpstr>
      <vt:lpstr>Machine Learning vs Data</vt:lpstr>
      <vt:lpstr>Potential Impact</vt:lpstr>
      <vt:lpstr>Strategic Subject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Zubin Jelveh</dc:creator>
  <cp:lastModifiedBy>Zubin Jelveh</cp:lastModifiedBy>
  <cp:revision>19</cp:revision>
  <dcterms:created xsi:type="dcterms:W3CDTF">2021-11-29T03:27:51Z</dcterms:created>
  <dcterms:modified xsi:type="dcterms:W3CDTF">2022-12-01T21:57:48Z</dcterms:modified>
</cp:coreProperties>
</file>