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5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1733-1111-4020-80CF-1027A26D2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31730-60D1-4195-855A-5BFAC6C8B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FCD8F-15CA-4B78-9991-1C8A0A71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627FA-69D8-4892-ADD0-442AE9FD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5B53B-A9A7-4A38-AC44-97F4F832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8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1540-682B-4DCA-9361-C88BB971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AC6AE-DC84-4104-825A-6EF213FFE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6786B-D1CB-4857-A356-C791502C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2753D-0E21-4FDB-82B0-7F8F3F09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88069-A43B-4E6F-A666-DB8538C0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93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B819F-5EF8-462B-81F5-242BA4803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7B780-66FE-439F-85AE-04FF909A0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540FF-F5C5-43E7-980B-6288E92B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5E5B-7404-4425-92F7-661962D3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3244-D302-4753-9011-3085E604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24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C4737-73F0-488A-8143-23784699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13FD-7FB4-405C-9701-8AC68AF3A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BEA1A-FFC1-4D32-8E39-484C61747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4E644-5BEF-48FA-94A5-8DDF95D3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6D34E-62BE-42CB-954A-BFADC5C9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B9ABC-C756-4BCD-A926-C8B1CCFD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89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24D4-E554-4CA4-88B9-85F446181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8C30A-382B-4369-8F44-FB7D8F620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51816-F25D-4A70-9847-2D391C1E2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088ED-9888-4E6B-8267-000EF5B34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ECD2C-3967-4873-B333-A55664A0B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E8580D-F28E-4B19-BC9E-ECC5985A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0A328-AECD-4DD2-A016-8BCD85C2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6B5C51-7186-4B3B-BCB4-8B3ECE62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2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FF02-719D-4FFC-BF77-1860BD90C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F69F0B-E328-495F-9C5E-509BDA93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22280-409B-4DB7-B729-72B71C09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E1517-4C78-472E-8444-8DDCEE82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7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46AA6-92A2-4226-BB84-60EE33DF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E6895-C3B0-4240-821D-70BD698B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811DD-B229-4CE6-B27E-C9DDD717A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3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6C51-B600-4F09-BDD2-2B4724C91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F864-8307-4BB0-8286-75110D95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ED6D0-0213-4761-A2FF-207AF681F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3E146-30D1-4B24-8061-A6C8FF8D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F91EE-3404-4217-A0A3-C9E2B397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FBE4-DEF7-4F86-BF25-3503D58F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8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E020-BD4C-4344-848C-8138D3A6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197018-A452-4434-A6EB-6A6F84874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4A571-6865-4C63-9372-ED1496784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2509-3A6D-4AE4-A63E-A9ECC5E4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27C3F-25C2-48A9-9D23-4341D6F1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3DBA2-438D-4462-A28E-7AC292EA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58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4C59-BFB9-4648-8769-81D7F727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C954F-CF0A-4E8E-8FFC-A03842B3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3C079-FBAA-4617-9C03-2BFC538D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CF761-8E7C-4A50-B727-6F6086906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F500C-A4CB-4A2A-9F5D-A3F8FFAB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34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DFE6EE-C625-433F-A4C1-17FE127D0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67B4D-7F6B-4A95-83B1-7991DDC8B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4C59D-F805-4DE1-A743-958927DEC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82274-7ABC-4F74-A181-96FA51F2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08FD9-33BB-4C87-9B32-07D183E34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7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9781C5-E59C-4BB0-8873-BAE364B4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6E6EC-8099-4621-86BD-B6DF198E7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271C2-25A2-4664-A0AB-5B82465A6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49414-77F4-48CA-8DC1-3DC095D90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D38D-6CAF-4577-964B-6FC51F266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sz="4900" dirty="0"/>
            </a:br>
            <a:r>
              <a:rPr lang="en-US" sz="4900" dirty="0"/>
              <a:t>Feature Importance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Ablation: remove a feature group and retrain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6492240" cy="3412922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Ablation asks what the model loses when a feature group disappears.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That is a direct way to see what the model depends on.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Here we compare the full model to versions with one feature group removed.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6640" y="1463040"/>
            <a:ext cx="4023360" cy="18288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700" b="0">
                <a:solidFill>
                  <a:srgbClr val="191919"/>
                </a:solidFill>
                <a:latin typeface="Cambria"/>
              </a:rPr>
              <a:t>• Remove a group.
• Retrain.
• See what changes.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Ablation: AUC</a:t>
            </a:r>
          </a:p>
        </p:txBody>
      </p:sp>
      <p:pic>
        <p:nvPicPr>
          <p:cNvPr id="3" name="Picture 2" descr="ablation_au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303252"/>
            <a:ext cx="7315200" cy="434293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955279" y="1097280"/>
          <a:ext cx="3657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Model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AUC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full model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0.727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prior history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0.698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current charge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0.737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demographics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0.651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3657600"/>
            <a:ext cx="36576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300" b="0">
                <a:solidFill>
                  <a:srgbClr val="191919"/>
                </a:solidFill>
                <a:latin typeface="Cambria"/>
              </a:rPr>
              <a:t>• AUC tells us whether the ranking gets better or worse when we remove a group.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Ablation: top-100 precision</a:t>
            </a:r>
          </a:p>
        </p:txBody>
      </p:sp>
      <p:pic>
        <p:nvPicPr>
          <p:cNvPr id="3" name="Picture 2" descr="ablation_top_100_precis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306219"/>
            <a:ext cx="7315200" cy="43370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955279" y="1097280"/>
          <a:ext cx="36576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776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Model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Precision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Share flagged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full model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prior history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0.170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current charge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76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demographics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0.180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3840480"/>
            <a:ext cx="36576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300" b="0">
                <a:solidFill>
                  <a:srgbClr val="191919"/>
                </a:solidFill>
                <a:latin typeface="Cambria"/>
              </a:rPr>
              <a:t>• Top 100 covers 2.5% of the test set.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Fairness by race: full model vs. no demographics</a:t>
            </a:r>
          </a:p>
        </p:txBody>
      </p:sp>
      <p:pic>
        <p:nvPicPr>
          <p:cNvPr id="3" name="Picture 2" descr="fairness_tripty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753121"/>
            <a:ext cx="8138160" cy="271167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0" y="1097280"/>
          <a:ext cx="301752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77824"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Model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Group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PPV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FPR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FNR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full model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Black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0.098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0.481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0.229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full model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White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0.104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0.484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demographics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Black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0.083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0.546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0.277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824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no demographics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White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0.072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0.449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0.297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5632704"/>
            <a:ext cx="10972800" cy="461665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2000" b="0" dirty="0">
                <a:solidFill>
                  <a:srgbClr val="191919"/>
                </a:solidFill>
                <a:latin typeface="Cambria"/>
              </a:rPr>
              <a:t>• The key fairness question is whether dropping demographics changes the group gaps.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Takeaways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280160"/>
            <a:ext cx="10789920" cy="4964244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lnSpc>
                <a:spcPct val="115000"/>
              </a:lnSpc>
              <a:defRPr sz="2200">
                <a:solidFill>
                  <a:srgbClr val="191919"/>
                </a:solidFill>
                <a:latin typeface="Cambria"/>
              </a:defRPr>
            </a:pPr>
            <a:r>
              <a:rPr sz="2800" dirty="0"/>
              <a:t>• OLS coefficients, tree importance, SHAP, and ablation answer different questions.</a:t>
            </a:r>
            <a:br>
              <a:rPr lang="en-US" sz="2800" dirty="0"/>
            </a:br>
            <a:endParaRPr sz="2800" dirty="0"/>
          </a:p>
          <a:p>
            <a:pPr>
              <a:lnSpc>
                <a:spcPct val="115000"/>
              </a:lnSpc>
              <a:defRPr sz="2200">
                <a:solidFill>
                  <a:srgbClr val="191919"/>
                </a:solidFill>
                <a:latin typeface="Cambria"/>
              </a:defRPr>
            </a:pPr>
            <a:r>
              <a:rPr sz="2800" dirty="0"/>
              <a:t>• A feature can be predictive without being the right feature to rely on</a:t>
            </a:r>
            <a:br>
              <a:rPr lang="en-US" sz="2800" dirty="0"/>
            </a:br>
            <a:r>
              <a:rPr sz="2800" dirty="0"/>
              <a:t>.</a:t>
            </a:r>
          </a:p>
          <a:p>
            <a:pPr>
              <a:lnSpc>
                <a:spcPct val="115000"/>
              </a:lnSpc>
              <a:defRPr sz="2200">
                <a:solidFill>
                  <a:srgbClr val="191919"/>
                </a:solidFill>
                <a:latin typeface="Cambria"/>
              </a:defRPr>
            </a:pPr>
            <a:r>
              <a:rPr sz="2800" dirty="0"/>
              <a:t>• A model can look strong overall and still behave differently across groups.</a:t>
            </a:r>
            <a:br>
              <a:rPr lang="en-US" sz="2800" dirty="0"/>
            </a:br>
            <a:endParaRPr sz="2800" dirty="0"/>
          </a:p>
          <a:p>
            <a:pPr>
              <a:lnSpc>
                <a:spcPct val="115000"/>
              </a:lnSpc>
              <a:defRPr sz="2200">
                <a:solidFill>
                  <a:srgbClr val="191919"/>
                </a:solidFill>
                <a:latin typeface="Cambria"/>
              </a:defRPr>
            </a:pPr>
            <a:r>
              <a:rPr sz="2800" dirty="0"/>
              <a:t>• Feature importance and fairness are related, but they are not the same thing.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Maryland data and setup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5266944" cy="3837654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lnSpc>
                <a:spcPct val="115000"/>
              </a:lnSpc>
              <a:defRPr sz="20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</a:t>
            </a:r>
            <a:r>
              <a:rPr lang="en-US" sz="2400" dirty="0"/>
              <a:t> Use Maryland data to predict </a:t>
            </a:r>
            <a:r>
              <a:rPr sz="2400" dirty="0"/>
              <a:t>violent rearrest within one year</a:t>
            </a:r>
            <a:r>
              <a:rPr lang="en-US" sz="2400" dirty="0"/>
              <a:t> for all cases in 2017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20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Three feature groups: prior history, current charge, demographics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20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Black and White defendants only, so the comparison stays focused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766560" y="1371600"/>
          <a:ext cx="4572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rPr dirty="0"/>
                        <a:t>Measure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Value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Rows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7,914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People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5,255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rPr dirty="0"/>
                        <a:t>One-year violent rearrest rate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5.8%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Feature groups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Predictors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rPr dirty="0"/>
                        <a:t>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66560" y="4572000"/>
            <a:ext cx="45720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400" b="0">
                <a:solidFill>
                  <a:srgbClr val="191919"/>
                </a:solidFill>
                <a:latin typeface="Cambria"/>
              </a:rPr>
              <a:t>• The same data will answer three questions.
• Which variables matter?
• What changes when a group is removed?
• Do those choices change group-level metrics?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OLS coefficients: the baseline idea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48640" y="1005840"/>
                <a:ext cx="6400800" cy="4687117"/>
              </a:xfrm>
              <a:prstGeom prst="rect">
                <a:avLst/>
              </a:prstGeom>
              <a:noFill/>
            </p:spPr>
            <p:txBody>
              <a:bodyPr wrap="square" lIns="50800" tIns="25400" rIns="50800" bIns="25400">
                <a:spAutoFit/>
              </a:bodyPr>
              <a:lstStyle/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r>
                  <a:rPr lang="en-US" sz="2400" dirty="0"/>
                  <a:t>• In a linear model, each coefficient says how the prediction changes when one feature changes, holding the rest fixed.</a:t>
                </a:r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endParaRPr lang="en-US" sz="2400" dirty="0"/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𝑣𝑖𝑜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𝑟𝑒𝑎𝑟𝑟𝑒𝑠𝑡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𝑐𝑢𝑟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𝑐h𝑔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𝑣𝑖𝑜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𝑎𝑔𝑒</m:t>
                      </m:r>
                    </m:oMath>
                  </m:oMathPara>
                </a14:m>
                <a:br>
                  <a:rPr lang="en-US" sz="2400" dirty="0"/>
                </a:br>
                <a:endParaRPr lang="en-US" sz="2400" dirty="0"/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r>
                  <a:rPr lang="en-US" sz="2400" dirty="0"/>
                  <a:t>• That makes OLS the easiest place to start.</a:t>
                </a:r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endParaRPr lang="en-US" sz="2400" dirty="0"/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r>
                  <a:rPr lang="en-US" sz="2400" dirty="0"/>
                  <a:t>•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is how much the prediction changes when a case has a violent charge. </a:t>
                </a:r>
              </a:p>
              <a:p>
                <a:pPr>
                  <a:lnSpc>
                    <a:spcPct val="115000"/>
                  </a:lnSpc>
                  <a:defRPr sz="1800">
                    <a:solidFill>
                      <a:srgbClr val="191919"/>
                    </a:solidFill>
                    <a:latin typeface="Cambria"/>
                  </a:defRPr>
                </a:pPr>
                <a:br>
                  <a:rPr lang="en-US" sz="2400" dirty="0"/>
                </a:br>
                <a:endParaRPr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1005840"/>
                <a:ext cx="6400800" cy="4687117"/>
              </a:xfrm>
              <a:prstGeom prst="rect">
                <a:avLst/>
              </a:prstGeom>
              <a:blipFill>
                <a:blip r:embed="rId2"/>
                <a:stretch>
                  <a:fillRect l="-2095" t="-1040" r="-3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315200" y="1463040"/>
            <a:ext cx="4114800" cy="172354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700" b="0" dirty="0">
                <a:solidFill>
                  <a:srgbClr val="191919"/>
                </a:solidFill>
                <a:latin typeface="Cambria"/>
              </a:rPr>
              <a:t>• Coefficient = conditional change in predicted probability.
</a:t>
            </a:r>
            <a:r>
              <a:rPr lang="en-US" sz="1700" b="0" dirty="0">
                <a:solidFill>
                  <a:srgbClr val="191919"/>
                </a:solidFill>
                <a:latin typeface="Cambria"/>
              </a:rPr>
              <a:t>• It is still conditional on the other variables, so scaling and correlation matter.</a:t>
            </a:r>
          </a:p>
          <a:p>
            <a:pPr algn="l"/>
            <a:endParaRPr lang="en-US" sz="1700" b="0" dirty="0">
              <a:solidFill>
                <a:srgbClr val="191919"/>
              </a:solidFill>
              <a:latin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OLS coefficients: what the model learned</a:t>
            </a:r>
          </a:p>
        </p:txBody>
      </p:sp>
      <p:pic>
        <p:nvPicPr>
          <p:cNvPr id="3" name="Picture 2" descr="ols_coefficien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309182"/>
            <a:ext cx="7315200" cy="433107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955279" y="1097280"/>
          <a:ext cx="3657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Coefficient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Male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Prior violent arrests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0.043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Current charge: felony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-0.032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Current charge: drug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Current charge: property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0.022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3840480"/>
            <a:ext cx="36576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400" b="0">
                <a:solidFill>
                  <a:srgbClr val="191919"/>
                </a:solidFill>
                <a:latin typeface="Cambria"/>
              </a:rPr>
              <a:t>Look at the sign and the size. The table helps translate the plot into feature names.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Tree-based importance: a different notion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6583680" cy="5111849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Trees do not have coefficients.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</a:t>
            </a:r>
            <a:r>
              <a:rPr lang="en-US" sz="2400" dirty="0"/>
              <a:t> </a:t>
            </a:r>
            <a:r>
              <a:rPr sz="2400" dirty="0"/>
              <a:t>Instead, importance comes from how much each feature helps split the data.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</a:t>
            </a:r>
            <a:r>
              <a:rPr lang="en-US" sz="2400" dirty="0"/>
              <a:t> Intuitive notion: How often is a feature used to make a split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• Impurity-based: In the binary case, how much does a feature reduce impurity across all of the times it was used for a split.</a:t>
            </a:r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endParaRPr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406640" y="1463040"/>
            <a:ext cx="4023360" cy="120032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700" b="0" dirty="0">
                <a:solidFill>
                  <a:srgbClr val="191919"/>
                </a:solidFill>
                <a:latin typeface="Cambria"/>
              </a:rPr>
              <a:t>• Tree importance is about how much a feature helps the forest split the data.
• </a:t>
            </a:r>
            <a:r>
              <a:rPr lang="en-US" sz="1700" b="0" dirty="0">
                <a:solidFill>
                  <a:srgbClr val="191919"/>
                </a:solidFill>
                <a:latin typeface="Cambria"/>
              </a:rPr>
              <a:t>Caveat: Two highly correlated features share splits in messy ways </a:t>
            </a:r>
            <a:endParaRPr sz="1700" b="0" dirty="0">
              <a:solidFill>
                <a:srgbClr val="191919"/>
              </a:solidFill>
              <a:latin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Random forest feature importance</a:t>
            </a:r>
          </a:p>
        </p:txBody>
      </p:sp>
      <p:pic>
        <p:nvPicPr>
          <p:cNvPr id="3" name="Picture 2" descr="rf_feature_import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309182"/>
            <a:ext cx="7315200" cy="4331074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955279" y="1097280"/>
          <a:ext cx="3657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Importance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0.367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Total prior arrests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0.211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Current charge: property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0.088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Black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0.067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Prior violent arrests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0.062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3840480"/>
            <a:ext cx="36576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400" b="0">
                <a:solidFill>
                  <a:srgbClr val="191919"/>
                </a:solidFill>
                <a:latin typeface="Cambria"/>
              </a:rPr>
              <a:t>This ranking shows which inputs the forest used most to separate the outcome.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SHAP: local explanations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6583680" cy="4262385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SHAP explains one prediction at a time.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Start with a baseline prediction, then add feature contributions.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That helps you ask why one person got a particular score.</a:t>
            </a:r>
            <a:br>
              <a:rPr lang="en-US" sz="2400" dirty="0"/>
            </a:br>
            <a:endParaRPr sz="2400" dirty="0"/>
          </a:p>
          <a:p>
            <a:pPr>
              <a:lnSpc>
                <a:spcPct val="115000"/>
              </a:lnSpc>
              <a:defRPr sz="1800">
                <a:solidFill>
                  <a:srgbClr val="191919"/>
                </a:solidFill>
                <a:latin typeface="Cambria"/>
              </a:defRPr>
            </a:pPr>
            <a:r>
              <a:rPr sz="2400" dirty="0"/>
              <a:t>• Averaging SHAP values gives a global picture, too.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6640" y="1463040"/>
            <a:ext cx="4023360" cy="164592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700" b="0">
                <a:solidFill>
                  <a:srgbClr val="191919"/>
                </a:solidFill>
                <a:latin typeface="Cambria"/>
              </a:rPr>
              <a:t>• Baseline + feature pushes up or down.
• Local first, then global.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SHAP summary plot</a:t>
            </a:r>
          </a:p>
        </p:txBody>
      </p:sp>
      <p:pic>
        <p:nvPicPr>
          <p:cNvPr id="3" name="Picture 2" descr="shap_summa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950928"/>
            <a:ext cx="7315200" cy="504758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955279" y="1097280"/>
          <a:ext cx="3657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300" b="1">
                          <a:solidFill>
                            <a:srgbClr val="FFFFFF"/>
                          </a:solidFill>
                          <a:latin typeface="Cambria"/>
                        </a:defRPr>
                      </a:pPr>
                      <a:r>
                        <a:t>Mean |SHAP|</a:t>
                      </a:r>
                    </a:p>
                  </a:txBody>
                  <a:tcPr>
                    <a:solidFill>
                      <a:srgbClr val="B71C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Total prior arrests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0.008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Current charge: property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Black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Male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solidFill>
                            <a:srgbClr val="191919"/>
                          </a:solidFill>
                          <a:latin typeface="Cambria"/>
                        </a:defRPr>
                      </a:pPr>
                      <a:r>
                        <a:t>0.005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55279" y="3840480"/>
            <a:ext cx="3657600" cy="914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400" b="0">
                <a:solidFill>
                  <a:srgbClr val="191919"/>
                </a:solidFill>
                <a:latin typeface="Cambria"/>
              </a:rPr>
              <a:t>The summary plot shows which features move predictions the most on average.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182880"/>
            <a:ext cx="112471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191919"/>
                </a:solidFill>
                <a:latin typeface="Cambria"/>
              </a:rPr>
              <a:t>SHAP dependence on age</a:t>
            </a:r>
          </a:p>
        </p:txBody>
      </p:sp>
      <p:pic>
        <p:nvPicPr>
          <p:cNvPr id="3" name="Picture 2" descr="shap_dependence_arrests__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936" y="914400"/>
            <a:ext cx="7013087" cy="4846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806440"/>
            <a:ext cx="10789920" cy="6400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lIns="101600" tIns="76200" rIns="101600" bIns="76200">
            <a:spAutoFit/>
          </a:bodyPr>
          <a:lstStyle/>
          <a:p>
            <a:pPr algn="l"/>
            <a:r>
              <a:rPr sz="1300" b="0">
                <a:solidFill>
                  <a:srgbClr val="191919"/>
                </a:solidFill>
                <a:latin typeface="Cambria"/>
              </a:rPr>
              <a:t>Age does not have to act linearly. The dependence plot shows how the SHAP contribution changes across the age range.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784</Words>
  <Application>Microsoft Office PowerPoint</Application>
  <PresentationFormat>Widescreen</PresentationFormat>
  <Paragraphs>148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Cambria Math</vt:lpstr>
      <vt:lpstr>Office Theme</vt:lpstr>
      <vt:lpstr>1_Office Theme</vt:lpstr>
      <vt:lpstr>INST 414: Data Science Techniques   Feature Importance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Feature Importance</dc:title>
  <dc:subject/>
  <dc:creator/>
  <cp:keywords/>
  <dc:description>generated using python-pptx</dc:description>
  <cp:lastModifiedBy>Zubin Jelveh</cp:lastModifiedBy>
  <cp:revision>5</cp:revision>
  <dcterms:created xsi:type="dcterms:W3CDTF">2013-01-27T09:14:16Z</dcterms:created>
  <dcterms:modified xsi:type="dcterms:W3CDTF">2026-04-30T03:14:54Z</dcterms:modified>
  <cp:category/>
</cp:coreProperties>
</file>