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3"/>
  </p:notesMasterIdLst>
  <p:sldIdLst>
    <p:sldId id="257" r:id="rId2"/>
    <p:sldId id="721" r:id="rId3"/>
    <p:sldId id="683" r:id="rId4"/>
    <p:sldId id="684" r:id="rId5"/>
    <p:sldId id="687" r:id="rId6"/>
    <p:sldId id="689" r:id="rId7"/>
    <p:sldId id="697" r:id="rId8"/>
    <p:sldId id="699" r:id="rId9"/>
    <p:sldId id="701" r:id="rId10"/>
    <p:sldId id="702" r:id="rId11"/>
    <p:sldId id="700" r:id="rId12"/>
    <p:sldId id="703" r:id="rId13"/>
    <p:sldId id="664" r:id="rId14"/>
    <p:sldId id="260" r:id="rId15"/>
    <p:sldId id="673" r:id="rId16"/>
    <p:sldId id="548" r:id="rId17"/>
    <p:sldId id="691" r:id="rId18"/>
    <p:sldId id="692" r:id="rId19"/>
    <p:sldId id="693" r:id="rId20"/>
    <p:sldId id="675" r:id="rId21"/>
    <p:sldId id="313" r:id="rId22"/>
    <p:sldId id="314" r:id="rId23"/>
    <p:sldId id="315" r:id="rId24"/>
    <p:sldId id="552" r:id="rId25"/>
    <p:sldId id="574" r:id="rId26"/>
    <p:sldId id="694" r:id="rId27"/>
    <p:sldId id="677" r:id="rId28"/>
    <p:sldId id="695" r:id="rId29"/>
    <p:sldId id="678" r:id="rId30"/>
    <p:sldId id="696" r:id="rId31"/>
    <p:sldId id="656" r:id="rId32"/>
    <p:sldId id="704" r:id="rId33"/>
    <p:sldId id="715" r:id="rId34"/>
    <p:sldId id="714" r:id="rId35"/>
    <p:sldId id="705" r:id="rId36"/>
    <p:sldId id="706" r:id="rId37"/>
    <p:sldId id="707" r:id="rId38"/>
    <p:sldId id="708" r:id="rId39"/>
    <p:sldId id="709" r:id="rId40"/>
    <p:sldId id="712" r:id="rId41"/>
    <p:sldId id="713" r:id="rId4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7284D64F-37D2-4D75-A2EC-73C00A69180F}">
          <p14:sldIdLst>
            <p14:sldId id="257"/>
            <p14:sldId id="721"/>
            <p14:sldId id="683"/>
            <p14:sldId id="684"/>
            <p14:sldId id="687"/>
            <p14:sldId id="689"/>
            <p14:sldId id="697"/>
            <p14:sldId id="699"/>
            <p14:sldId id="701"/>
            <p14:sldId id="702"/>
            <p14:sldId id="700"/>
            <p14:sldId id="703"/>
            <p14:sldId id="664"/>
            <p14:sldId id="260"/>
            <p14:sldId id="673"/>
            <p14:sldId id="548"/>
            <p14:sldId id="691"/>
            <p14:sldId id="692"/>
            <p14:sldId id="693"/>
            <p14:sldId id="675"/>
            <p14:sldId id="313"/>
            <p14:sldId id="314"/>
            <p14:sldId id="315"/>
            <p14:sldId id="552"/>
          </p14:sldIdLst>
        </p14:section>
        <p14:section name="Untitled Section" id="{C2D33140-2213-4859-8236-0692D9E05366}">
          <p14:sldIdLst>
            <p14:sldId id="574"/>
            <p14:sldId id="694"/>
            <p14:sldId id="677"/>
            <p14:sldId id="695"/>
            <p14:sldId id="678"/>
            <p14:sldId id="696"/>
            <p14:sldId id="656"/>
            <p14:sldId id="704"/>
            <p14:sldId id="715"/>
            <p14:sldId id="714"/>
            <p14:sldId id="705"/>
            <p14:sldId id="706"/>
            <p14:sldId id="707"/>
            <p14:sldId id="708"/>
            <p14:sldId id="709"/>
            <p14:sldId id="712"/>
            <p14:sldId id="713"/>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D03447BB-5D67-496B-8E87-E561075AD55C}" styleName="Dark Style 1 - Accent 3">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3"/>
          </a:solidFill>
        </a:fill>
      </a:tcStyle>
    </a:wholeTbl>
    <a:band1H>
      <a:tcStyle>
        <a:tcBdr/>
        <a:fill>
          <a:solidFill>
            <a:schemeClr val="accent3">
              <a:shade val="60000"/>
            </a:schemeClr>
          </a:solidFill>
        </a:fill>
      </a:tcStyle>
    </a:band1H>
    <a:band1V>
      <a:tcStyle>
        <a:tcBdr/>
        <a:fill>
          <a:solidFill>
            <a:schemeClr val="accent3">
              <a:shade val="60000"/>
            </a:schemeClr>
          </a:solidFill>
        </a:fill>
      </a:tcStyle>
    </a:band1V>
    <a:lastCol>
      <a:tcTxStyle b="on"/>
      <a:tcStyle>
        <a:tcBdr>
          <a:left>
            <a:ln w="25400" cmpd="sng">
              <a:solidFill>
                <a:schemeClr val="lt1"/>
              </a:solidFill>
            </a:ln>
          </a:left>
        </a:tcBdr>
        <a:fill>
          <a:solidFill>
            <a:schemeClr val="accent3">
              <a:shade val="60000"/>
            </a:schemeClr>
          </a:solidFill>
        </a:fill>
      </a:tcStyle>
    </a:lastCol>
    <a:firstCol>
      <a:tcTxStyle b="on"/>
      <a:tcStyle>
        <a:tcBdr>
          <a:right>
            <a:ln w="25400" cmpd="sng">
              <a:solidFill>
                <a:schemeClr val="lt1"/>
              </a:solidFill>
            </a:ln>
          </a:right>
        </a:tcBdr>
        <a:fill>
          <a:solidFill>
            <a:schemeClr val="accent3">
              <a:shade val="60000"/>
            </a:schemeClr>
          </a:solidFill>
        </a:fill>
      </a:tcStyle>
    </a:firstCol>
    <a:lastRow>
      <a:tcTxStyle b="on"/>
      <a:tcStyle>
        <a:tcBdr>
          <a:top>
            <a:ln w="25400" cmpd="sng">
              <a:solidFill>
                <a:schemeClr val="lt1"/>
              </a:solidFill>
            </a:ln>
          </a:top>
        </a:tcBdr>
        <a:fill>
          <a:solidFill>
            <a:schemeClr val="accent3">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125E5076-3810-47DD-B79F-674D7AD40C01}" styleName="Dark Style 1 - Accent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E8034E78-7F5D-4C2E-B375-FC64B27BC917}" styleName="Dark Style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left>
            <a:ln w="25400" cmpd="sng">
              <a:solidFill>
                <a:schemeClr val="lt1"/>
              </a:solidFill>
            </a:ln>
          </a:left>
        </a:tcBdr>
        <a:fill>
          <a:solidFill>
            <a:schemeClr val="dk1">
              <a:tint val="60000"/>
            </a:schemeClr>
          </a:solidFill>
        </a:fill>
      </a:tcStyle>
    </a:lastCol>
    <a:firstCol>
      <a:tcTxStyle b="on"/>
      <a:tcStyle>
        <a:tcBdr>
          <a:right>
            <a:ln w="25400" cmpd="sng">
              <a:solidFill>
                <a:schemeClr val="lt1"/>
              </a:solidFill>
            </a:ln>
          </a:right>
        </a:tcBdr>
        <a:fill>
          <a:solidFill>
            <a:schemeClr val="dk1">
              <a:tint val="60000"/>
            </a:schemeClr>
          </a:solidFill>
        </a:fill>
      </a:tcStyle>
    </a:firstCol>
    <a:lastRow>
      <a:tcTxStyle b="on"/>
      <a:tcStyle>
        <a:tcBdr>
          <a:top>
            <a:ln w="25400" cmpd="sng">
              <a:solidFill>
                <a:schemeClr val="lt1"/>
              </a:solidFill>
            </a:ln>
          </a:top>
        </a:tcBdr>
        <a:fill>
          <a:solidFill>
            <a:schemeClr val="dk1">
              <a:tint val="6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D7AC3CCA-C797-4891-BE02-D94E43425B78}" styleName="Medium Style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013" autoAdjust="0"/>
    <p:restoredTop sz="94660"/>
  </p:normalViewPr>
  <p:slideViewPr>
    <p:cSldViewPr snapToGrid="0">
      <p:cViewPr varScale="1">
        <p:scale>
          <a:sx n="92" d="100"/>
          <a:sy n="92" d="100"/>
        </p:scale>
        <p:origin x="106" y="14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notesMaster" Target="notesMasters/notesMaster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heme" Target="theme/theme1.xml"/><Relationship Id="rId20" Type="http://schemas.openxmlformats.org/officeDocument/2006/relationships/slide" Target="slides/slide19.xml"/><Relationship Id="rId41" Type="http://schemas.openxmlformats.org/officeDocument/2006/relationships/slide" Target="slides/slide40.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7EE36898-9631-4433-9742-92832A863A1C}"/>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9CF64291-4BF5-47A0-BE11-049A8CB03F79}"/>
              </a:ext>
            </a:extLst>
          </p:cNvPr>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AD3D19E-6339-4EB8-9FED-3FF78276B984}" type="datetimeFigureOut">
              <a:rPr lang="en-US" smtClean="0"/>
              <a:t>12/1/2022</a:t>
            </a:fld>
            <a:endParaRPr lang="en-US"/>
          </a:p>
        </p:txBody>
      </p:sp>
      <p:sp>
        <p:nvSpPr>
          <p:cNvPr id="4" name="Slide Image Placeholder 3">
            <a:extLst>
              <a:ext uri="{FF2B5EF4-FFF2-40B4-BE49-F238E27FC236}">
                <a16:creationId xmlns:a16="http://schemas.microsoft.com/office/drawing/2014/main" id="{0316AA6F-E6D1-44B8-A4D3-AAE2A441D11C}"/>
              </a:ext>
            </a:extLst>
          </p:cNvPr>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a:extLst>
              <a:ext uri="{FF2B5EF4-FFF2-40B4-BE49-F238E27FC236}">
                <a16:creationId xmlns:a16="http://schemas.microsoft.com/office/drawing/2014/main" id="{A1F22571-DFC9-4450-94DB-413D5855DFE7}"/>
              </a:ext>
            </a:extLst>
          </p:cNvPr>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a:extLst>
              <a:ext uri="{FF2B5EF4-FFF2-40B4-BE49-F238E27FC236}">
                <a16:creationId xmlns:a16="http://schemas.microsoft.com/office/drawing/2014/main" id="{436C1C3C-B809-4392-9277-8ACCFB9ABE9F}"/>
              </a:ext>
            </a:extLst>
          </p:cNvPr>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a:extLst>
              <a:ext uri="{FF2B5EF4-FFF2-40B4-BE49-F238E27FC236}">
                <a16:creationId xmlns:a16="http://schemas.microsoft.com/office/drawing/2014/main" id="{54FF8DAC-358F-4F97-98B4-726B98BF9897}"/>
              </a:ext>
            </a:extLst>
          </p:cNvPr>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1863705-55AB-46D2-8479-7902430F288A}" type="slidenum">
              <a:rPr lang="en-US" smtClean="0"/>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7A8C026-E229-4FA1-9406-FCF4D523A34E}" type="slidenum">
              <a:rPr lang="en-US" smtClean="0"/>
              <a:t>21</a:t>
            </a:fld>
            <a:endParaRPr lang="en-US"/>
          </a:p>
        </p:txBody>
      </p:sp>
    </p:spTree>
    <p:extLst>
      <p:ext uri="{BB962C8B-B14F-4D97-AF65-F5344CB8AC3E}">
        <p14:creationId xmlns:p14="http://schemas.microsoft.com/office/powerpoint/2010/main" val="8290362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7A8C026-E229-4FA1-9406-FCF4D523A34E}" type="slidenum">
              <a:rPr lang="en-US" smtClean="0"/>
              <a:t>22</a:t>
            </a:fld>
            <a:endParaRPr lang="en-US"/>
          </a:p>
        </p:txBody>
      </p:sp>
    </p:spTree>
    <p:extLst>
      <p:ext uri="{BB962C8B-B14F-4D97-AF65-F5344CB8AC3E}">
        <p14:creationId xmlns:p14="http://schemas.microsoft.com/office/powerpoint/2010/main" val="268544052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7A8C026-E229-4FA1-9406-FCF4D523A34E}" type="slidenum">
              <a:rPr lang="en-US" smtClean="0"/>
              <a:t>23</a:t>
            </a:fld>
            <a:endParaRPr lang="en-US"/>
          </a:p>
        </p:txBody>
      </p:sp>
    </p:spTree>
    <p:extLst>
      <p:ext uri="{BB962C8B-B14F-4D97-AF65-F5344CB8AC3E}">
        <p14:creationId xmlns:p14="http://schemas.microsoft.com/office/powerpoint/2010/main" val="294169675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CA6721-6C5D-484B-94F5-4A1AB8535AD6}"/>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4D5F34D8-BA6A-4BFD-A452-E93D6927F32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C68A8C65-0DB2-436D-8366-4405F2606BDF}"/>
              </a:ext>
            </a:extLst>
          </p:cNvPr>
          <p:cNvSpPr>
            <a:spLocks noGrp="1"/>
          </p:cNvSpPr>
          <p:nvPr>
            <p:ph type="dt" sz="half" idx="10"/>
          </p:nvPr>
        </p:nvSpPr>
        <p:spPr/>
        <p:txBody>
          <a:bodyPr/>
          <a:lstStyle/>
          <a:p>
            <a:fld id="{E43D4B97-CB1B-4685-B649-B79933142995}" type="datetimeFigureOut">
              <a:rPr lang="en-US" smtClean="0"/>
              <a:t>12/1/2022</a:t>
            </a:fld>
            <a:endParaRPr lang="en-US"/>
          </a:p>
        </p:txBody>
      </p:sp>
      <p:sp>
        <p:nvSpPr>
          <p:cNvPr id="5" name="Footer Placeholder 4">
            <a:extLst>
              <a:ext uri="{FF2B5EF4-FFF2-40B4-BE49-F238E27FC236}">
                <a16:creationId xmlns:a16="http://schemas.microsoft.com/office/drawing/2014/main" id="{A7DF2993-85ED-496C-93C7-09B5AAD2309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DEC3F8B-1DC1-4D71-A828-35C48833B059}"/>
              </a:ext>
            </a:extLst>
          </p:cNvPr>
          <p:cNvSpPr>
            <a:spLocks noGrp="1"/>
          </p:cNvSpPr>
          <p:nvPr>
            <p:ph type="sldNum" sz="quarter" idx="12"/>
          </p:nvPr>
        </p:nvSpPr>
        <p:spPr/>
        <p:txBody>
          <a:bodyPr/>
          <a:lstStyle/>
          <a:p>
            <a:fld id="{B9E4B71C-358E-48C7-8539-0C838ADB6FE5}" type="slidenum">
              <a:rPr lang="en-US" smtClean="0"/>
              <a:t>‹#›</a:t>
            </a:fld>
            <a:endParaRPr lang="en-US"/>
          </a:p>
        </p:txBody>
      </p:sp>
    </p:spTree>
    <p:extLst>
      <p:ext uri="{BB962C8B-B14F-4D97-AF65-F5344CB8AC3E}">
        <p14:creationId xmlns:p14="http://schemas.microsoft.com/office/powerpoint/2010/main" val="18631112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74A10F-A0D9-45EE-AC65-11B2AA3FE9F2}"/>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191431E8-315E-448E-8CC5-5304ADA48279}"/>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C26CEE9-E347-47A0-862C-906E4D03A35D}"/>
              </a:ext>
            </a:extLst>
          </p:cNvPr>
          <p:cNvSpPr>
            <a:spLocks noGrp="1"/>
          </p:cNvSpPr>
          <p:nvPr>
            <p:ph type="dt" sz="half" idx="10"/>
          </p:nvPr>
        </p:nvSpPr>
        <p:spPr/>
        <p:txBody>
          <a:bodyPr/>
          <a:lstStyle/>
          <a:p>
            <a:fld id="{E43D4B97-CB1B-4685-B649-B79933142995}" type="datetimeFigureOut">
              <a:rPr lang="en-US" smtClean="0"/>
              <a:t>12/1/2022</a:t>
            </a:fld>
            <a:endParaRPr lang="en-US"/>
          </a:p>
        </p:txBody>
      </p:sp>
      <p:sp>
        <p:nvSpPr>
          <p:cNvPr id="5" name="Footer Placeholder 4">
            <a:extLst>
              <a:ext uri="{FF2B5EF4-FFF2-40B4-BE49-F238E27FC236}">
                <a16:creationId xmlns:a16="http://schemas.microsoft.com/office/drawing/2014/main" id="{B308BB94-022C-4CDE-830C-2D7E92CCB10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1932E0C-4569-4543-BD7B-8F272321FD7A}"/>
              </a:ext>
            </a:extLst>
          </p:cNvPr>
          <p:cNvSpPr>
            <a:spLocks noGrp="1"/>
          </p:cNvSpPr>
          <p:nvPr>
            <p:ph type="sldNum" sz="quarter" idx="12"/>
          </p:nvPr>
        </p:nvSpPr>
        <p:spPr/>
        <p:txBody>
          <a:bodyPr/>
          <a:lstStyle/>
          <a:p>
            <a:fld id="{B9E4B71C-358E-48C7-8539-0C838ADB6FE5}" type="slidenum">
              <a:rPr lang="en-US" smtClean="0"/>
              <a:t>‹#›</a:t>
            </a:fld>
            <a:endParaRPr lang="en-US"/>
          </a:p>
        </p:txBody>
      </p:sp>
    </p:spTree>
    <p:extLst>
      <p:ext uri="{BB962C8B-B14F-4D97-AF65-F5344CB8AC3E}">
        <p14:creationId xmlns:p14="http://schemas.microsoft.com/office/powerpoint/2010/main" val="5100480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AB70E63-CD0C-4CD6-BC18-16B16E8CE5A6}"/>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DD14B65F-6682-4B2A-BD25-EA1560EEEC88}"/>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FF14647-5236-4F77-BF65-06E0CF396FD6}"/>
              </a:ext>
            </a:extLst>
          </p:cNvPr>
          <p:cNvSpPr>
            <a:spLocks noGrp="1"/>
          </p:cNvSpPr>
          <p:nvPr>
            <p:ph type="dt" sz="half" idx="10"/>
          </p:nvPr>
        </p:nvSpPr>
        <p:spPr/>
        <p:txBody>
          <a:bodyPr/>
          <a:lstStyle/>
          <a:p>
            <a:fld id="{E43D4B97-CB1B-4685-B649-B79933142995}" type="datetimeFigureOut">
              <a:rPr lang="en-US" smtClean="0"/>
              <a:t>12/1/2022</a:t>
            </a:fld>
            <a:endParaRPr lang="en-US"/>
          </a:p>
        </p:txBody>
      </p:sp>
      <p:sp>
        <p:nvSpPr>
          <p:cNvPr id="5" name="Footer Placeholder 4">
            <a:extLst>
              <a:ext uri="{FF2B5EF4-FFF2-40B4-BE49-F238E27FC236}">
                <a16:creationId xmlns:a16="http://schemas.microsoft.com/office/drawing/2014/main" id="{DAB62033-5EBB-4E4B-BB59-63E757D7EBC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3FDBE6A-8D02-4325-BF98-D39A95868ACA}"/>
              </a:ext>
            </a:extLst>
          </p:cNvPr>
          <p:cNvSpPr>
            <a:spLocks noGrp="1"/>
          </p:cNvSpPr>
          <p:nvPr>
            <p:ph type="sldNum" sz="quarter" idx="12"/>
          </p:nvPr>
        </p:nvSpPr>
        <p:spPr/>
        <p:txBody>
          <a:bodyPr/>
          <a:lstStyle/>
          <a:p>
            <a:fld id="{B9E4B71C-358E-48C7-8539-0C838ADB6FE5}" type="slidenum">
              <a:rPr lang="en-US" smtClean="0"/>
              <a:t>‹#›</a:t>
            </a:fld>
            <a:endParaRPr lang="en-US"/>
          </a:p>
        </p:txBody>
      </p:sp>
    </p:spTree>
    <p:extLst>
      <p:ext uri="{BB962C8B-B14F-4D97-AF65-F5344CB8AC3E}">
        <p14:creationId xmlns:p14="http://schemas.microsoft.com/office/powerpoint/2010/main" val="22079519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9A03F9-FCBE-4D7C-A17F-FA64AC5FB55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2886B2D-BE94-45D4-BDAB-4F80958FDE93}"/>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9A7C975-37BE-403D-A97C-CC886F11EDF9}"/>
              </a:ext>
            </a:extLst>
          </p:cNvPr>
          <p:cNvSpPr>
            <a:spLocks noGrp="1"/>
          </p:cNvSpPr>
          <p:nvPr>
            <p:ph type="dt" sz="half" idx="10"/>
          </p:nvPr>
        </p:nvSpPr>
        <p:spPr/>
        <p:txBody>
          <a:bodyPr/>
          <a:lstStyle/>
          <a:p>
            <a:fld id="{E43D4B97-CB1B-4685-B649-B79933142995}" type="datetimeFigureOut">
              <a:rPr lang="en-US" smtClean="0"/>
              <a:t>12/1/2022</a:t>
            </a:fld>
            <a:endParaRPr lang="en-US"/>
          </a:p>
        </p:txBody>
      </p:sp>
      <p:sp>
        <p:nvSpPr>
          <p:cNvPr id="5" name="Footer Placeholder 4">
            <a:extLst>
              <a:ext uri="{FF2B5EF4-FFF2-40B4-BE49-F238E27FC236}">
                <a16:creationId xmlns:a16="http://schemas.microsoft.com/office/drawing/2014/main" id="{5237AE3D-02B6-4165-8430-A34EB5CDE39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486E01C-6C9F-431D-948C-DEB530993F16}"/>
              </a:ext>
            </a:extLst>
          </p:cNvPr>
          <p:cNvSpPr>
            <a:spLocks noGrp="1"/>
          </p:cNvSpPr>
          <p:nvPr>
            <p:ph type="sldNum" sz="quarter" idx="12"/>
          </p:nvPr>
        </p:nvSpPr>
        <p:spPr/>
        <p:txBody>
          <a:bodyPr/>
          <a:lstStyle/>
          <a:p>
            <a:fld id="{B9E4B71C-358E-48C7-8539-0C838ADB6FE5}" type="slidenum">
              <a:rPr lang="en-US" smtClean="0"/>
              <a:t>‹#›</a:t>
            </a:fld>
            <a:endParaRPr lang="en-US"/>
          </a:p>
        </p:txBody>
      </p:sp>
    </p:spTree>
    <p:extLst>
      <p:ext uri="{BB962C8B-B14F-4D97-AF65-F5344CB8AC3E}">
        <p14:creationId xmlns:p14="http://schemas.microsoft.com/office/powerpoint/2010/main" val="29691448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AD1505-B74B-4BBD-A4C4-B151A5D98C2E}"/>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A0B2113D-919A-419E-9FB7-4CBB0B15A7F0}"/>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5E9D0D4F-4D7C-411C-92A9-0DE3EAE8B965}"/>
              </a:ext>
            </a:extLst>
          </p:cNvPr>
          <p:cNvSpPr>
            <a:spLocks noGrp="1"/>
          </p:cNvSpPr>
          <p:nvPr>
            <p:ph type="dt" sz="half" idx="10"/>
          </p:nvPr>
        </p:nvSpPr>
        <p:spPr/>
        <p:txBody>
          <a:bodyPr/>
          <a:lstStyle/>
          <a:p>
            <a:fld id="{E43D4B97-CB1B-4685-B649-B79933142995}" type="datetimeFigureOut">
              <a:rPr lang="en-US" smtClean="0"/>
              <a:t>12/1/2022</a:t>
            </a:fld>
            <a:endParaRPr lang="en-US"/>
          </a:p>
        </p:txBody>
      </p:sp>
      <p:sp>
        <p:nvSpPr>
          <p:cNvPr id="5" name="Footer Placeholder 4">
            <a:extLst>
              <a:ext uri="{FF2B5EF4-FFF2-40B4-BE49-F238E27FC236}">
                <a16:creationId xmlns:a16="http://schemas.microsoft.com/office/drawing/2014/main" id="{CE4F3FEE-61C0-4581-8951-80A5B18F8FD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6A2E24B-FBBB-46FA-A512-B01AF1FB91D5}"/>
              </a:ext>
            </a:extLst>
          </p:cNvPr>
          <p:cNvSpPr>
            <a:spLocks noGrp="1"/>
          </p:cNvSpPr>
          <p:nvPr>
            <p:ph type="sldNum" sz="quarter" idx="12"/>
          </p:nvPr>
        </p:nvSpPr>
        <p:spPr/>
        <p:txBody>
          <a:bodyPr/>
          <a:lstStyle/>
          <a:p>
            <a:fld id="{B9E4B71C-358E-48C7-8539-0C838ADB6FE5}" type="slidenum">
              <a:rPr lang="en-US" smtClean="0"/>
              <a:t>‹#›</a:t>
            </a:fld>
            <a:endParaRPr lang="en-US"/>
          </a:p>
        </p:txBody>
      </p:sp>
    </p:spTree>
    <p:extLst>
      <p:ext uri="{BB962C8B-B14F-4D97-AF65-F5344CB8AC3E}">
        <p14:creationId xmlns:p14="http://schemas.microsoft.com/office/powerpoint/2010/main" val="32671310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2C2A22-93AC-4C07-8A8D-69B5D8EC565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E8B920F-2AA7-4310-B0A9-F78E55047B49}"/>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5E0D8D03-BE6A-46B7-B586-76E1E4F949DD}"/>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467D467B-6190-42F1-A3C4-A72F86652A1E}"/>
              </a:ext>
            </a:extLst>
          </p:cNvPr>
          <p:cNvSpPr>
            <a:spLocks noGrp="1"/>
          </p:cNvSpPr>
          <p:nvPr>
            <p:ph type="dt" sz="half" idx="10"/>
          </p:nvPr>
        </p:nvSpPr>
        <p:spPr/>
        <p:txBody>
          <a:bodyPr/>
          <a:lstStyle/>
          <a:p>
            <a:fld id="{E43D4B97-CB1B-4685-B649-B79933142995}" type="datetimeFigureOut">
              <a:rPr lang="en-US" smtClean="0"/>
              <a:t>12/1/2022</a:t>
            </a:fld>
            <a:endParaRPr lang="en-US"/>
          </a:p>
        </p:txBody>
      </p:sp>
      <p:sp>
        <p:nvSpPr>
          <p:cNvPr id="6" name="Footer Placeholder 5">
            <a:extLst>
              <a:ext uri="{FF2B5EF4-FFF2-40B4-BE49-F238E27FC236}">
                <a16:creationId xmlns:a16="http://schemas.microsoft.com/office/drawing/2014/main" id="{5C413D41-2E9A-4B61-9847-FEE62B2DA01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EBAB463-746F-46B4-9B47-C97A3AC21D7D}"/>
              </a:ext>
            </a:extLst>
          </p:cNvPr>
          <p:cNvSpPr>
            <a:spLocks noGrp="1"/>
          </p:cNvSpPr>
          <p:nvPr>
            <p:ph type="sldNum" sz="quarter" idx="12"/>
          </p:nvPr>
        </p:nvSpPr>
        <p:spPr/>
        <p:txBody>
          <a:bodyPr/>
          <a:lstStyle/>
          <a:p>
            <a:fld id="{B9E4B71C-358E-48C7-8539-0C838ADB6FE5}" type="slidenum">
              <a:rPr lang="en-US" smtClean="0"/>
              <a:t>‹#›</a:t>
            </a:fld>
            <a:endParaRPr lang="en-US"/>
          </a:p>
        </p:txBody>
      </p:sp>
    </p:spTree>
    <p:extLst>
      <p:ext uri="{BB962C8B-B14F-4D97-AF65-F5344CB8AC3E}">
        <p14:creationId xmlns:p14="http://schemas.microsoft.com/office/powerpoint/2010/main" val="38108022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321EA3-AAE9-4989-9F42-5FDDD0E54B71}"/>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0669B565-7682-4BB4-B55E-46AAB2B8554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3B4B6037-6AA9-4F88-9B19-59F97E7594EA}"/>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9142D5F4-3B8B-4FC4-B038-E08B607222D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8AA822D7-C56E-4C6B-9D6F-206B6600FD44}"/>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896345BD-847A-44E9-B250-F73971CFB62E}"/>
              </a:ext>
            </a:extLst>
          </p:cNvPr>
          <p:cNvSpPr>
            <a:spLocks noGrp="1"/>
          </p:cNvSpPr>
          <p:nvPr>
            <p:ph type="dt" sz="half" idx="10"/>
          </p:nvPr>
        </p:nvSpPr>
        <p:spPr/>
        <p:txBody>
          <a:bodyPr/>
          <a:lstStyle/>
          <a:p>
            <a:fld id="{E43D4B97-CB1B-4685-B649-B79933142995}" type="datetimeFigureOut">
              <a:rPr lang="en-US" smtClean="0"/>
              <a:t>12/1/2022</a:t>
            </a:fld>
            <a:endParaRPr lang="en-US"/>
          </a:p>
        </p:txBody>
      </p:sp>
      <p:sp>
        <p:nvSpPr>
          <p:cNvPr id="8" name="Footer Placeholder 7">
            <a:extLst>
              <a:ext uri="{FF2B5EF4-FFF2-40B4-BE49-F238E27FC236}">
                <a16:creationId xmlns:a16="http://schemas.microsoft.com/office/drawing/2014/main" id="{66C57817-D8D7-4326-94D4-E26845222BE7}"/>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A082CC9A-3C37-4C96-8823-15E481CB1913}"/>
              </a:ext>
            </a:extLst>
          </p:cNvPr>
          <p:cNvSpPr>
            <a:spLocks noGrp="1"/>
          </p:cNvSpPr>
          <p:nvPr>
            <p:ph type="sldNum" sz="quarter" idx="12"/>
          </p:nvPr>
        </p:nvSpPr>
        <p:spPr/>
        <p:txBody>
          <a:bodyPr/>
          <a:lstStyle/>
          <a:p>
            <a:fld id="{B9E4B71C-358E-48C7-8539-0C838ADB6FE5}" type="slidenum">
              <a:rPr lang="en-US" smtClean="0"/>
              <a:t>‹#›</a:t>
            </a:fld>
            <a:endParaRPr lang="en-US"/>
          </a:p>
        </p:txBody>
      </p:sp>
    </p:spTree>
    <p:extLst>
      <p:ext uri="{BB962C8B-B14F-4D97-AF65-F5344CB8AC3E}">
        <p14:creationId xmlns:p14="http://schemas.microsoft.com/office/powerpoint/2010/main" val="328082361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9E6741-AEA0-4F0C-AE6E-91D9361DB5FD}"/>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8A91BBD9-606A-4D4E-BD72-0740AE027A31}"/>
              </a:ext>
            </a:extLst>
          </p:cNvPr>
          <p:cNvSpPr>
            <a:spLocks noGrp="1"/>
          </p:cNvSpPr>
          <p:nvPr>
            <p:ph type="dt" sz="half" idx="10"/>
          </p:nvPr>
        </p:nvSpPr>
        <p:spPr/>
        <p:txBody>
          <a:bodyPr/>
          <a:lstStyle/>
          <a:p>
            <a:fld id="{E43D4B97-CB1B-4685-B649-B79933142995}" type="datetimeFigureOut">
              <a:rPr lang="en-US" smtClean="0"/>
              <a:t>12/1/2022</a:t>
            </a:fld>
            <a:endParaRPr lang="en-US"/>
          </a:p>
        </p:txBody>
      </p:sp>
      <p:sp>
        <p:nvSpPr>
          <p:cNvPr id="4" name="Footer Placeholder 3">
            <a:extLst>
              <a:ext uri="{FF2B5EF4-FFF2-40B4-BE49-F238E27FC236}">
                <a16:creationId xmlns:a16="http://schemas.microsoft.com/office/drawing/2014/main" id="{EDBA3186-C0E0-4624-8E73-4324B17DE7AE}"/>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A95CA2C4-654A-4AE3-84F5-F0C3E9A21318}"/>
              </a:ext>
            </a:extLst>
          </p:cNvPr>
          <p:cNvSpPr>
            <a:spLocks noGrp="1"/>
          </p:cNvSpPr>
          <p:nvPr>
            <p:ph type="sldNum" sz="quarter" idx="12"/>
          </p:nvPr>
        </p:nvSpPr>
        <p:spPr/>
        <p:txBody>
          <a:bodyPr/>
          <a:lstStyle/>
          <a:p>
            <a:fld id="{B9E4B71C-358E-48C7-8539-0C838ADB6FE5}" type="slidenum">
              <a:rPr lang="en-US" smtClean="0"/>
              <a:t>‹#›</a:t>
            </a:fld>
            <a:endParaRPr lang="en-US"/>
          </a:p>
        </p:txBody>
      </p:sp>
    </p:spTree>
    <p:extLst>
      <p:ext uri="{BB962C8B-B14F-4D97-AF65-F5344CB8AC3E}">
        <p14:creationId xmlns:p14="http://schemas.microsoft.com/office/powerpoint/2010/main" val="27606944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9155E935-B0EE-4B35-A11E-D6CDFF892C30}"/>
              </a:ext>
            </a:extLst>
          </p:cNvPr>
          <p:cNvSpPr>
            <a:spLocks noGrp="1"/>
          </p:cNvSpPr>
          <p:nvPr>
            <p:ph type="dt" sz="half" idx="10"/>
          </p:nvPr>
        </p:nvSpPr>
        <p:spPr/>
        <p:txBody>
          <a:bodyPr/>
          <a:lstStyle/>
          <a:p>
            <a:fld id="{E43D4B97-CB1B-4685-B649-B79933142995}" type="datetimeFigureOut">
              <a:rPr lang="en-US" smtClean="0"/>
              <a:t>12/1/2022</a:t>
            </a:fld>
            <a:endParaRPr lang="en-US"/>
          </a:p>
        </p:txBody>
      </p:sp>
      <p:sp>
        <p:nvSpPr>
          <p:cNvPr id="3" name="Footer Placeholder 2">
            <a:extLst>
              <a:ext uri="{FF2B5EF4-FFF2-40B4-BE49-F238E27FC236}">
                <a16:creationId xmlns:a16="http://schemas.microsoft.com/office/drawing/2014/main" id="{7886A466-F6B4-4ED7-908A-DFA358D4E3D2}"/>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FD12F974-C36C-479D-960B-35E79837B455}"/>
              </a:ext>
            </a:extLst>
          </p:cNvPr>
          <p:cNvSpPr>
            <a:spLocks noGrp="1"/>
          </p:cNvSpPr>
          <p:nvPr>
            <p:ph type="sldNum" sz="quarter" idx="12"/>
          </p:nvPr>
        </p:nvSpPr>
        <p:spPr/>
        <p:txBody>
          <a:bodyPr/>
          <a:lstStyle/>
          <a:p>
            <a:fld id="{B9E4B71C-358E-48C7-8539-0C838ADB6FE5}" type="slidenum">
              <a:rPr lang="en-US" smtClean="0"/>
              <a:t>‹#›</a:t>
            </a:fld>
            <a:endParaRPr lang="en-US"/>
          </a:p>
        </p:txBody>
      </p:sp>
    </p:spTree>
    <p:extLst>
      <p:ext uri="{BB962C8B-B14F-4D97-AF65-F5344CB8AC3E}">
        <p14:creationId xmlns:p14="http://schemas.microsoft.com/office/powerpoint/2010/main" val="18576972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B7D4FB-71EB-44AB-A2FC-D28BD157AF2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37FD6E32-4140-4282-8A11-47B9C3D4887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85120C50-DE6A-4952-B3F4-8A091465D53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DC4AAC4-EA2E-4498-A9DF-E17F61953D46}"/>
              </a:ext>
            </a:extLst>
          </p:cNvPr>
          <p:cNvSpPr>
            <a:spLocks noGrp="1"/>
          </p:cNvSpPr>
          <p:nvPr>
            <p:ph type="dt" sz="half" idx="10"/>
          </p:nvPr>
        </p:nvSpPr>
        <p:spPr/>
        <p:txBody>
          <a:bodyPr/>
          <a:lstStyle/>
          <a:p>
            <a:fld id="{E43D4B97-CB1B-4685-B649-B79933142995}" type="datetimeFigureOut">
              <a:rPr lang="en-US" smtClean="0"/>
              <a:t>12/1/2022</a:t>
            </a:fld>
            <a:endParaRPr lang="en-US"/>
          </a:p>
        </p:txBody>
      </p:sp>
      <p:sp>
        <p:nvSpPr>
          <p:cNvPr id="6" name="Footer Placeholder 5">
            <a:extLst>
              <a:ext uri="{FF2B5EF4-FFF2-40B4-BE49-F238E27FC236}">
                <a16:creationId xmlns:a16="http://schemas.microsoft.com/office/drawing/2014/main" id="{BDD6D85E-8E66-44FB-A021-3072F488B42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EE2BD81-7357-4EB4-A150-F5A8F63A2798}"/>
              </a:ext>
            </a:extLst>
          </p:cNvPr>
          <p:cNvSpPr>
            <a:spLocks noGrp="1"/>
          </p:cNvSpPr>
          <p:nvPr>
            <p:ph type="sldNum" sz="quarter" idx="12"/>
          </p:nvPr>
        </p:nvSpPr>
        <p:spPr/>
        <p:txBody>
          <a:bodyPr/>
          <a:lstStyle/>
          <a:p>
            <a:fld id="{B9E4B71C-358E-48C7-8539-0C838ADB6FE5}" type="slidenum">
              <a:rPr lang="en-US" smtClean="0"/>
              <a:t>‹#›</a:t>
            </a:fld>
            <a:endParaRPr lang="en-US"/>
          </a:p>
        </p:txBody>
      </p:sp>
    </p:spTree>
    <p:extLst>
      <p:ext uri="{BB962C8B-B14F-4D97-AF65-F5344CB8AC3E}">
        <p14:creationId xmlns:p14="http://schemas.microsoft.com/office/powerpoint/2010/main" val="302250570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262A3F-919A-4085-8D34-60EE5309CC7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F95C5847-BE4D-4DAB-B523-E27B96FECF6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F401DDE7-24B6-4611-9CC4-CDBB4FE6951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9FC6788-F143-4EA1-B50C-C0222BD8E21C}"/>
              </a:ext>
            </a:extLst>
          </p:cNvPr>
          <p:cNvSpPr>
            <a:spLocks noGrp="1"/>
          </p:cNvSpPr>
          <p:nvPr>
            <p:ph type="dt" sz="half" idx="10"/>
          </p:nvPr>
        </p:nvSpPr>
        <p:spPr/>
        <p:txBody>
          <a:bodyPr/>
          <a:lstStyle/>
          <a:p>
            <a:fld id="{E43D4B97-CB1B-4685-B649-B79933142995}" type="datetimeFigureOut">
              <a:rPr lang="en-US" smtClean="0"/>
              <a:t>12/1/2022</a:t>
            </a:fld>
            <a:endParaRPr lang="en-US"/>
          </a:p>
        </p:txBody>
      </p:sp>
      <p:sp>
        <p:nvSpPr>
          <p:cNvPr id="6" name="Footer Placeholder 5">
            <a:extLst>
              <a:ext uri="{FF2B5EF4-FFF2-40B4-BE49-F238E27FC236}">
                <a16:creationId xmlns:a16="http://schemas.microsoft.com/office/drawing/2014/main" id="{7BE6B042-BEFD-4A4F-BEE6-4EC32BB9A7F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088B107-0F14-4A37-BDA1-0872F2F4D17D}"/>
              </a:ext>
            </a:extLst>
          </p:cNvPr>
          <p:cNvSpPr>
            <a:spLocks noGrp="1"/>
          </p:cNvSpPr>
          <p:nvPr>
            <p:ph type="sldNum" sz="quarter" idx="12"/>
          </p:nvPr>
        </p:nvSpPr>
        <p:spPr/>
        <p:txBody>
          <a:bodyPr/>
          <a:lstStyle/>
          <a:p>
            <a:fld id="{B9E4B71C-358E-48C7-8539-0C838ADB6FE5}" type="slidenum">
              <a:rPr lang="en-US" smtClean="0"/>
              <a:t>‹#›</a:t>
            </a:fld>
            <a:endParaRPr lang="en-US"/>
          </a:p>
        </p:txBody>
      </p:sp>
    </p:spTree>
    <p:extLst>
      <p:ext uri="{BB962C8B-B14F-4D97-AF65-F5344CB8AC3E}">
        <p14:creationId xmlns:p14="http://schemas.microsoft.com/office/powerpoint/2010/main" val="14206523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D62927C-B28A-4284-B0E4-B66C229069F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7DF676E5-9D93-4803-B2F3-F86CE7F83F7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ED4C151-FBDC-44C0-9113-05B27DCE2B4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43D4B97-CB1B-4685-B649-B79933142995}" type="datetimeFigureOut">
              <a:rPr lang="en-US" smtClean="0"/>
              <a:t>12/1/2022</a:t>
            </a:fld>
            <a:endParaRPr lang="en-US"/>
          </a:p>
        </p:txBody>
      </p:sp>
      <p:sp>
        <p:nvSpPr>
          <p:cNvPr id="5" name="Footer Placeholder 4">
            <a:extLst>
              <a:ext uri="{FF2B5EF4-FFF2-40B4-BE49-F238E27FC236}">
                <a16:creationId xmlns:a16="http://schemas.microsoft.com/office/drawing/2014/main" id="{041C2454-02E2-407E-A43C-300806AC220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DAEB794D-8604-4B28-B22E-D013ED74F8D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9E4B71C-358E-48C7-8539-0C838ADB6FE5}" type="slidenum">
              <a:rPr lang="en-US" smtClean="0"/>
              <a:t>‹#›</a:t>
            </a:fld>
            <a:endParaRPr lang="en-US"/>
          </a:p>
        </p:txBody>
      </p:sp>
    </p:spTree>
    <p:extLst>
      <p:ext uri="{BB962C8B-B14F-4D97-AF65-F5344CB8AC3E}">
        <p14:creationId xmlns:p14="http://schemas.microsoft.com/office/powerpoint/2010/main" val="89156861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hyperlink" Target="https://urbanlabs.uchicago.edu/projects/saga-match" TargetMode="Externa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image" Target="../media/image40.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hyperlink" Target="https://en.wikipedia.org/wiki/Broken_windows_theory" TargetMode="Externa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546C8B-9AB5-4B36-A44B-C6B45DD2D01C}"/>
              </a:ext>
            </a:extLst>
          </p:cNvPr>
          <p:cNvSpPr>
            <a:spLocks noGrp="1"/>
          </p:cNvSpPr>
          <p:nvPr>
            <p:ph type="ctrTitle"/>
          </p:nvPr>
        </p:nvSpPr>
        <p:spPr>
          <a:xfrm>
            <a:off x="1524000" y="2756288"/>
            <a:ext cx="9144000" cy="2387600"/>
          </a:xfrm>
        </p:spPr>
        <p:txBody>
          <a:bodyPr>
            <a:normAutofit fontScale="90000"/>
          </a:bodyPr>
          <a:lstStyle/>
          <a:p>
            <a:r>
              <a:rPr lang="en-US" dirty="0"/>
              <a:t>INST 414: Data Science Techniques </a:t>
            </a:r>
            <a:br>
              <a:rPr lang="en-US" dirty="0"/>
            </a:br>
            <a:r>
              <a:rPr lang="en-US" sz="4900" dirty="0"/>
              <a:t>Lecture 13</a:t>
            </a:r>
            <a:br>
              <a:rPr lang="en-US" sz="4900" dirty="0"/>
            </a:br>
            <a:br>
              <a:rPr lang="en-US" sz="4900" dirty="0"/>
            </a:br>
            <a:r>
              <a:rPr lang="en-US" sz="4900" dirty="0"/>
              <a:t>The Evaluation Challenge</a:t>
            </a:r>
            <a:endParaRPr lang="en-US" dirty="0"/>
          </a:p>
        </p:txBody>
      </p:sp>
    </p:spTree>
    <p:extLst>
      <p:ext uri="{BB962C8B-B14F-4D97-AF65-F5344CB8AC3E}">
        <p14:creationId xmlns:p14="http://schemas.microsoft.com/office/powerpoint/2010/main" val="3922373063"/>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3F0787-CD57-58BD-C4CF-DAE1D050F968}"/>
              </a:ext>
            </a:extLst>
          </p:cNvPr>
          <p:cNvSpPr>
            <a:spLocks noGrp="1"/>
          </p:cNvSpPr>
          <p:nvPr>
            <p:ph type="title"/>
          </p:nvPr>
        </p:nvSpPr>
        <p:spPr/>
        <p:txBody>
          <a:bodyPr/>
          <a:lstStyle/>
          <a:p>
            <a:r>
              <a:rPr lang="en-US" dirty="0"/>
              <a:t>What about PPV/Calibration?</a:t>
            </a:r>
          </a:p>
        </p:txBody>
      </p:sp>
      <p:sp>
        <p:nvSpPr>
          <p:cNvPr id="3" name="Content Placeholder 2">
            <a:extLst>
              <a:ext uri="{FF2B5EF4-FFF2-40B4-BE49-F238E27FC236}">
                <a16:creationId xmlns:a16="http://schemas.microsoft.com/office/drawing/2014/main" id="{57069607-2303-5B5F-20CB-D3D5D292FEAC}"/>
              </a:ext>
            </a:extLst>
          </p:cNvPr>
          <p:cNvSpPr>
            <a:spLocks noGrp="1"/>
          </p:cNvSpPr>
          <p:nvPr>
            <p:ph idx="1"/>
          </p:nvPr>
        </p:nvSpPr>
        <p:spPr>
          <a:xfrm>
            <a:off x="838200" y="1825625"/>
            <a:ext cx="5135880" cy="4351338"/>
          </a:xfrm>
        </p:spPr>
        <p:txBody>
          <a:bodyPr/>
          <a:lstStyle/>
          <a:p>
            <a:r>
              <a:rPr lang="en-US" dirty="0"/>
              <a:t>The relationship between differences in outcome rates and Balance in PPV/calibration is not straightforward</a:t>
            </a:r>
          </a:p>
          <a:p>
            <a:endParaRPr lang="en-US" dirty="0"/>
          </a:p>
          <a:p>
            <a:r>
              <a:rPr lang="en-US" dirty="0"/>
              <a:t>Algorithms like logistic regression are designed to achieve calibration even when outcome rates are different</a:t>
            </a:r>
          </a:p>
        </p:txBody>
      </p:sp>
      <p:pic>
        <p:nvPicPr>
          <p:cNvPr id="4" name="Picture 3">
            <a:extLst>
              <a:ext uri="{FF2B5EF4-FFF2-40B4-BE49-F238E27FC236}">
                <a16:creationId xmlns:a16="http://schemas.microsoft.com/office/drawing/2014/main" id="{8976A9D0-3D44-83C6-1340-E932A64B357B}"/>
              </a:ext>
            </a:extLst>
          </p:cNvPr>
          <p:cNvPicPr>
            <a:picLocks noChangeAspect="1"/>
          </p:cNvPicPr>
          <p:nvPr/>
        </p:nvPicPr>
        <p:blipFill>
          <a:blip r:embed="rId2"/>
          <a:stretch>
            <a:fillRect/>
          </a:stretch>
        </p:blipFill>
        <p:spPr>
          <a:xfrm>
            <a:off x="6096000" y="1620909"/>
            <a:ext cx="5875115" cy="4760769"/>
          </a:xfrm>
          <a:prstGeom prst="rect">
            <a:avLst/>
          </a:prstGeom>
        </p:spPr>
      </p:pic>
    </p:spTree>
    <p:extLst>
      <p:ext uri="{BB962C8B-B14F-4D97-AF65-F5344CB8AC3E}">
        <p14:creationId xmlns:p14="http://schemas.microsoft.com/office/powerpoint/2010/main" val="3530567588"/>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2DA371-1C26-EB70-CD4C-CE4ED3F08D4F}"/>
              </a:ext>
            </a:extLst>
          </p:cNvPr>
          <p:cNvSpPr>
            <a:spLocks noGrp="1"/>
          </p:cNvSpPr>
          <p:nvPr>
            <p:ph type="title"/>
          </p:nvPr>
        </p:nvSpPr>
        <p:spPr/>
        <p:txBody>
          <a:bodyPr/>
          <a:lstStyle/>
          <a:p>
            <a:r>
              <a:rPr lang="en-US" dirty="0"/>
              <a:t>How Do Sources of Bias Come Into Play? </a:t>
            </a:r>
          </a:p>
        </p:txBody>
      </p:sp>
      <p:sp>
        <p:nvSpPr>
          <p:cNvPr id="3" name="Content Placeholder 2">
            <a:extLst>
              <a:ext uri="{FF2B5EF4-FFF2-40B4-BE49-F238E27FC236}">
                <a16:creationId xmlns:a16="http://schemas.microsoft.com/office/drawing/2014/main" id="{A8566107-65E8-B031-800F-D2CAE77494DF}"/>
              </a:ext>
            </a:extLst>
          </p:cNvPr>
          <p:cNvSpPr>
            <a:spLocks noGrp="1"/>
          </p:cNvSpPr>
          <p:nvPr>
            <p:ph idx="1"/>
          </p:nvPr>
        </p:nvSpPr>
        <p:spPr/>
        <p:txBody>
          <a:bodyPr/>
          <a:lstStyle/>
          <a:p>
            <a:r>
              <a:rPr lang="en-US" dirty="0"/>
              <a:t>There is no difference between groups in how data is collected (running example: police patrol different neighborhoods identically)</a:t>
            </a:r>
          </a:p>
          <a:p>
            <a:endParaRPr lang="en-US" dirty="0"/>
          </a:p>
          <a:p>
            <a:r>
              <a:rPr lang="en-US" dirty="0"/>
              <a:t>There are differences between groups in how predictor data (our X) is collected</a:t>
            </a:r>
          </a:p>
          <a:p>
            <a:endParaRPr lang="en-US" dirty="0"/>
          </a:p>
          <a:p>
            <a:r>
              <a:rPr lang="en-US" dirty="0"/>
              <a:t>There are differences between groups in how outcome data (our y) is collected</a:t>
            </a:r>
          </a:p>
          <a:p>
            <a:endParaRPr lang="en-US" dirty="0"/>
          </a:p>
          <a:p>
            <a:endParaRPr lang="en-US" dirty="0"/>
          </a:p>
        </p:txBody>
      </p:sp>
    </p:spTree>
    <p:extLst>
      <p:ext uri="{BB962C8B-B14F-4D97-AF65-F5344CB8AC3E}">
        <p14:creationId xmlns:p14="http://schemas.microsoft.com/office/powerpoint/2010/main" val="253314715"/>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2DA371-1C26-EB70-CD4C-CE4ED3F08D4F}"/>
              </a:ext>
            </a:extLst>
          </p:cNvPr>
          <p:cNvSpPr>
            <a:spLocks noGrp="1"/>
          </p:cNvSpPr>
          <p:nvPr>
            <p:ph type="title"/>
          </p:nvPr>
        </p:nvSpPr>
        <p:spPr/>
        <p:txBody>
          <a:bodyPr/>
          <a:lstStyle/>
          <a:p>
            <a:r>
              <a:rPr lang="en-US" dirty="0"/>
              <a:t>How Do Sources of Bias Come Into Play? </a:t>
            </a:r>
          </a:p>
        </p:txBody>
      </p:sp>
      <p:sp>
        <p:nvSpPr>
          <p:cNvPr id="3" name="Content Placeholder 2">
            <a:extLst>
              <a:ext uri="{FF2B5EF4-FFF2-40B4-BE49-F238E27FC236}">
                <a16:creationId xmlns:a16="http://schemas.microsoft.com/office/drawing/2014/main" id="{A8566107-65E8-B031-800F-D2CAE77494DF}"/>
              </a:ext>
            </a:extLst>
          </p:cNvPr>
          <p:cNvSpPr>
            <a:spLocks noGrp="1"/>
          </p:cNvSpPr>
          <p:nvPr>
            <p:ph idx="1"/>
          </p:nvPr>
        </p:nvSpPr>
        <p:spPr/>
        <p:txBody>
          <a:bodyPr/>
          <a:lstStyle/>
          <a:p>
            <a:pPr marL="0" indent="0">
              <a:buNone/>
            </a:pPr>
            <a:r>
              <a:rPr lang="en-US" dirty="0"/>
              <a:t>Lessons we learned: </a:t>
            </a:r>
          </a:p>
          <a:p>
            <a:pPr lvl="1"/>
            <a:endParaRPr lang="en-US" dirty="0"/>
          </a:p>
          <a:p>
            <a:pPr lvl="1"/>
            <a:r>
              <a:rPr lang="en-US" dirty="0"/>
              <a:t>If there is no error in the outcome measurement, it’s possible to achieve balance in PPV/calibration if model is complex enough (i.e. one that includes interactions)</a:t>
            </a:r>
          </a:p>
          <a:p>
            <a:pPr lvl="1"/>
            <a:endParaRPr lang="en-US" dirty="0"/>
          </a:p>
          <a:p>
            <a:pPr lvl="1"/>
            <a:r>
              <a:rPr lang="en-US" dirty="0"/>
              <a:t>If there is error in the outcome measurement that’s different between groups, then it’s not possible to achieve balance in PPV/calibration</a:t>
            </a:r>
          </a:p>
          <a:p>
            <a:pPr lvl="1"/>
            <a:endParaRPr lang="en-US" dirty="0"/>
          </a:p>
          <a:p>
            <a:pPr lvl="1"/>
            <a:r>
              <a:rPr lang="en-US" dirty="0"/>
              <a:t>Regardless of source of bias, can’t easily achieve balance in FPR or FNR</a:t>
            </a:r>
          </a:p>
        </p:txBody>
      </p:sp>
    </p:spTree>
    <p:extLst>
      <p:ext uri="{BB962C8B-B14F-4D97-AF65-F5344CB8AC3E}">
        <p14:creationId xmlns:p14="http://schemas.microsoft.com/office/powerpoint/2010/main" val="3184394381"/>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1A626C-6016-4AFE-A3A3-82B8BA196E1C}"/>
              </a:ext>
            </a:extLst>
          </p:cNvPr>
          <p:cNvSpPr>
            <a:spLocks noGrp="1"/>
          </p:cNvSpPr>
          <p:nvPr>
            <p:ph type="title"/>
          </p:nvPr>
        </p:nvSpPr>
        <p:spPr>
          <a:xfrm>
            <a:off x="838200" y="2766218"/>
            <a:ext cx="10515600" cy="1325563"/>
          </a:xfrm>
        </p:spPr>
        <p:txBody>
          <a:bodyPr>
            <a:normAutofit/>
          </a:bodyPr>
          <a:lstStyle/>
          <a:p>
            <a:pPr algn="ctr"/>
            <a:r>
              <a:rPr lang="en-US" dirty="0">
                <a:solidFill>
                  <a:schemeClr val="bg1"/>
                </a:solidFill>
              </a:rPr>
              <a:t>Evaluation Challenge</a:t>
            </a:r>
          </a:p>
        </p:txBody>
      </p:sp>
    </p:spTree>
    <p:extLst>
      <p:ext uri="{BB962C8B-B14F-4D97-AF65-F5344CB8AC3E}">
        <p14:creationId xmlns:p14="http://schemas.microsoft.com/office/powerpoint/2010/main" val="452623089"/>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16F2D3-F9E9-4B00-B6ED-6ED16BF00495}"/>
              </a:ext>
            </a:extLst>
          </p:cNvPr>
          <p:cNvSpPr>
            <a:spLocks noGrp="1"/>
          </p:cNvSpPr>
          <p:nvPr>
            <p:ph type="title"/>
          </p:nvPr>
        </p:nvSpPr>
        <p:spPr/>
        <p:txBody>
          <a:bodyPr/>
          <a:lstStyle/>
          <a:p>
            <a:r>
              <a:rPr lang="en-US" dirty="0"/>
              <a:t>So far this semester</a:t>
            </a:r>
          </a:p>
        </p:txBody>
      </p:sp>
      <p:sp>
        <p:nvSpPr>
          <p:cNvPr id="3" name="Content Placeholder 2">
            <a:extLst>
              <a:ext uri="{FF2B5EF4-FFF2-40B4-BE49-F238E27FC236}">
                <a16:creationId xmlns:a16="http://schemas.microsoft.com/office/drawing/2014/main" id="{0F9967E4-3396-4A0D-89E9-741D30E76E6B}"/>
              </a:ext>
            </a:extLst>
          </p:cNvPr>
          <p:cNvSpPr>
            <a:spLocks noGrp="1"/>
          </p:cNvSpPr>
          <p:nvPr>
            <p:ph idx="1"/>
          </p:nvPr>
        </p:nvSpPr>
        <p:spPr>
          <a:xfrm>
            <a:off x="838200" y="1900440"/>
            <a:ext cx="10515600" cy="4351338"/>
          </a:xfrm>
        </p:spPr>
        <p:txBody>
          <a:bodyPr>
            <a:normAutofit/>
          </a:bodyPr>
          <a:lstStyle/>
          <a:p>
            <a:pPr marL="0" indent="0">
              <a:buNone/>
            </a:pPr>
            <a:r>
              <a:rPr lang="en-US" dirty="0"/>
              <a:t>- We’ve talked about building and evaluating models in a vacuum</a:t>
            </a:r>
          </a:p>
          <a:p>
            <a:pPr marL="0" indent="0">
              <a:buNone/>
            </a:pPr>
            <a:endParaRPr lang="en-US" dirty="0"/>
          </a:p>
          <a:p>
            <a:pPr>
              <a:buFontTx/>
              <a:buChar char="-"/>
            </a:pPr>
            <a:r>
              <a:rPr lang="en-US" dirty="0"/>
              <a:t>Typically, a model is aiding/replacing a process that already exists</a:t>
            </a:r>
          </a:p>
          <a:p>
            <a:pPr lvl="1">
              <a:buFontTx/>
              <a:buChar char="-"/>
            </a:pPr>
            <a:r>
              <a:rPr lang="en-US" dirty="0"/>
              <a:t>A human decision (admit to school, approve loan, hire, arrest, imprison, </a:t>
            </a:r>
            <a:r>
              <a:rPr lang="en-US" dirty="0" err="1"/>
              <a:t>etc</a:t>
            </a:r>
            <a:r>
              <a:rPr lang="en-US" dirty="0"/>
              <a:t>)</a:t>
            </a:r>
          </a:p>
          <a:p>
            <a:pPr lvl="1">
              <a:buFontTx/>
              <a:buChar char="-"/>
            </a:pPr>
            <a:r>
              <a:rPr lang="en-US" dirty="0"/>
              <a:t>An algorithm that already exists (updating a recommendation system)</a:t>
            </a:r>
          </a:p>
          <a:p>
            <a:pPr lvl="1">
              <a:buFontTx/>
              <a:buChar char="-"/>
            </a:pPr>
            <a:endParaRPr lang="en-US" dirty="0"/>
          </a:p>
          <a:p>
            <a:pPr>
              <a:buFontTx/>
              <a:buChar char="-"/>
            </a:pPr>
            <a:r>
              <a:rPr lang="en-US" dirty="0"/>
              <a:t>How do we measure whether the new model is an improvement on the status quo?</a:t>
            </a:r>
          </a:p>
        </p:txBody>
      </p:sp>
    </p:spTree>
    <p:extLst>
      <p:ext uri="{BB962C8B-B14F-4D97-AF65-F5344CB8AC3E}">
        <p14:creationId xmlns:p14="http://schemas.microsoft.com/office/powerpoint/2010/main" val="162268127"/>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a:hlinkClick r:id="rId2"/>
            <a:extLst>
              <a:ext uri="{FF2B5EF4-FFF2-40B4-BE49-F238E27FC236}">
                <a16:creationId xmlns:a16="http://schemas.microsoft.com/office/drawing/2014/main" id="{3E58134A-2C5E-4047-887E-F5721A86EE1B}"/>
              </a:ext>
            </a:extLst>
          </p:cNvPr>
          <p:cNvPicPr>
            <a:picLocks noGrp="1" noChangeAspect="1"/>
          </p:cNvPicPr>
          <p:nvPr>
            <p:ph idx="1"/>
          </p:nvPr>
        </p:nvPicPr>
        <p:blipFill>
          <a:blip r:embed="rId3"/>
          <a:stretch>
            <a:fillRect/>
          </a:stretch>
        </p:blipFill>
        <p:spPr>
          <a:xfrm>
            <a:off x="2320475" y="349584"/>
            <a:ext cx="7516774" cy="3444200"/>
          </a:xfrm>
        </p:spPr>
      </p:pic>
      <p:sp>
        <p:nvSpPr>
          <p:cNvPr id="7" name="TextBox 6">
            <a:extLst>
              <a:ext uri="{FF2B5EF4-FFF2-40B4-BE49-F238E27FC236}">
                <a16:creationId xmlns:a16="http://schemas.microsoft.com/office/drawing/2014/main" id="{914BE118-8A92-4B09-9A58-E3269FC6103E}"/>
              </a:ext>
            </a:extLst>
          </p:cNvPr>
          <p:cNvSpPr txBox="1"/>
          <p:nvPr/>
        </p:nvSpPr>
        <p:spPr>
          <a:xfrm>
            <a:off x="578841" y="3998374"/>
            <a:ext cx="10774960" cy="2585323"/>
          </a:xfrm>
          <a:prstGeom prst="rect">
            <a:avLst/>
          </a:prstGeom>
          <a:noFill/>
        </p:spPr>
        <p:txBody>
          <a:bodyPr wrap="square">
            <a:spAutoFit/>
          </a:bodyPr>
          <a:lstStyle/>
          <a:p>
            <a:r>
              <a:rPr lang="en-US" b="0" i="0" dirty="0">
                <a:solidFill>
                  <a:srgbClr val="000000"/>
                </a:solidFill>
                <a:effectLst/>
                <a:latin typeface="Arimo"/>
              </a:rPr>
              <a:t>There is growing concern that it is too difficult or costly to substantially improve the academic skills of children who are behind in school once they reach adolescence. But perhaps what we have tried in the past relies on the wrong interventions, failing to account for challenges like the increased variability in academic needs during adolescence, or heightened difficulty of classroom management. This study tests the effects of one intervention that tries to solve both problems by simplifying the teaching task: individualized, intensive, in-school tutoring… </a:t>
            </a:r>
            <a:r>
              <a:rPr lang="en-US" b="1" i="0" dirty="0">
                <a:solidFill>
                  <a:srgbClr val="000000"/>
                </a:solidFill>
                <a:effectLst/>
                <a:latin typeface="Arimo"/>
              </a:rPr>
              <a:t>Our first randomized controlled trial (RCT) of Saga’s tutoring model with 2,633 9th and 10th grade students in Chicago public schools found participation increased math test scores by 0.16 standard deviations (SDs) and increased grades in math and non-math courses.</a:t>
            </a:r>
            <a:r>
              <a:rPr lang="en-US" b="0" i="0" dirty="0">
                <a:solidFill>
                  <a:srgbClr val="000000"/>
                </a:solidFill>
                <a:effectLst/>
                <a:latin typeface="Arimo"/>
              </a:rPr>
              <a:t> These effects persist into future years, although estimates for high school graduation are imprecise. …</a:t>
            </a:r>
            <a:endParaRPr lang="en-US" dirty="0"/>
          </a:p>
        </p:txBody>
      </p:sp>
    </p:spTree>
    <p:extLst>
      <p:ext uri="{BB962C8B-B14F-4D97-AF65-F5344CB8AC3E}">
        <p14:creationId xmlns:p14="http://schemas.microsoft.com/office/powerpoint/2010/main" val="1329344378"/>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F947F4-8262-41FF-88B6-8277B9B0D585}"/>
              </a:ext>
            </a:extLst>
          </p:cNvPr>
          <p:cNvSpPr>
            <a:spLocks noGrp="1"/>
          </p:cNvSpPr>
          <p:nvPr>
            <p:ph type="title"/>
          </p:nvPr>
        </p:nvSpPr>
        <p:spPr/>
        <p:txBody>
          <a:bodyPr/>
          <a:lstStyle/>
          <a:p>
            <a:r>
              <a:rPr lang="en-US" dirty="0"/>
              <a:t>Student Tutoring Intervention</a:t>
            </a:r>
          </a:p>
        </p:txBody>
      </p:sp>
      <p:sp>
        <p:nvSpPr>
          <p:cNvPr id="3" name="Content Placeholder 2">
            <a:extLst>
              <a:ext uri="{FF2B5EF4-FFF2-40B4-BE49-F238E27FC236}">
                <a16:creationId xmlns:a16="http://schemas.microsoft.com/office/drawing/2014/main" id="{32AB539A-87B9-4FD3-A682-1A0594B48716}"/>
              </a:ext>
            </a:extLst>
          </p:cNvPr>
          <p:cNvSpPr>
            <a:spLocks noGrp="1"/>
          </p:cNvSpPr>
          <p:nvPr>
            <p:ph idx="1"/>
          </p:nvPr>
        </p:nvSpPr>
        <p:spPr/>
        <p:txBody>
          <a:bodyPr>
            <a:normAutofit/>
          </a:bodyPr>
          <a:lstStyle/>
          <a:p>
            <a:r>
              <a:rPr lang="en-US" dirty="0"/>
              <a:t>Each year, teachers at a large school district identify 200 students who are at risk of dropping out.</a:t>
            </a:r>
          </a:p>
          <a:p>
            <a:endParaRPr lang="en-US" dirty="0"/>
          </a:p>
          <a:p>
            <a:r>
              <a:rPr lang="en-US" dirty="0"/>
              <a:t>They </a:t>
            </a:r>
            <a:r>
              <a:rPr lang="en-US" dirty="0">
                <a:solidFill>
                  <a:srgbClr val="FF0000"/>
                </a:solidFill>
              </a:rPr>
              <a:t>select </a:t>
            </a:r>
            <a:r>
              <a:rPr lang="en-US" b="1" dirty="0">
                <a:solidFill>
                  <a:srgbClr val="FF0000"/>
                </a:solidFill>
              </a:rPr>
              <a:t>100 students </a:t>
            </a:r>
            <a:r>
              <a:rPr lang="en-US" dirty="0"/>
              <a:t>to receive intensive tutoring. </a:t>
            </a:r>
          </a:p>
          <a:p>
            <a:endParaRPr lang="en-US" dirty="0"/>
          </a:p>
          <a:p>
            <a:r>
              <a:rPr lang="en-US" dirty="0"/>
              <a:t>Typically, </a:t>
            </a:r>
            <a:r>
              <a:rPr lang="en-US" b="1" dirty="0">
                <a:solidFill>
                  <a:schemeClr val="accent1">
                    <a:lumMod val="75000"/>
                  </a:schemeClr>
                </a:solidFill>
              </a:rPr>
              <a:t>20% of the students </a:t>
            </a:r>
            <a:r>
              <a:rPr lang="en-US" dirty="0">
                <a:solidFill>
                  <a:schemeClr val="accent1">
                    <a:lumMod val="75000"/>
                  </a:schemeClr>
                </a:solidFill>
              </a:rPr>
              <a:t>who get the tutoring wind up dropping out</a:t>
            </a:r>
            <a:r>
              <a:rPr lang="en-US" dirty="0"/>
              <a:t>.</a:t>
            </a:r>
          </a:p>
          <a:p>
            <a:endParaRPr lang="en-US" dirty="0"/>
          </a:p>
          <a:p>
            <a:r>
              <a:rPr lang="en-US" dirty="0"/>
              <a:t>50% of those who don’t get tutoring drop out</a:t>
            </a:r>
          </a:p>
          <a:p>
            <a:endParaRPr lang="en-US" dirty="0"/>
          </a:p>
          <a:p>
            <a:endParaRPr lang="en-US" dirty="0"/>
          </a:p>
          <a:p>
            <a:endParaRPr lang="en-US" dirty="0"/>
          </a:p>
          <a:p>
            <a:endParaRPr lang="en-US" dirty="0"/>
          </a:p>
          <a:p>
            <a:endParaRPr lang="en-US" dirty="0"/>
          </a:p>
        </p:txBody>
      </p:sp>
    </p:spTree>
    <p:extLst>
      <p:ext uri="{BB962C8B-B14F-4D97-AF65-F5344CB8AC3E}">
        <p14:creationId xmlns:p14="http://schemas.microsoft.com/office/powerpoint/2010/main" val="2551386967"/>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fade">
                                      <p:cBhvr>
                                        <p:cTn id="17" dur="500"/>
                                        <p:tgtEl>
                                          <p:spTgt spid="3">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
                                            <p:txEl>
                                              <p:pRg st="6" end="6"/>
                                            </p:txEl>
                                          </p:spTgt>
                                        </p:tgtEl>
                                        <p:attrNameLst>
                                          <p:attrName>style.visibility</p:attrName>
                                        </p:attrNameLst>
                                      </p:cBhvr>
                                      <p:to>
                                        <p:strVal val="visible"/>
                                      </p:to>
                                    </p:set>
                                    <p:animEffect transition="in" filter="fade">
                                      <p:cBhvr>
                                        <p:cTn id="22"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F947F4-8262-41FF-88B6-8277B9B0D585}"/>
              </a:ext>
            </a:extLst>
          </p:cNvPr>
          <p:cNvSpPr>
            <a:spLocks noGrp="1"/>
          </p:cNvSpPr>
          <p:nvPr>
            <p:ph type="title"/>
          </p:nvPr>
        </p:nvSpPr>
        <p:spPr/>
        <p:txBody>
          <a:bodyPr/>
          <a:lstStyle/>
          <a:p>
            <a:r>
              <a:rPr lang="en-US" dirty="0"/>
              <a:t>Student Tutoring Intervention</a:t>
            </a:r>
          </a:p>
        </p:txBody>
      </p:sp>
      <p:graphicFrame>
        <p:nvGraphicFramePr>
          <p:cNvPr id="4" name="Content Placeholder 3">
            <a:extLst>
              <a:ext uri="{FF2B5EF4-FFF2-40B4-BE49-F238E27FC236}">
                <a16:creationId xmlns:a16="http://schemas.microsoft.com/office/drawing/2014/main" id="{0A1BAC8A-125C-4BF7-9264-12930CFC0FBC}"/>
              </a:ext>
            </a:extLst>
          </p:cNvPr>
          <p:cNvGraphicFramePr>
            <a:graphicFrameLocks/>
          </p:cNvGraphicFramePr>
          <p:nvPr>
            <p:extLst>
              <p:ext uri="{D42A27DB-BD31-4B8C-83A1-F6EECF244321}">
                <p14:modId xmlns:p14="http://schemas.microsoft.com/office/powerpoint/2010/main" val="3001354494"/>
              </p:ext>
            </p:extLst>
          </p:nvPr>
        </p:nvGraphicFramePr>
        <p:xfrm>
          <a:off x="648237" y="2103349"/>
          <a:ext cx="10515602" cy="3267308"/>
        </p:xfrm>
        <a:graphic>
          <a:graphicData uri="http://schemas.openxmlformats.org/drawingml/2006/table">
            <a:tbl>
              <a:tblPr firstRow="1" firstCol="1" bandCol="1">
                <a:tableStyleId>{D7AC3CCA-C797-4891-BE02-D94E43425B78}</a:tableStyleId>
              </a:tblPr>
              <a:tblGrid>
                <a:gridCol w="2585804">
                  <a:extLst>
                    <a:ext uri="{9D8B030D-6E8A-4147-A177-3AD203B41FA5}">
                      <a16:colId xmlns:a16="http://schemas.microsoft.com/office/drawing/2014/main" val="4023220186"/>
                    </a:ext>
                  </a:extLst>
                </a:gridCol>
                <a:gridCol w="1310142">
                  <a:extLst>
                    <a:ext uri="{9D8B030D-6E8A-4147-A177-3AD203B41FA5}">
                      <a16:colId xmlns:a16="http://schemas.microsoft.com/office/drawing/2014/main" val="610224707"/>
                    </a:ext>
                  </a:extLst>
                </a:gridCol>
                <a:gridCol w="1103276">
                  <a:extLst>
                    <a:ext uri="{9D8B030D-6E8A-4147-A177-3AD203B41FA5}">
                      <a16:colId xmlns:a16="http://schemas.microsoft.com/office/drawing/2014/main" val="3108046037"/>
                    </a:ext>
                  </a:extLst>
                </a:gridCol>
                <a:gridCol w="1103276">
                  <a:extLst>
                    <a:ext uri="{9D8B030D-6E8A-4147-A177-3AD203B41FA5}">
                      <a16:colId xmlns:a16="http://schemas.microsoft.com/office/drawing/2014/main" val="1967012560"/>
                    </a:ext>
                  </a:extLst>
                </a:gridCol>
                <a:gridCol w="1103276">
                  <a:extLst>
                    <a:ext uri="{9D8B030D-6E8A-4147-A177-3AD203B41FA5}">
                      <a16:colId xmlns:a16="http://schemas.microsoft.com/office/drawing/2014/main" val="3975456331"/>
                    </a:ext>
                  </a:extLst>
                </a:gridCol>
                <a:gridCol w="1103276">
                  <a:extLst>
                    <a:ext uri="{9D8B030D-6E8A-4147-A177-3AD203B41FA5}">
                      <a16:colId xmlns:a16="http://schemas.microsoft.com/office/drawing/2014/main" val="3643146393"/>
                    </a:ext>
                  </a:extLst>
                </a:gridCol>
                <a:gridCol w="1103276">
                  <a:extLst>
                    <a:ext uri="{9D8B030D-6E8A-4147-A177-3AD203B41FA5}">
                      <a16:colId xmlns:a16="http://schemas.microsoft.com/office/drawing/2014/main" val="342625635"/>
                    </a:ext>
                  </a:extLst>
                </a:gridCol>
                <a:gridCol w="1103276">
                  <a:extLst>
                    <a:ext uri="{9D8B030D-6E8A-4147-A177-3AD203B41FA5}">
                      <a16:colId xmlns:a16="http://schemas.microsoft.com/office/drawing/2014/main" val="253448354"/>
                    </a:ext>
                  </a:extLst>
                </a:gridCol>
              </a:tblGrid>
              <a:tr h="672954">
                <a:tc>
                  <a:txBody>
                    <a:bodyPr/>
                    <a:lstStyle/>
                    <a:p>
                      <a:pPr algn="ctr" fontAlgn="ctr"/>
                      <a:endParaRPr lang="en-US" sz="2400" b="0" i="0" u="none" strike="noStrike" dirty="0">
                        <a:solidFill>
                          <a:srgbClr val="000000"/>
                        </a:solidFill>
                        <a:effectLst/>
                        <a:latin typeface="+mn-lt"/>
                      </a:endParaRPr>
                    </a:p>
                  </a:txBody>
                  <a:tcPr marL="6350" marR="6350" marT="6350" marB="0" anchor="ctr"/>
                </a:tc>
                <a:tc gridSpan="2">
                  <a:txBody>
                    <a:bodyPr/>
                    <a:lstStyle/>
                    <a:p>
                      <a:pPr algn="ctr" fontAlgn="ctr"/>
                      <a:r>
                        <a:rPr lang="en-US" sz="2400" u="none" strike="noStrike" dirty="0">
                          <a:effectLst/>
                        </a:rPr>
                        <a:t>In Tutoring</a:t>
                      </a:r>
                      <a:endParaRPr lang="en-US" sz="2400" b="0" i="0" u="none" strike="noStrike" dirty="0">
                        <a:solidFill>
                          <a:srgbClr val="000000"/>
                        </a:solidFill>
                        <a:effectLst/>
                        <a:latin typeface="+mn-lt"/>
                      </a:endParaRPr>
                    </a:p>
                  </a:txBody>
                  <a:tcPr marL="6350" marR="6350" marT="6350" marB="0" anchor="ctr"/>
                </a:tc>
                <a:tc hMerge="1">
                  <a:txBody>
                    <a:bodyPr/>
                    <a:lstStyle/>
                    <a:p>
                      <a:endParaRPr lang="en-US"/>
                    </a:p>
                  </a:txBody>
                  <a:tcPr/>
                </a:tc>
                <a:tc gridSpan="2">
                  <a:txBody>
                    <a:bodyPr/>
                    <a:lstStyle/>
                    <a:p>
                      <a:pPr algn="ctr" fontAlgn="ctr"/>
                      <a:r>
                        <a:rPr lang="en-US" sz="2400" b="1" i="0" u="none" strike="noStrike" dirty="0">
                          <a:solidFill>
                            <a:srgbClr val="000000"/>
                          </a:solidFill>
                          <a:effectLst/>
                          <a:latin typeface="+mn-lt"/>
                        </a:rPr>
                        <a:t>No Tutoring</a:t>
                      </a:r>
                    </a:p>
                  </a:txBody>
                  <a:tcPr marL="6350" marR="6350" marT="6350" marB="0" anchor="ctr">
                    <a:lnR w="38100" cap="flat" cmpd="sng" algn="ctr">
                      <a:solidFill>
                        <a:schemeClr val="tx1"/>
                      </a:solidFill>
                      <a:prstDash val="solid"/>
                      <a:round/>
                      <a:headEnd type="none" w="med" len="med"/>
                      <a:tailEnd type="none" w="med" len="med"/>
                    </a:lnR>
                  </a:tcPr>
                </a:tc>
                <a:tc hMerge="1">
                  <a:txBody>
                    <a:bodyPr/>
                    <a:lstStyle/>
                    <a:p>
                      <a:pPr algn="ctr" fontAlgn="ctr"/>
                      <a:endParaRPr lang="en-US" sz="2400" b="0" i="0" u="none" strike="noStrike" dirty="0">
                        <a:solidFill>
                          <a:srgbClr val="000000"/>
                        </a:solidFill>
                        <a:effectLst/>
                        <a:latin typeface="+mn-lt"/>
                      </a:endParaRPr>
                    </a:p>
                  </a:txBody>
                  <a:tcPr marL="6350" marR="6350" marT="6350" marB="0" anchor="ctr"/>
                </a:tc>
                <a:tc gridSpan="3">
                  <a:txBody>
                    <a:bodyPr/>
                    <a:lstStyle/>
                    <a:p>
                      <a:pPr algn="ctr" fontAlgn="ctr"/>
                      <a:r>
                        <a:rPr lang="en-US" sz="2400" b="1" i="0" u="none" strike="noStrike" dirty="0">
                          <a:solidFill>
                            <a:srgbClr val="000000"/>
                          </a:solidFill>
                          <a:effectLst/>
                          <a:latin typeface="+mn-lt"/>
                        </a:rPr>
                        <a:t>Total</a:t>
                      </a:r>
                    </a:p>
                  </a:txBody>
                  <a:tcPr marL="6350" marR="6350" marT="6350" marB="0" anchor="ctr">
                    <a:lnL w="38100" cap="flat" cmpd="sng" algn="ctr">
                      <a:solidFill>
                        <a:schemeClr val="tx1"/>
                      </a:solidFill>
                      <a:prstDash val="solid"/>
                      <a:round/>
                      <a:headEnd type="none" w="med" len="med"/>
                      <a:tailEnd type="none" w="med" len="med"/>
                    </a:lnL>
                    <a:solidFill>
                      <a:schemeClr val="accent1">
                        <a:lumMod val="20000"/>
                        <a:lumOff val="80000"/>
                      </a:schemeClr>
                    </a:solidFill>
                  </a:tcPr>
                </a:tc>
                <a:tc hMerge="1">
                  <a:txBody>
                    <a:bodyPr/>
                    <a:lstStyle/>
                    <a:p>
                      <a:pPr algn="ctr" fontAlgn="ctr"/>
                      <a:endParaRPr lang="en-US" sz="2400" b="1" i="0" u="none" strike="noStrike" dirty="0">
                        <a:solidFill>
                          <a:srgbClr val="000000"/>
                        </a:solidFill>
                        <a:effectLst/>
                        <a:latin typeface="+mn-lt"/>
                      </a:endParaRPr>
                    </a:p>
                  </a:txBody>
                  <a:tcPr marL="6350" marR="6350" marT="6350" marB="0" anchor="ctr"/>
                </a:tc>
                <a:tc hMerge="1">
                  <a:txBody>
                    <a:bodyPr/>
                    <a:lstStyle/>
                    <a:p>
                      <a:pPr algn="ctr" fontAlgn="ctr"/>
                      <a:endParaRPr lang="en-US" sz="2400" b="1" i="0" u="none" strike="noStrike" dirty="0">
                        <a:solidFill>
                          <a:srgbClr val="000000"/>
                        </a:solidFill>
                        <a:effectLst/>
                        <a:latin typeface="+mn-lt"/>
                      </a:endParaRPr>
                    </a:p>
                  </a:txBody>
                  <a:tcPr marL="6350" marR="6350" marT="6350" marB="0" anchor="ctr">
                    <a:lnL w="38100" cap="flat" cmpd="sng" algn="ctr">
                      <a:solidFill>
                        <a:schemeClr val="tx1"/>
                      </a:solidFill>
                      <a:prstDash val="solid"/>
                      <a:round/>
                      <a:headEnd type="none" w="med" len="med"/>
                      <a:tailEnd type="none" w="med" len="med"/>
                    </a:lnL>
                    <a:solidFill>
                      <a:schemeClr val="accent1">
                        <a:lumMod val="20000"/>
                        <a:lumOff val="80000"/>
                      </a:schemeClr>
                    </a:solidFill>
                  </a:tcPr>
                </a:tc>
                <a:extLst>
                  <a:ext uri="{0D108BD9-81ED-4DB2-BD59-A6C34878D82A}">
                    <a16:rowId xmlns:a16="http://schemas.microsoft.com/office/drawing/2014/main" val="4085122573"/>
                  </a:ext>
                </a:extLst>
              </a:tr>
              <a:tr h="1248446">
                <a:tc>
                  <a:txBody>
                    <a:bodyPr/>
                    <a:lstStyle/>
                    <a:p>
                      <a:pPr algn="ctr" fontAlgn="ctr"/>
                      <a:endParaRPr lang="en-US" sz="2400" b="0" i="0" u="none" strike="noStrike">
                        <a:solidFill>
                          <a:srgbClr val="000000"/>
                        </a:solidFill>
                        <a:effectLst/>
                        <a:latin typeface="+mn-lt"/>
                      </a:endParaRPr>
                    </a:p>
                  </a:txBody>
                  <a:tcPr marL="6350" marR="6350" marT="6350" marB="0" anchor="ctr"/>
                </a:tc>
                <a:tc>
                  <a:txBody>
                    <a:bodyPr/>
                    <a:lstStyle/>
                    <a:p>
                      <a:pPr algn="ctr" fontAlgn="ctr"/>
                      <a:r>
                        <a:rPr lang="en-US" sz="2400" u="none" strike="noStrike" dirty="0">
                          <a:effectLst/>
                        </a:rPr>
                        <a:t>Dropout</a:t>
                      </a:r>
                      <a:endParaRPr lang="en-US" sz="2400" b="0" i="0" u="none" strike="noStrike" dirty="0">
                        <a:solidFill>
                          <a:srgbClr val="000000"/>
                        </a:solidFill>
                        <a:effectLst/>
                        <a:latin typeface="+mn-lt"/>
                      </a:endParaRPr>
                    </a:p>
                  </a:txBody>
                  <a:tcPr marL="6350" marR="6350" marT="6350" marB="0" anchor="ctr"/>
                </a:tc>
                <a:tc>
                  <a:txBody>
                    <a:bodyPr/>
                    <a:lstStyle/>
                    <a:p>
                      <a:pPr algn="ctr" fontAlgn="ctr"/>
                      <a:r>
                        <a:rPr lang="en-US" sz="2400" u="none" strike="noStrike">
                          <a:effectLst/>
                        </a:rPr>
                        <a:t>No Dropout</a:t>
                      </a:r>
                      <a:endParaRPr lang="en-US" sz="2400" b="0" i="0" u="none" strike="noStrike">
                        <a:solidFill>
                          <a:srgbClr val="000000"/>
                        </a:solidFill>
                        <a:effectLst/>
                        <a:latin typeface="+mn-lt"/>
                      </a:endParaRPr>
                    </a:p>
                  </a:txBody>
                  <a:tcPr marL="6350" marR="6350" marT="6350" marB="0" anchor="ctr"/>
                </a:tc>
                <a:tc>
                  <a:txBody>
                    <a:bodyPr/>
                    <a:lstStyle/>
                    <a:p>
                      <a:pPr algn="ctr" fontAlgn="ctr"/>
                      <a:r>
                        <a:rPr lang="en-US" sz="2400" u="none" strike="noStrike" dirty="0">
                          <a:effectLst/>
                        </a:rPr>
                        <a:t>Dropout</a:t>
                      </a:r>
                      <a:endParaRPr lang="en-US" sz="2400" b="0" i="0" u="none" strike="noStrike" dirty="0">
                        <a:solidFill>
                          <a:srgbClr val="000000"/>
                        </a:solidFill>
                        <a:effectLst/>
                        <a:latin typeface="+mn-lt"/>
                      </a:endParaRPr>
                    </a:p>
                  </a:txBody>
                  <a:tcPr marL="6350" marR="6350" marT="6350" marB="0" anchor="ctr"/>
                </a:tc>
                <a:tc>
                  <a:txBody>
                    <a:bodyPr/>
                    <a:lstStyle/>
                    <a:p>
                      <a:pPr algn="ctr" fontAlgn="ctr"/>
                      <a:r>
                        <a:rPr lang="en-US" sz="2400" u="none" strike="noStrike" dirty="0">
                          <a:effectLst/>
                        </a:rPr>
                        <a:t>No Dropout</a:t>
                      </a:r>
                      <a:endParaRPr lang="en-US" sz="2400" b="0" i="0" u="none" strike="noStrike" dirty="0">
                        <a:solidFill>
                          <a:srgbClr val="000000"/>
                        </a:solidFill>
                        <a:effectLst/>
                        <a:latin typeface="+mn-lt"/>
                      </a:endParaRPr>
                    </a:p>
                  </a:txBody>
                  <a:tcPr marL="6350" marR="6350" marT="6350" marB="0" anchor="ctr">
                    <a:lnR w="38100" cap="flat" cmpd="sng" algn="ctr">
                      <a:solidFill>
                        <a:schemeClr val="tx1"/>
                      </a:solidFill>
                      <a:prstDash val="solid"/>
                      <a:round/>
                      <a:headEnd type="none" w="med" len="med"/>
                      <a:tailEnd type="none" w="med" len="med"/>
                    </a:lnR>
                  </a:tcPr>
                </a:tc>
                <a:tc>
                  <a:txBody>
                    <a:bodyPr/>
                    <a:lstStyle/>
                    <a:p>
                      <a:pPr algn="ctr" fontAlgn="ctr"/>
                      <a:r>
                        <a:rPr lang="en-US" sz="2400" b="0" i="0" u="none" strike="noStrike" dirty="0">
                          <a:solidFill>
                            <a:srgbClr val="000000"/>
                          </a:solidFill>
                          <a:effectLst/>
                          <a:latin typeface="+mn-lt"/>
                        </a:rPr>
                        <a:t>Dropout</a:t>
                      </a:r>
                    </a:p>
                  </a:txBody>
                  <a:tcPr marL="6350" marR="6350" marT="6350" marB="0" anchor="ctr">
                    <a:lnL w="38100" cap="flat" cmpd="sng" algn="ctr">
                      <a:solidFill>
                        <a:schemeClr val="tx1"/>
                      </a:solidFill>
                      <a:prstDash val="solid"/>
                      <a:round/>
                      <a:headEnd type="none" w="med" len="med"/>
                      <a:tailEnd type="none" w="med" len="med"/>
                    </a:lnL>
                    <a:solidFill>
                      <a:schemeClr val="accent1">
                        <a:lumMod val="40000"/>
                        <a:lumOff val="60000"/>
                      </a:schemeClr>
                    </a:solidFill>
                  </a:tcPr>
                </a:tc>
                <a:tc>
                  <a:txBody>
                    <a:bodyPr/>
                    <a:lstStyle/>
                    <a:p>
                      <a:pPr algn="ctr" fontAlgn="ctr"/>
                      <a:r>
                        <a:rPr lang="en-US" sz="2400" b="0" i="0" u="none" strike="noStrike" dirty="0">
                          <a:solidFill>
                            <a:srgbClr val="000000"/>
                          </a:solidFill>
                          <a:effectLst/>
                          <a:latin typeface="+mn-lt"/>
                        </a:rPr>
                        <a:t>No</a:t>
                      </a:r>
                    </a:p>
                    <a:p>
                      <a:pPr algn="ctr" fontAlgn="ctr"/>
                      <a:r>
                        <a:rPr lang="en-US" sz="2400" b="0" i="0" u="none" strike="noStrike" dirty="0">
                          <a:solidFill>
                            <a:srgbClr val="000000"/>
                          </a:solidFill>
                          <a:effectLst/>
                          <a:latin typeface="+mn-lt"/>
                        </a:rPr>
                        <a:t>Dropout</a:t>
                      </a:r>
                    </a:p>
                  </a:txBody>
                  <a:tcPr marL="6350" marR="6350" marT="6350" marB="0" anchor="ctr">
                    <a:solidFill>
                      <a:schemeClr val="accent1">
                        <a:lumMod val="20000"/>
                        <a:lumOff val="80000"/>
                      </a:schemeClr>
                    </a:solidFill>
                  </a:tcPr>
                </a:tc>
                <a:tc>
                  <a:txBody>
                    <a:bodyPr/>
                    <a:lstStyle/>
                    <a:p>
                      <a:pPr algn="ctr" fontAlgn="ctr"/>
                      <a:r>
                        <a:rPr lang="en-US" sz="2400" b="0" i="0" u="none" strike="noStrike" dirty="0" err="1">
                          <a:solidFill>
                            <a:srgbClr val="000000"/>
                          </a:solidFill>
                          <a:effectLst/>
                          <a:latin typeface="+mn-lt"/>
                        </a:rPr>
                        <a:t>DropoutRate</a:t>
                      </a:r>
                      <a:endParaRPr lang="en-US" sz="2400" b="0" i="0" u="none" strike="noStrike" dirty="0">
                        <a:solidFill>
                          <a:srgbClr val="000000"/>
                        </a:solidFill>
                        <a:effectLst/>
                        <a:latin typeface="+mn-lt"/>
                      </a:endParaRPr>
                    </a:p>
                  </a:txBody>
                  <a:tcPr marL="6350" marR="6350" marT="6350" marB="0" anchor="ctr">
                    <a:solidFill>
                      <a:schemeClr val="accent1">
                        <a:lumMod val="20000"/>
                        <a:lumOff val="80000"/>
                      </a:schemeClr>
                    </a:solidFill>
                  </a:tcPr>
                </a:tc>
                <a:extLst>
                  <a:ext uri="{0D108BD9-81ED-4DB2-BD59-A6C34878D82A}">
                    <a16:rowId xmlns:a16="http://schemas.microsoft.com/office/drawing/2014/main" val="2042088889"/>
                  </a:ext>
                </a:extLst>
              </a:tr>
              <a:tr h="672954">
                <a:tc>
                  <a:txBody>
                    <a:bodyPr/>
                    <a:lstStyle/>
                    <a:p>
                      <a:pPr algn="ctr" fontAlgn="ctr"/>
                      <a:r>
                        <a:rPr lang="en-US" sz="2400" u="none" strike="noStrike" dirty="0">
                          <a:effectLst/>
                        </a:rPr>
                        <a:t>Teacher Picks</a:t>
                      </a:r>
                      <a:endParaRPr lang="en-US" sz="2400" b="0" i="0" u="none" strike="noStrike" dirty="0">
                        <a:solidFill>
                          <a:srgbClr val="000000"/>
                        </a:solidFill>
                        <a:effectLst/>
                        <a:latin typeface="+mn-lt"/>
                      </a:endParaRPr>
                    </a:p>
                  </a:txBody>
                  <a:tcPr marL="6350" marR="6350" marT="6350" marB="0" anchor="ctr">
                    <a:lnB w="12700" cap="flat" cmpd="sng" algn="ctr">
                      <a:solidFill>
                        <a:schemeClr val="tx1"/>
                      </a:solidFill>
                      <a:prstDash val="solid"/>
                      <a:round/>
                      <a:headEnd type="none" w="med" len="med"/>
                      <a:tailEnd type="none" w="med" len="med"/>
                    </a:lnB>
                  </a:tcPr>
                </a:tc>
                <a:tc>
                  <a:txBody>
                    <a:bodyPr/>
                    <a:lstStyle/>
                    <a:p>
                      <a:pPr algn="ctr" fontAlgn="ctr"/>
                      <a:r>
                        <a:rPr lang="en-US" sz="2400" u="none" strike="noStrike" dirty="0">
                          <a:effectLst/>
                        </a:rPr>
                        <a:t>20</a:t>
                      </a:r>
                      <a:endParaRPr lang="en-US" sz="2400" b="0" i="0" u="none" strike="noStrike" dirty="0">
                        <a:solidFill>
                          <a:srgbClr val="000000"/>
                        </a:solidFill>
                        <a:effectLst/>
                        <a:latin typeface="+mn-lt"/>
                      </a:endParaRPr>
                    </a:p>
                  </a:txBody>
                  <a:tcPr marL="6350" marR="6350" marT="6350" marB="0" anchor="ctr">
                    <a:lnB w="12700" cap="flat" cmpd="sng" algn="ctr">
                      <a:solidFill>
                        <a:schemeClr val="tx1"/>
                      </a:solidFill>
                      <a:prstDash val="solid"/>
                      <a:round/>
                      <a:headEnd type="none" w="med" len="med"/>
                      <a:tailEnd type="none" w="med" len="med"/>
                    </a:lnB>
                  </a:tcPr>
                </a:tc>
                <a:tc>
                  <a:txBody>
                    <a:bodyPr/>
                    <a:lstStyle/>
                    <a:p>
                      <a:pPr algn="ctr" fontAlgn="ctr"/>
                      <a:r>
                        <a:rPr lang="en-US" sz="2400" u="none" strike="noStrike" dirty="0">
                          <a:effectLst/>
                        </a:rPr>
                        <a:t>80</a:t>
                      </a:r>
                      <a:endParaRPr lang="en-US" sz="2400" b="0" i="0" u="none" strike="noStrike" dirty="0">
                        <a:solidFill>
                          <a:srgbClr val="000000"/>
                        </a:solidFill>
                        <a:effectLst/>
                        <a:latin typeface="+mn-lt"/>
                      </a:endParaRPr>
                    </a:p>
                  </a:txBody>
                  <a:tcPr marL="6350" marR="6350" marT="6350" marB="0" anchor="ctr">
                    <a:lnB w="12700" cap="flat" cmpd="sng" algn="ctr">
                      <a:solidFill>
                        <a:schemeClr val="tx1"/>
                      </a:solidFill>
                      <a:prstDash val="solid"/>
                      <a:round/>
                      <a:headEnd type="none" w="med" len="med"/>
                      <a:tailEnd type="none" w="med" len="med"/>
                    </a:lnB>
                  </a:tcPr>
                </a:tc>
                <a:tc>
                  <a:txBody>
                    <a:bodyPr/>
                    <a:lstStyle/>
                    <a:p>
                      <a:pPr algn="ctr" fontAlgn="ctr"/>
                      <a:r>
                        <a:rPr lang="en-US" sz="2400" b="0" i="0" u="none" strike="noStrike" dirty="0">
                          <a:solidFill>
                            <a:srgbClr val="000000"/>
                          </a:solidFill>
                          <a:effectLst/>
                          <a:latin typeface="+mn-lt"/>
                        </a:rPr>
                        <a:t>50</a:t>
                      </a:r>
                    </a:p>
                  </a:txBody>
                  <a:tcPr marL="6350" marR="6350" marT="6350" marB="0" anchor="ctr">
                    <a:lnB w="12700" cap="flat" cmpd="sng" algn="ctr">
                      <a:solidFill>
                        <a:schemeClr val="tx1"/>
                      </a:solidFill>
                      <a:prstDash val="solid"/>
                      <a:round/>
                      <a:headEnd type="none" w="med" len="med"/>
                      <a:tailEnd type="none" w="med" len="med"/>
                    </a:lnB>
                  </a:tcPr>
                </a:tc>
                <a:tc>
                  <a:txBody>
                    <a:bodyPr/>
                    <a:lstStyle/>
                    <a:p>
                      <a:pPr algn="ctr" fontAlgn="ctr"/>
                      <a:r>
                        <a:rPr lang="en-US" sz="2400" b="0" i="0" u="none" strike="noStrike" dirty="0">
                          <a:solidFill>
                            <a:srgbClr val="000000"/>
                          </a:solidFill>
                          <a:effectLst/>
                          <a:latin typeface="+mn-lt"/>
                        </a:rPr>
                        <a:t>50</a:t>
                      </a:r>
                    </a:p>
                  </a:txBody>
                  <a:tcPr marL="6350" marR="6350" marT="6350" marB="0" anchor="ctr">
                    <a:lnR w="381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a:txBody>
                    <a:bodyPr/>
                    <a:lstStyle/>
                    <a:p>
                      <a:pPr algn="ctr" fontAlgn="ctr"/>
                      <a:r>
                        <a:rPr lang="en-US" sz="2400" b="0" i="0" u="none" strike="noStrike" dirty="0">
                          <a:solidFill>
                            <a:srgbClr val="000000"/>
                          </a:solidFill>
                          <a:effectLst/>
                          <a:latin typeface="+mn-lt"/>
                        </a:rPr>
                        <a:t>70</a:t>
                      </a:r>
                    </a:p>
                  </a:txBody>
                  <a:tcPr marL="6350" marR="6350" marT="6350" marB="0" anchor="ctr">
                    <a:lnL w="381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fontAlgn="ctr"/>
                      <a:r>
                        <a:rPr lang="en-US" sz="2400" b="0" i="0" u="none" strike="noStrike" dirty="0">
                          <a:solidFill>
                            <a:srgbClr val="000000"/>
                          </a:solidFill>
                          <a:effectLst/>
                          <a:latin typeface="+mn-lt"/>
                        </a:rPr>
                        <a:t>130</a:t>
                      </a:r>
                    </a:p>
                  </a:txBody>
                  <a:tcPr marL="6350" marR="6350" marT="6350" marB="0" anchor="ctr">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fontAlgn="ctr"/>
                      <a:r>
                        <a:rPr lang="en-US" sz="2400" b="0" i="0" u="none" strike="noStrike" dirty="0">
                          <a:solidFill>
                            <a:srgbClr val="000000"/>
                          </a:solidFill>
                          <a:effectLst/>
                          <a:latin typeface="+mn-lt"/>
                        </a:rPr>
                        <a:t>35%</a:t>
                      </a:r>
                    </a:p>
                  </a:txBody>
                  <a:tcPr marL="6350" marR="6350" marT="6350" marB="0" anchor="ctr">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3131272155"/>
                  </a:ext>
                </a:extLst>
              </a:tr>
              <a:tr h="672954">
                <a:tc>
                  <a:txBody>
                    <a:bodyPr/>
                    <a:lstStyle/>
                    <a:p>
                      <a:pPr algn="ctr" fontAlgn="ctr"/>
                      <a:r>
                        <a:rPr lang="en-US" sz="2400" u="none" strike="noStrike" dirty="0">
                          <a:solidFill>
                            <a:schemeClr val="bg1"/>
                          </a:solidFill>
                          <a:effectLst/>
                        </a:rPr>
                        <a:t>Algorithm Picks</a:t>
                      </a:r>
                      <a:endParaRPr lang="en-US" sz="2400" b="0" i="0" u="none" strike="noStrike" dirty="0">
                        <a:solidFill>
                          <a:schemeClr val="bg1"/>
                        </a:solidFill>
                        <a:effectLst/>
                        <a:latin typeface="+mn-lt"/>
                      </a:endParaRPr>
                    </a:p>
                  </a:txBody>
                  <a:tcPr marL="6350" marR="6350" marT="6350" marB="0" anchor="ctr">
                    <a:lnL w="12700" cmpd="sng">
                      <a:noFill/>
                    </a:lnL>
                    <a:lnR w="12700" cmpd="sng">
                      <a:noFill/>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solidFill>
                      <a:schemeClr val="bg1"/>
                    </a:solidFill>
                  </a:tcPr>
                </a:tc>
                <a:tc>
                  <a:txBody>
                    <a:bodyPr/>
                    <a:lstStyle/>
                    <a:p>
                      <a:pPr algn="ctr" fontAlgn="ctr"/>
                      <a:endParaRPr lang="en-US" sz="2400" b="0" i="0" u="none" strike="noStrike" dirty="0">
                        <a:solidFill>
                          <a:schemeClr val="bg1"/>
                        </a:solidFill>
                        <a:effectLst/>
                        <a:latin typeface="+mn-lt"/>
                      </a:endParaRPr>
                    </a:p>
                  </a:txBody>
                  <a:tcPr marL="6350" marR="6350" marT="6350" marB="0" anchor="ctr">
                    <a:lnL w="12700" cmpd="sng">
                      <a:noFill/>
                    </a:lnL>
                    <a:lnR w="12700" cmpd="sng">
                      <a:noFill/>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solidFill>
                      <a:schemeClr val="bg1"/>
                    </a:solidFill>
                  </a:tcPr>
                </a:tc>
                <a:tc>
                  <a:txBody>
                    <a:bodyPr/>
                    <a:lstStyle/>
                    <a:p>
                      <a:pPr algn="ctr" fontAlgn="ctr"/>
                      <a:endParaRPr lang="en-US" sz="2400" b="0" i="0" u="none" strike="noStrike" dirty="0">
                        <a:solidFill>
                          <a:schemeClr val="bg1"/>
                        </a:solidFill>
                        <a:effectLst/>
                        <a:latin typeface="+mn-lt"/>
                      </a:endParaRPr>
                    </a:p>
                  </a:txBody>
                  <a:tcPr marL="6350" marR="6350" marT="6350" marB="0" anchor="ctr">
                    <a:lnL w="12700" cmpd="sng">
                      <a:noFill/>
                    </a:lnL>
                    <a:lnR w="12700" cmpd="sng">
                      <a:noFill/>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solidFill>
                      <a:schemeClr val="bg1"/>
                    </a:solidFill>
                  </a:tcPr>
                </a:tc>
                <a:tc>
                  <a:txBody>
                    <a:bodyPr/>
                    <a:lstStyle/>
                    <a:p>
                      <a:pPr algn="ctr" fontAlgn="ctr"/>
                      <a:r>
                        <a:rPr lang="en-US" sz="2400" b="0" i="0" u="none" strike="noStrike" dirty="0">
                          <a:solidFill>
                            <a:schemeClr val="bg1"/>
                          </a:solidFill>
                          <a:effectLst/>
                          <a:latin typeface="+mn-lt"/>
                        </a:rPr>
                        <a:t>50</a:t>
                      </a:r>
                    </a:p>
                  </a:txBody>
                  <a:tcPr marL="6350" marR="6350" marT="6350" marB="0" anchor="ctr">
                    <a:lnL w="12700" cmpd="sng">
                      <a:noFill/>
                    </a:lnL>
                    <a:lnR w="12700" cmpd="sng">
                      <a:noFill/>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solidFill>
                      <a:schemeClr val="bg1"/>
                    </a:solidFill>
                  </a:tcPr>
                </a:tc>
                <a:tc>
                  <a:txBody>
                    <a:bodyPr/>
                    <a:lstStyle/>
                    <a:p>
                      <a:pPr algn="ctr" fontAlgn="ctr"/>
                      <a:r>
                        <a:rPr lang="en-US" sz="2400" b="0" i="0" u="none" strike="noStrike" dirty="0">
                          <a:solidFill>
                            <a:schemeClr val="bg1"/>
                          </a:solidFill>
                          <a:effectLst/>
                          <a:latin typeface="+mn-lt"/>
                        </a:rPr>
                        <a:t>50</a:t>
                      </a:r>
                    </a:p>
                  </a:txBody>
                  <a:tcPr marL="6350" marR="6350" marT="6350" marB="0" anchor="ctr">
                    <a:lnL w="12700" cmpd="sng">
                      <a:noFill/>
                    </a:lnL>
                    <a:lnR w="381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solidFill>
                      <a:schemeClr val="bg1"/>
                    </a:solidFill>
                  </a:tcPr>
                </a:tc>
                <a:tc>
                  <a:txBody>
                    <a:bodyPr/>
                    <a:lstStyle/>
                    <a:p>
                      <a:pPr algn="ctr" fontAlgn="ctr"/>
                      <a:endParaRPr lang="en-US" sz="2400" b="0" i="0" u="none" strike="noStrike" dirty="0">
                        <a:solidFill>
                          <a:schemeClr val="bg1"/>
                        </a:solidFill>
                        <a:effectLst/>
                        <a:latin typeface="+mn-lt"/>
                      </a:endParaRPr>
                    </a:p>
                  </a:txBody>
                  <a:tcPr marL="6350" marR="6350" marT="6350" marB="0" anchor="ctr">
                    <a:lnL w="38100" cap="flat" cmpd="sng" algn="ctr">
                      <a:noFill/>
                      <a:prstDash val="solid"/>
                      <a:round/>
                      <a:headEnd type="none" w="med" len="med"/>
                      <a:tailEnd type="none" w="med" len="med"/>
                    </a:lnL>
                    <a:lnR w="12700" cmpd="sng">
                      <a:noFill/>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solidFill>
                      <a:schemeClr val="bg1"/>
                    </a:solidFill>
                  </a:tcPr>
                </a:tc>
                <a:tc>
                  <a:txBody>
                    <a:bodyPr/>
                    <a:lstStyle/>
                    <a:p>
                      <a:pPr algn="ctr" fontAlgn="ctr"/>
                      <a:endParaRPr lang="en-US" sz="2400" b="0" i="0" u="none" strike="noStrike" dirty="0">
                        <a:solidFill>
                          <a:schemeClr val="bg1"/>
                        </a:solidFill>
                        <a:effectLst/>
                        <a:latin typeface="+mn-lt"/>
                      </a:endParaRPr>
                    </a:p>
                  </a:txBody>
                  <a:tcPr marL="6350" marR="6350" marT="6350" marB="0" anchor="ctr">
                    <a:lnL w="12700" cmpd="sng">
                      <a:noFill/>
                    </a:lnL>
                    <a:lnR w="12700" cmpd="sng">
                      <a:noFill/>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solidFill>
                      <a:schemeClr val="bg1"/>
                    </a:solidFill>
                  </a:tcPr>
                </a:tc>
                <a:tc>
                  <a:txBody>
                    <a:bodyPr/>
                    <a:lstStyle/>
                    <a:p>
                      <a:pPr algn="ctr" fontAlgn="ctr"/>
                      <a:endParaRPr lang="en-US" sz="2400" b="0" i="0" u="none" strike="noStrike" dirty="0">
                        <a:solidFill>
                          <a:schemeClr val="bg1"/>
                        </a:solidFill>
                        <a:effectLst/>
                        <a:latin typeface="+mn-lt"/>
                      </a:endParaRPr>
                    </a:p>
                  </a:txBody>
                  <a:tcPr marL="6350" marR="6350" marT="6350" marB="0" anchor="ctr">
                    <a:lnL w="12700" cmpd="sng">
                      <a:noFill/>
                    </a:lnL>
                    <a:lnR w="12700" cmpd="sng">
                      <a:noFill/>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664088946"/>
                  </a:ext>
                </a:extLst>
              </a:tr>
            </a:tbl>
          </a:graphicData>
        </a:graphic>
      </p:graphicFrame>
    </p:spTree>
    <p:extLst>
      <p:ext uri="{BB962C8B-B14F-4D97-AF65-F5344CB8AC3E}">
        <p14:creationId xmlns:p14="http://schemas.microsoft.com/office/powerpoint/2010/main" val="3749511456"/>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F947F4-8262-41FF-88B6-8277B9B0D585}"/>
              </a:ext>
            </a:extLst>
          </p:cNvPr>
          <p:cNvSpPr>
            <a:spLocks noGrp="1"/>
          </p:cNvSpPr>
          <p:nvPr>
            <p:ph type="title"/>
          </p:nvPr>
        </p:nvSpPr>
        <p:spPr/>
        <p:txBody>
          <a:bodyPr/>
          <a:lstStyle/>
          <a:p>
            <a:r>
              <a:rPr lang="en-US" dirty="0"/>
              <a:t>Student Tutoring Intervention</a:t>
            </a:r>
          </a:p>
        </p:txBody>
      </p:sp>
      <p:sp>
        <p:nvSpPr>
          <p:cNvPr id="3" name="Content Placeholder 2">
            <a:extLst>
              <a:ext uri="{FF2B5EF4-FFF2-40B4-BE49-F238E27FC236}">
                <a16:creationId xmlns:a16="http://schemas.microsoft.com/office/drawing/2014/main" id="{32AB539A-87B9-4FD3-A682-1A0594B48716}"/>
              </a:ext>
            </a:extLst>
          </p:cNvPr>
          <p:cNvSpPr>
            <a:spLocks noGrp="1"/>
          </p:cNvSpPr>
          <p:nvPr>
            <p:ph idx="1"/>
          </p:nvPr>
        </p:nvSpPr>
        <p:spPr/>
        <p:txBody>
          <a:bodyPr>
            <a:normAutofit/>
          </a:bodyPr>
          <a:lstStyle/>
          <a:p>
            <a:r>
              <a:rPr lang="en-US" dirty="0"/>
              <a:t>The new principal wants to make a big splash and increase the graduation rate by better targeting this program. He suspects that an algorithm could do a better job selecting students for tutoring than these teachers.</a:t>
            </a:r>
          </a:p>
          <a:p>
            <a:endParaRPr lang="en-US" dirty="0"/>
          </a:p>
          <a:p>
            <a:r>
              <a:rPr lang="en-US" dirty="0"/>
              <a:t>He asks a local university researcher to design an algorithm to predict students at greatest likelihood of dropping out.  </a:t>
            </a:r>
          </a:p>
          <a:p>
            <a:endParaRPr lang="en-US" dirty="0"/>
          </a:p>
          <a:p>
            <a:endParaRPr lang="en-US" dirty="0"/>
          </a:p>
        </p:txBody>
      </p:sp>
    </p:spTree>
    <p:extLst>
      <p:ext uri="{BB962C8B-B14F-4D97-AF65-F5344CB8AC3E}">
        <p14:creationId xmlns:p14="http://schemas.microsoft.com/office/powerpoint/2010/main" val="1901479887"/>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F947F4-8262-41FF-88B6-8277B9B0D585}"/>
              </a:ext>
            </a:extLst>
          </p:cNvPr>
          <p:cNvSpPr>
            <a:spLocks noGrp="1"/>
          </p:cNvSpPr>
          <p:nvPr>
            <p:ph type="title"/>
          </p:nvPr>
        </p:nvSpPr>
        <p:spPr/>
        <p:txBody>
          <a:bodyPr/>
          <a:lstStyle/>
          <a:p>
            <a:r>
              <a:rPr lang="en-US" dirty="0"/>
              <a:t>Student Tutoring Intervention</a:t>
            </a:r>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32AB539A-87B9-4FD3-A682-1A0594B48716}"/>
                  </a:ext>
                </a:extLst>
              </p:cNvPr>
              <p:cNvSpPr>
                <a:spLocks noGrp="1"/>
              </p:cNvSpPr>
              <p:nvPr>
                <p:ph idx="1"/>
              </p:nvPr>
            </p:nvSpPr>
            <p:spPr/>
            <p:txBody>
              <a:bodyPr>
                <a:normAutofit lnSpcReduction="10000"/>
              </a:bodyPr>
              <a:lstStyle/>
              <a:p>
                <a:r>
                  <a:rPr lang="en-US" dirty="0"/>
                  <a:t>The researcher uses 10 years of historical data to build this model and it performs very well out of sample. In her data, 50% of the 100 students predicted be at greatest risk of dropping out actually do so.</a:t>
                </a:r>
              </a:p>
              <a:p>
                <a:r>
                  <a:rPr lang="en-US" dirty="0">
                    <a:latin typeface="Calibri" panose="020F0502020204030204" pitchFamily="34" charset="0"/>
                    <a:cs typeface="Calibri" panose="020F0502020204030204" pitchFamily="34" charset="0"/>
                  </a:rPr>
                  <a:t>Precision or PPV</a:t>
                </a:r>
              </a:p>
              <a:p>
                <a:pPr lvl="1"/>
                <a14:m>
                  <m:oMath xmlns:m="http://schemas.openxmlformats.org/officeDocument/2006/math">
                    <m:r>
                      <a:rPr lang="en-US" i="1">
                        <a:latin typeface="Cambria Math" panose="02040503050406030204" pitchFamily="18" charset="0"/>
                      </a:rPr>
                      <m:t>𝑃</m:t>
                    </m:r>
                    <m:d>
                      <m:dPr>
                        <m:ctrlPr>
                          <a:rPr lang="en-US" i="1">
                            <a:latin typeface="Cambria Math" panose="02040503050406030204" pitchFamily="18" charset="0"/>
                          </a:rPr>
                        </m:ctrlPr>
                      </m:dPr>
                      <m:e>
                        <m:r>
                          <a:rPr lang="en-US" i="1">
                            <a:latin typeface="Cambria Math" panose="02040503050406030204" pitchFamily="18" charset="0"/>
                          </a:rPr>
                          <m:t>𝑦</m:t>
                        </m:r>
                        <m:r>
                          <a:rPr lang="en-US" i="1">
                            <a:latin typeface="Cambria Math" panose="02040503050406030204" pitchFamily="18" charset="0"/>
                          </a:rPr>
                          <m:t>=1</m:t>
                        </m:r>
                      </m:e>
                      <m:e>
                        <m:acc>
                          <m:accPr>
                            <m:chr m:val="̂"/>
                            <m:ctrlPr>
                              <a:rPr lang="en-US" i="1">
                                <a:latin typeface="Cambria Math" panose="02040503050406030204" pitchFamily="18" charset="0"/>
                              </a:rPr>
                            </m:ctrlPr>
                          </m:accPr>
                          <m:e>
                            <m:r>
                              <a:rPr lang="en-US" i="1">
                                <a:latin typeface="Cambria Math" panose="02040503050406030204" pitchFamily="18" charset="0"/>
                              </a:rPr>
                              <m:t>𝑦</m:t>
                            </m:r>
                          </m:e>
                        </m:acc>
                        <m:r>
                          <a:rPr lang="en-US" i="1">
                            <a:latin typeface="Cambria Math" panose="02040503050406030204" pitchFamily="18" charset="0"/>
                          </a:rPr>
                          <m:t>=1</m:t>
                        </m:r>
                      </m:e>
                    </m:d>
                    <m:r>
                      <a:rPr lang="en-US" i="1">
                        <a:latin typeface="Cambria Math" panose="02040503050406030204" pitchFamily="18" charset="0"/>
                      </a:rPr>
                      <m:t>=50%</m:t>
                    </m:r>
                  </m:oMath>
                </a14:m>
                <a:endParaRPr lang="en-US" dirty="0"/>
              </a:p>
              <a:p>
                <a:pPr lvl="1"/>
                <a14:m>
                  <m:oMath xmlns:m="http://schemas.openxmlformats.org/officeDocument/2006/math">
                    <m:r>
                      <a:rPr lang="en-US" i="1">
                        <a:latin typeface="Cambria Math" panose="02040503050406030204" pitchFamily="18" charset="0"/>
                      </a:rPr>
                      <m:t>𝑃</m:t>
                    </m:r>
                    <m:d>
                      <m:dPr>
                        <m:ctrlPr>
                          <a:rPr lang="en-US" i="1">
                            <a:latin typeface="Cambria Math" panose="02040503050406030204" pitchFamily="18" charset="0"/>
                          </a:rPr>
                        </m:ctrlPr>
                      </m:dPr>
                      <m:e>
                        <m:r>
                          <a:rPr lang="en-US" i="1">
                            <a:latin typeface="Cambria Math" panose="02040503050406030204" pitchFamily="18" charset="0"/>
                          </a:rPr>
                          <m:t>𝐴𝑐𝑡𝑢𝑎𝑙</m:t>
                        </m:r>
                        <m:r>
                          <a:rPr lang="en-US" i="1">
                            <a:latin typeface="Cambria Math" panose="02040503050406030204" pitchFamily="18" charset="0"/>
                          </a:rPr>
                          <m:t> </m:t>
                        </m:r>
                        <m:r>
                          <a:rPr lang="en-US" i="1">
                            <a:latin typeface="Cambria Math" panose="02040503050406030204" pitchFamily="18" charset="0"/>
                          </a:rPr>
                          <m:t>𝐷𝑟𝑜𝑝𝑜𝑢𝑡</m:t>
                        </m:r>
                        <m:r>
                          <a:rPr lang="en-US" i="1">
                            <a:latin typeface="Cambria Math" panose="02040503050406030204" pitchFamily="18" charset="0"/>
                          </a:rPr>
                          <m:t>=1</m:t>
                        </m:r>
                      </m:e>
                      <m:e>
                        <m:r>
                          <a:rPr lang="en-US" i="1">
                            <a:latin typeface="Cambria Math" panose="02040503050406030204" pitchFamily="18" charset="0"/>
                          </a:rPr>
                          <m:t>𝑃𝑟𝑒𝑑𝑖𝑐𝑡𝑒𝑑</m:t>
                        </m:r>
                        <m:r>
                          <a:rPr lang="en-US" i="1">
                            <a:latin typeface="Cambria Math" panose="02040503050406030204" pitchFamily="18" charset="0"/>
                          </a:rPr>
                          <m:t> </m:t>
                        </m:r>
                        <m:r>
                          <a:rPr lang="en-US" i="1">
                            <a:latin typeface="Cambria Math" panose="02040503050406030204" pitchFamily="18" charset="0"/>
                          </a:rPr>
                          <m:t>𝐷𝑟𝑜𝑝𝑜𝑢𝑡</m:t>
                        </m:r>
                        <m:r>
                          <a:rPr lang="en-US" i="1">
                            <a:latin typeface="Cambria Math" panose="02040503050406030204" pitchFamily="18" charset="0"/>
                          </a:rPr>
                          <m:t>=1</m:t>
                        </m:r>
                      </m:e>
                    </m:d>
                    <m:r>
                      <a:rPr lang="en-US" i="1">
                        <a:latin typeface="Cambria Math" panose="02040503050406030204" pitchFamily="18" charset="0"/>
                      </a:rPr>
                      <m:t>=50%</m:t>
                    </m:r>
                  </m:oMath>
                </a14:m>
                <a:endParaRPr lang="en-US" dirty="0"/>
              </a:p>
              <a:p>
                <a:pPr lvl="1"/>
                <a:endParaRPr lang="en-US" dirty="0"/>
              </a:p>
              <a:p>
                <a:r>
                  <a:rPr lang="en-US" dirty="0"/>
                  <a:t>Should the principal replace the teachers with the algorithm?</a:t>
                </a:r>
              </a:p>
              <a:p>
                <a:endParaRPr lang="en-US" dirty="0"/>
              </a:p>
              <a:p>
                <a:r>
                  <a:rPr lang="en-US" dirty="0">
                    <a:solidFill>
                      <a:srgbClr val="FF0000"/>
                    </a:solidFill>
                  </a:rPr>
                  <a:t>What other piece of information do we need?</a:t>
                </a:r>
                <a:endParaRPr lang="en-US" dirty="0"/>
              </a:p>
              <a:p>
                <a:endParaRPr lang="en-US" dirty="0"/>
              </a:p>
              <a:p>
                <a:endParaRPr lang="en-US" dirty="0"/>
              </a:p>
              <a:p>
                <a:endParaRPr lang="en-US" dirty="0"/>
              </a:p>
            </p:txBody>
          </p:sp>
        </mc:Choice>
        <mc:Fallback xmlns="">
          <p:sp>
            <p:nvSpPr>
              <p:cNvPr id="3" name="Content Placeholder 2">
                <a:extLst>
                  <a:ext uri="{FF2B5EF4-FFF2-40B4-BE49-F238E27FC236}">
                    <a16:creationId xmlns:a16="http://schemas.microsoft.com/office/drawing/2014/main" id="{32AB539A-87B9-4FD3-A682-1A0594B48716}"/>
                  </a:ext>
                </a:extLst>
              </p:cNvPr>
              <p:cNvSpPr>
                <a:spLocks noGrp="1" noRot="1" noChangeAspect="1" noMove="1" noResize="1" noEditPoints="1" noAdjustHandles="1" noChangeArrowheads="1" noChangeShapeType="1" noTextEdit="1"/>
              </p:cNvSpPr>
              <p:nvPr>
                <p:ph idx="1"/>
              </p:nvPr>
            </p:nvSpPr>
            <p:spPr>
              <a:blipFill>
                <a:blip r:embed="rId2"/>
                <a:stretch>
                  <a:fillRect l="-1043" t="-3081" r="-1623"/>
                </a:stretch>
              </a:blipFill>
            </p:spPr>
            <p:txBody>
              <a:bodyPr/>
              <a:lstStyle/>
              <a:p>
                <a:r>
                  <a:rPr lang="en-US">
                    <a:noFill/>
                  </a:rPr>
                  <a:t> </a:t>
                </a:r>
              </a:p>
            </p:txBody>
          </p:sp>
        </mc:Fallback>
      </mc:AlternateContent>
    </p:spTree>
    <p:extLst>
      <p:ext uri="{BB962C8B-B14F-4D97-AF65-F5344CB8AC3E}">
        <p14:creationId xmlns:p14="http://schemas.microsoft.com/office/powerpoint/2010/main" val="839881455"/>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Effect transition="in" filter="fade">
                                      <p:cBhvr>
                                        <p:cTn id="27" dur="500"/>
                                        <p:tgtEl>
                                          <p:spTgt spid="3">
                                            <p:txEl>
                                              <p:pRg st="5" end="5"/>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3">
                                            <p:txEl>
                                              <p:pRg st="7" end="7"/>
                                            </p:txEl>
                                          </p:spTgt>
                                        </p:tgtEl>
                                        <p:attrNameLst>
                                          <p:attrName>style.visibility</p:attrName>
                                        </p:attrNameLst>
                                      </p:cBhvr>
                                      <p:to>
                                        <p:strVal val="visible"/>
                                      </p:to>
                                    </p:set>
                                    <p:animEffect transition="in" filter="fade">
                                      <p:cBhvr>
                                        <p:cTn id="32"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3A74C6-9BA6-BD5A-351D-56C85AE0E5DC}"/>
              </a:ext>
            </a:extLst>
          </p:cNvPr>
          <p:cNvSpPr>
            <a:spLocks noGrp="1"/>
          </p:cNvSpPr>
          <p:nvPr>
            <p:ph type="title"/>
          </p:nvPr>
        </p:nvSpPr>
        <p:spPr/>
        <p:txBody>
          <a:bodyPr/>
          <a:lstStyle/>
          <a:p>
            <a:r>
              <a:rPr lang="en-US" dirty="0"/>
              <a:t>Final Teams</a:t>
            </a:r>
          </a:p>
        </p:txBody>
      </p:sp>
      <p:sp>
        <p:nvSpPr>
          <p:cNvPr id="3" name="Content Placeholder 2">
            <a:extLst>
              <a:ext uri="{FF2B5EF4-FFF2-40B4-BE49-F238E27FC236}">
                <a16:creationId xmlns:a16="http://schemas.microsoft.com/office/drawing/2014/main" id="{0390F856-78D8-1C7A-FF10-22B62B6DA20A}"/>
              </a:ext>
            </a:extLst>
          </p:cNvPr>
          <p:cNvSpPr>
            <a:spLocks noGrp="1"/>
          </p:cNvSpPr>
          <p:nvPr>
            <p:ph idx="1"/>
          </p:nvPr>
        </p:nvSpPr>
        <p:spPr/>
        <p:txBody>
          <a:bodyPr/>
          <a:lstStyle/>
          <a:p>
            <a:r>
              <a:rPr lang="en-US" dirty="0"/>
              <a:t>Will be posted next Wed 12/7</a:t>
            </a:r>
          </a:p>
          <a:p>
            <a:r>
              <a:rPr lang="en-US" dirty="0"/>
              <a:t>Will be Due Thu at midnight (12/15)</a:t>
            </a:r>
          </a:p>
          <a:p>
            <a:r>
              <a:rPr lang="en-US" dirty="0"/>
              <a:t>Encourage you to work in teams of two</a:t>
            </a:r>
          </a:p>
          <a:p>
            <a:pPr lvl="1"/>
            <a:r>
              <a:rPr lang="en-US" dirty="0"/>
              <a:t>Only turn in one final</a:t>
            </a:r>
          </a:p>
          <a:p>
            <a:pPr lvl="1"/>
            <a:r>
              <a:rPr lang="en-US" dirty="0"/>
              <a:t>Make sure you indicate who is on the team</a:t>
            </a:r>
          </a:p>
          <a:p>
            <a:pPr lvl="1"/>
            <a:endParaRPr lang="en-US" dirty="0"/>
          </a:p>
          <a:p>
            <a:r>
              <a:rPr lang="en-US" dirty="0"/>
              <a:t>Email me by </a:t>
            </a:r>
            <a:r>
              <a:rPr lang="en-US"/>
              <a:t>Tuesday 12/6 </a:t>
            </a:r>
            <a:r>
              <a:rPr lang="en-US" dirty="0"/>
              <a:t>at midnight:</a:t>
            </a:r>
          </a:p>
          <a:p>
            <a:pPr lvl="1"/>
            <a:r>
              <a:rPr lang="en-US" dirty="0"/>
              <a:t>If you have a team: your team members</a:t>
            </a:r>
          </a:p>
          <a:p>
            <a:pPr lvl="1"/>
            <a:r>
              <a:rPr lang="en-US" dirty="0"/>
              <a:t>If you need help finding a partner</a:t>
            </a:r>
          </a:p>
        </p:txBody>
      </p:sp>
    </p:spTree>
    <p:extLst>
      <p:ext uri="{BB962C8B-B14F-4D97-AF65-F5344CB8AC3E}">
        <p14:creationId xmlns:p14="http://schemas.microsoft.com/office/powerpoint/2010/main" val="411350083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90FE34-1B6F-46E8-8254-FC52F3D98619}"/>
              </a:ext>
            </a:extLst>
          </p:cNvPr>
          <p:cNvSpPr>
            <a:spLocks noGrp="1"/>
          </p:cNvSpPr>
          <p:nvPr>
            <p:ph type="title"/>
          </p:nvPr>
        </p:nvSpPr>
        <p:spPr/>
        <p:txBody>
          <a:bodyPr/>
          <a:lstStyle/>
          <a:p>
            <a:r>
              <a:rPr lang="en-US" dirty="0"/>
              <a:t>Recap</a:t>
            </a:r>
          </a:p>
        </p:txBody>
      </p:sp>
      <p:sp>
        <p:nvSpPr>
          <p:cNvPr id="3" name="Content Placeholder 2">
            <a:extLst>
              <a:ext uri="{FF2B5EF4-FFF2-40B4-BE49-F238E27FC236}">
                <a16:creationId xmlns:a16="http://schemas.microsoft.com/office/drawing/2014/main" id="{36E2B475-E3D5-41FA-B583-6A4BBE52E268}"/>
              </a:ext>
            </a:extLst>
          </p:cNvPr>
          <p:cNvSpPr>
            <a:spLocks noGrp="1"/>
          </p:cNvSpPr>
          <p:nvPr>
            <p:ph idx="1"/>
          </p:nvPr>
        </p:nvSpPr>
        <p:spPr/>
        <p:txBody>
          <a:bodyPr/>
          <a:lstStyle/>
          <a:p>
            <a:r>
              <a:rPr lang="en-US" dirty="0"/>
              <a:t>When teachers decides, the share of students who dropout is 20%, </a:t>
            </a:r>
            <a:r>
              <a:rPr lang="en-US" i="1" dirty="0"/>
              <a:t>after</a:t>
            </a:r>
            <a:r>
              <a:rPr lang="en-US" dirty="0"/>
              <a:t> they get tutoring</a:t>
            </a:r>
          </a:p>
          <a:p>
            <a:endParaRPr lang="en-US" dirty="0"/>
          </a:p>
          <a:p>
            <a:r>
              <a:rPr lang="en-US" dirty="0"/>
              <a:t>When the algorithms decides, the share of students who dropout is 50%, </a:t>
            </a:r>
            <a:r>
              <a:rPr lang="en-US" i="1" dirty="0"/>
              <a:t>before</a:t>
            </a:r>
            <a:r>
              <a:rPr lang="en-US" dirty="0"/>
              <a:t> they get tutoring</a:t>
            </a:r>
          </a:p>
        </p:txBody>
      </p:sp>
    </p:spTree>
    <p:extLst>
      <p:ext uri="{BB962C8B-B14F-4D97-AF65-F5344CB8AC3E}">
        <p14:creationId xmlns:p14="http://schemas.microsoft.com/office/powerpoint/2010/main" val="3356361185"/>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4DF8627A-29DB-478F-B485-5C2ADB9F305A}"/>
              </a:ext>
            </a:extLst>
          </p:cNvPr>
          <p:cNvSpPr/>
          <p:nvPr/>
        </p:nvSpPr>
        <p:spPr>
          <a:xfrm>
            <a:off x="4979964" y="4318786"/>
            <a:ext cx="984739" cy="167171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Rectangle 2">
            <a:extLst>
              <a:ext uri="{FF2B5EF4-FFF2-40B4-BE49-F238E27FC236}">
                <a16:creationId xmlns:a16="http://schemas.microsoft.com/office/drawing/2014/main" id="{1DE796B6-2FEE-4244-BE65-CED693593467}"/>
              </a:ext>
            </a:extLst>
          </p:cNvPr>
          <p:cNvSpPr/>
          <p:nvPr/>
        </p:nvSpPr>
        <p:spPr>
          <a:xfrm>
            <a:off x="6525065" y="2839334"/>
            <a:ext cx="984739" cy="315116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5" name="Straight Connector 4">
            <a:extLst>
              <a:ext uri="{FF2B5EF4-FFF2-40B4-BE49-F238E27FC236}">
                <a16:creationId xmlns:a16="http://schemas.microsoft.com/office/drawing/2014/main" id="{89BC0E89-870C-44DA-ACBA-A85BD2ECCA1D}"/>
              </a:ext>
            </a:extLst>
          </p:cNvPr>
          <p:cNvCxnSpPr/>
          <p:nvPr/>
        </p:nvCxnSpPr>
        <p:spPr>
          <a:xfrm>
            <a:off x="4487594" y="5990496"/>
            <a:ext cx="3713871"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7" name="Straight Connector 6">
            <a:extLst>
              <a:ext uri="{FF2B5EF4-FFF2-40B4-BE49-F238E27FC236}">
                <a16:creationId xmlns:a16="http://schemas.microsoft.com/office/drawing/2014/main" id="{BA89AF5E-2CD8-44B6-B031-F9604C7F2862}"/>
              </a:ext>
            </a:extLst>
          </p:cNvPr>
          <p:cNvCxnSpPr>
            <a:cxnSpLocks/>
          </p:cNvCxnSpPr>
          <p:nvPr/>
        </p:nvCxnSpPr>
        <p:spPr>
          <a:xfrm flipV="1">
            <a:off x="4487594" y="1997612"/>
            <a:ext cx="0" cy="3992884"/>
          </a:xfrm>
          <a:prstGeom prst="line">
            <a:avLst/>
          </a:prstGeom>
        </p:spPr>
        <p:style>
          <a:lnRef idx="1">
            <a:schemeClr val="accent1"/>
          </a:lnRef>
          <a:fillRef idx="0">
            <a:schemeClr val="accent1"/>
          </a:fillRef>
          <a:effectRef idx="0">
            <a:schemeClr val="accent1"/>
          </a:effectRef>
          <a:fontRef idx="minor">
            <a:schemeClr val="tx1"/>
          </a:fontRef>
        </p:style>
      </p:cxnSp>
      <p:sp>
        <p:nvSpPr>
          <p:cNvPr id="9" name="TextBox 8">
            <a:extLst>
              <a:ext uri="{FF2B5EF4-FFF2-40B4-BE49-F238E27FC236}">
                <a16:creationId xmlns:a16="http://schemas.microsoft.com/office/drawing/2014/main" id="{CF8ADFF2-C238-4478-9094-15E547A791B1}"/>
              </a:ext>
            </a:extLst>
          </p:cNvPr>
          <p:cNvSpPr txBox="1"/>
          <p:nvPr/>
        </p:nvSpPr>
        <p:spPr>
          <a:xfrm>
            <a:off x="6617676" y="6133518"/>
            <a:ext cx="799515" cy="369332"/>
          </a:xfrm>
          <a:prstGeom prst="rect">
            <a:avLst/>
          </a:prstGeom>
          <a:noFill/>
        </p:spPr>
        <p:txBody>
          <a:bodyPr wrap="square" rtlCol="0">
            <a:spAutoFit/>
          </a:bodyPr>
          <a:lstStyle/>
          <a:p>
            <a:pPr algn="ctr"/>
            <a:r>
              <a:rPr lang="en-US" dirty="0"/>
              <a:t>ML</a:t>
            </a:r>
          </a:p>
        </p:txBody>
      </p:sp>
      <p:sp>
        <p:nvSpPr>
          <p:cNvPr id="10" name="TextBox 9">
            <a:extLst>
              <a:ext uri="{FF2B5EF4-FFF2-40B4-BE49-F238E27FC236}">
                <a16:creationId xmlns:a16="http://schemas.microsoft.com/office/drawing/2014/main" id="{4D970167-F055-460D-9C24-CC9C5ABB45FA}"/>
              </a:ext>
            </a:extLst>
          </p:cNvPr>
          <p:cNvSpPr txBox="1"/>
          <p:nvPr/>
        </p:nvSpPr>
        <p:spPr>
          <a:xfrm>
            <a:off x="4917827" y="6149372"/>
            <a:ext cx="1103142" cy="369332"/>
          </a:xfrm>
          <a:prstGeom prst="rect">
            <a:avLst/>
          </a:prstGeom>
          <a:noFill/>
        </p:spPr>
        <p:txBody>
          <a:bodyPr wrap="square" rtlCol="0">
            <a:spAutoFit/>
          </a:bodyPr>
          <a:lstStyle/>
          <a:p>
            <a:pPr algn="ctr"/>
            <a:r>
              <a:rPr lang="en-US" dirty="0"/>
              <a:t>Teachers</a:t>
            </a:r>
          </a:p>
        </p:txBody>
      </p:sp>
      <p:sp>
        <p:nvSpPr>
          <p:cNvPr id="13" name="Title 1">
            <a:extLst>
              <a:ext uri="{FF2B5EF4-FFF2-40B4-BE49-F238E27FC236}">
                <a16:creationId xmlns:a16="http://schemas.microsoft.com/office/drawing/2014/main" id="{50FF5212-32B2-49CC-B191-22BE293522E5}"/>
              </a:ext>
            </a:extLst>
          </p:cNvPr>
          <p:cNvSpPr txBox="1">
            <a:spLocks/>
          </p:cNvSpPr>
          <p:nvPr/>
        </p:nvSpPr>
        <p:spPr>
          <a:xfrm>
            <a:off x="838200" y="365125"/>
            <a:ext cx="10515600" cy="1325563"/>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dirty="0"/>
              <a:t>Observed Graduation Rate </a:t>
            </a:r>
          </a:p>
        </p:txBody>
      </p:sp>
      <p:sp>
        <p:nvSpPr>
          <p:cNvPr id="14" name="Title 1">
            <a:extLst>
              <a:ext uri="{FF2B5EF4-FFF2-40B4-BE49-F238E27FC236}">
                <a16:creationId xmlns:a16="http://schemas.microsoft.com/office/drawing/2014/main" id="{C8579FA4-8BFB-4A5A-9911-61E1863BE2B5}"/>
              </a:ext>
            </a:extLst>
          </p:cNvPr>
          <p:cNvSpPr txBox="1">
            <a:spLocks/>
          </p:cNvSpPr>
          <p:nvPr/>
        </p:nvSpPr>
        <p:spPr>
          <a:xfrm>
            <a:off x="838200" y="355150"/>
            <a:ext cx="10515600" cy="1325563"/>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dirty="0"/>
              <a:t>Observed Graduation Rate </a:t>
            </a:r>
          </a:p>
        </p:txBody>
      </p:sp>
      <p:cxnSp>
        <p:nvCxnSpPr>
          <p:cNvPr id="6" name="Straight Connector 5">
            <a:extLst>
              <a:ext uri="{FF2B5EF4-FFF2-40B4-BE49-F238E27FC236}">
                <a16:creationId xmlns:a16="http://schemas.microsoft.com/office/drawing/2014/main" id="{2EAAABC7-DA0C-4356-83CF-F8462C6D93D1}"/>
              </a:ext>
            </a:extLst>
          </p:cNvPr>
          <p:cNvCxnSpPr/>
          <p:nvPr/>
        </p:nvCxnSpPr>
        <p:spPr>
          <a:xfrm>
            <a:off x="4459583" y="4318786"/>
            <a:ext cx="1878676" cy="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sp>
        <p:nvSpPr>
          <p:cNvPr id="4" name="TextBox 3">
            <a:extLst>
              <a:ext uri="{FF2B5EF4-FFF2-40B4-BE49-F238E27FC236}">
                <a16:creationId xmlns:a16="http://schemas.microsoft.com/office/drawing/2014/main" id="{DC53D3E7-B8BC-49EF-BB61-85395FA8823A}"/>
              </a:ext>
            </a:extLst>
          </p:cNvPr>
          <p:cNvSpPr txBox="1"/>
          <p:nvPr/>
        </p:nvSpPr>
        <p:spPr>
          <a:xfrm rot="16200000">
            <a:off x="2996055" y="3372374"/>
            <a:ext cx="2250313" cy="369332"/>
          </a:xfrm>
          <a:prstGeom prst="rect">
            <a:avLst/>
          </a:prstGeom>
          <a:noFill/>
        </p:spPr>
        <p:txBody>
          <a:bodyPr wrap="square" rtlCol="0">
            <a:spAutoFit/>
          </a:bodyPr>
          <a:lstStyle/>
          <a:p>
            <a:r>
              <a:rPr lang="en-US" dirty="0"/>
              <a:t>Dropout Rate</a:t>
            </a:r>
          </a:p>
        </p:txBody>
      </p:sp>
    </p:spTree>
    <p:extLst>
      <p:ext uri="{BB962C8B-B14F-4D97-AF65-F5344CB8AC3E}">
        <p14:creationId xmlns:p14="http://schemas.microsoft.com/office/powerpoint/2010/main" val="1896608148"/>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4DF8627A-29DB-478F-B485-5C2ADB9F305A}"/>
              </a:ext>
            </a:extLst>
          </p:cNvPr>
          <p:cNvSpPr/>
          <p:nvPr/>
        </p:nvSpPr>
        <p:spPr>
          <a:xfrm>
            <a:off x="4979964" y="2250831"/>
            <a:ext cx="984739" cy="373966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Rectangle 2">
            <a:extLst>
              <a:ext uri="{FF2B5EF4-FFF2-40B4-BE49-F238E27FC236}">
                <a16:creationId xmlns:a16="http://schemas.microsoft.com/office/drawing/2014/main" id="{1DE796B6-2FEE-4244-BE65-CED693593467}"/>
              </a:ext>
            </a:extLst>
          </p:cNvPr>
          <p:cNvSpPr/>
          <p:nvPr/>
        </p:nvSpPr>
        <p:spPr>
          <a:xfrm>
            <a:off x="6525065" y="2839334"/>
            <a:ext cx="984739" cy="315116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5" name="Straight Connector 4">
            <a:extLst>
              <a:ext uri="{FF2B5EF4-FFF2-40B4-BE49-F238E27FC236}">
                <a16:creationId xmlns:a16="http://schemas.microsoft.com/office/drawing/2014/main" id="{89BC0E89-870C-44DA-ACBA-A85BD2ECCA1D}"/>
              </a:ext>
            </a:extLst>
          </p:cNvPr>
          <p:cNvCxnSpPr/>
          <p:nvPr/>
        </p:nvCxnSpPr>
        <p:spPr>
          <a:xfrm>
            <a:off x="4487594" y="5990496"/>
            <a:ext cx="3713871"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7" name="Straight Connector 6">
            <a:extLst>
              <a:ext uri="{FF2B5EF4-FFF2-40B4-BE49-F238E27FC236}">
                <a16:creationId xmlns:a16="http://schemas.microsoft.com/office/drawing/2014/main" id="{BA89AF5E-2CD8-44B6-B031-F9604C7F2862}"/>
              </a:ext>
            </a:extLst>
          </p:cNvPr>
          <p:cNvCxnSpPr>
            <a:cxnSpLocks/>
          </p:cNvCxnSpPr>
          <p:nvPr/>
        </p:nvCxnSpPr>
        <p:spPr>
          <a:xfrm flipV="1">
            <a:off x="4487594" y="1997612"/>
            <a:ext cx="0" cy="3992884"/>
          </a:xfrm>
          <a:prstGeom prst="line">
            <a:avLst/>
          </a:prstGeom>
        </p:spPr>
        <p:style>
          <a:lnRef idx="1">
            <a:schemeClr val="accent1"/>
          </a:lnRef>
          <a:fillRef idx="0">
            <a:schemeClr val="accent1"/>
          </a:fillRef>
          <a:effectRef idx="0">
            <a:schemeClr val="accent1"/>
          </a:effectRef>
          <a:fontRef idx="minor">
            <a:schemeClr val="tx1"/>
          </a:fontRef>
        </p:style>
      </p:cxnSp>
      <p:sp>
        <p:nvSpPr>
          <p:cNvPr id="9" name="TextBox 8">
            <a:extLst>
              <a:ext uri="{FF2B5EF4-FFF2-40B4-BE49-F238E27FC236}">
                <a16:creationId xmlns:a16="http://schemas.microsoft.com/office/drawing/2014/main" id="{CF8ADFF2-C238-4478-9094-15E547A791B1}"/>
              </a:ext>
            </a:extLst>
          </p:cNvPr>
          <p:cNvSpPr txBox="1"/>
          <p:nvPr/>
        </p:nvSpPr>
        <p:spPr>
          <a:xfrm>
            <a:off x="6617676" y="6133518"/>
            <a:ext cx="799515" cy="369332"/>
          </a:xfrm>
          <a:prstGeom prst="rect">
            <a:avLst/>
          </a:prstGeom>
          <a:noFill/>
        </p:spPr>
        <p:txBody>
          <a:bodyPr wrap="square" rtlCol="0">
            <a:spAutoFit/>
          </a:bodyPr>
          <a:lstStyle/>
          <a:p>
            <a:pPr algn="ctr"/>
            <a:r>
              <a:rPr lang="en-US" dirty="0"/>
              <a:t>ML</a:t>
            </a:r>
          </a:p>
        </p:txBody>
      </p:sp>
      <p:sp>
        <p:nvSpPr>
          <p:cNvPr id="10" name="TextBox 9">
            <a:extLst>
              <a:ext uri="{FF2B5EF4-FFF2-40B4-BE49-F238E27FC236}">
                <a16:creationId xmlns:a16="http://schemas.microsoft.com/office/drawing/2014/main" id="{4D970167-F055-460D-9C24-CC9C5ABB45FA}"/>
              </a:ext>
            </a:extLst>
          </p:cNvPr>
          <p:cNvSpPr txBox="1"/>
          <p:nvPr/>
        </p:nvSpPr>
        <p:spPr>
          <a:xfrm>
            <a:off x="4917827" y="6149372"/>
            <a:ext cx="1103142" cy="369332"/>
          </a:xfrm>
          <a:prstGeom prst="rect">
            <a:avLst/>
          </a:prstGeom>
          <a:noFill/>
        </p:spPr>
        <p:txBody>
          <a:bodyPr wrap="square" rtlCol="0">
            <a:spAutoFit/>
          </a:bodyPr>
          <a:lstStyle/>
          <a:p>
            <a:pPr algn="ctr"/>
            <a:r>
              <a:rPr lang="en-US" dirty="0"/>
              <a:t>Teachers</a:t>
            </a:r>
          </a:p>
        </p:txBody>
      </p:sp>
      <p:sp>
        <p:nvSpPr>
          <p:cNvPr id="11" name="Title 1">
            <a:extLst>
              <a:ext uri="{FF2B5EF4-FFF2-40B4-BE49-F238E27FC236}">
                <a16:creationId xmlns:a16="http://schemas.microsoft.com/office/drawing/2014/main" id="{F91AA452-4BF9-474D-BE49-66B9C3B65ED7}"/>
              </a:ext>
            </a:extLst>
          </p:cNvPr>
          <p:cNvSpPr txBox="1">
            <a:spLocks/>
          </p:cNvSpPr>
          <p:nvPr/>
        </p:nvSpPr>
        <p:spPr>
          <a:xfrm>
            <a:off x="838200" y="355150"/>
            <a:ext cx="10515600" cy="1325563"/>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dirty="0"/>
              <a:t>If Tutoring Is Very Effective</a:t>
            </a:r>
          </a:p>
        </p:txBody>
      </p:sp>
      <p:cxnSp>
        <p:nvCxnSpPr>
          <p:cNvPr id="13" name="Straight Connector 12">
            <a:extLst>
              <a:ext uri="{FF2B5EF4-FFF2-40B4-BE49-F238E27FC236}">
                <a16:creationId xmlns:a16="http://schemas.microsoft.com/office/drawing/2014/main" id="{6046BB81-65F3-4ECB-9E01-4364005CC0AD}"/>
              </a:ext>
            </a:extLst>
          </p:cNvPr>
          <p:cNvCxnSpPr/>
          <p:nvPr/>
        </p:nvCxnSpPr>
        <p:spPr>
          <a:xfrm>
            <a:off x="4459583" y="4318786"/>
            <a:ext cx="1878676" cy="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sp>
        <p:nvSpPr>
          <p:cNvPr id="12" name="TextBox 11">
            <a:extLst>
              <a:ext uri="{FF2B5EF4-FFF2-40B4-BE49-F238E27FC236}">
                <a16:creationId xmlns:a16="http://schemas.microsoft.com/office/drawing/2014/main" id="{F11CA6D4-6B2C-43F8-99F1-A3C5F3A06F74}"/>
              </a:ext>
            </a:extLst>
          </p:cNvPr>
          <p:cNvSpPr txBox="1"/>
          <p:nvPr/>
        </p:nvSpPr>
        <p:spPr>
          <a:xfrm rot="16200000">
            <a:off x="2996055" y="3372374"/>
            <a:ext cx="2250313" cy="369332"/>
          </a:xfrm>
          <a:prstGeom prst="rect">
            <a:avLst/>
          </a:prstGeom>
          <a:noFill/>
        </p:spPr>
        <p:txBody>
          <a:bodyPr wrap="square" rtlCol="0">
            <a:spAutoFit/>
          </a:bodyPr>
          <a:lstStyle/>
          <a:p>
            <a:r>
              <a:rPr lang="en-US" dirty="0"/>
              <a:t>Dropout Rate</a:t>
            </a:r>
          </a:p>
        </p:txBody>
      </p:sp>
    </p:spTree>
    <p:extLst>
      <p:ext uri="{BB962C8B-B14F-4D97-AF65-F5344CB8AC3E}">
        <p14:creationId xmlns:p14="http://schemas.microsoft.com/office/powerpoint/2010/main" val="3813113210"/>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1DE796B6-2FEE-4244-BE65-CED693593467}"/>
              </a:ext>
            </a:extLst>
          </p:cNvPr>
          <p:cNvSpPr/>
          <p:nvPr/>
        </p:nvSpPr>
        <p:spPr>
          <a:xfrm>
            <a:off x="6525065" y="2839334"/>
            <a:ext cx="984739" cy="315116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5" name="Straight Connector 4">
            <a:extLst>
              <a:ext uri="{FF2B5EF4-FFF2-40B4-BE49-F238E27FC236}">
                <a16:creationId xmlns:a16="http://schemas.microsoft.com/office/drawing/2014/main" id="{89BC0E89-870C-44DA-ACBA-A85BD2ECCA1D}"/>
              </a:ext>
            </a:extLst>
          </p:cNvPr>
          <p:cNvCxnSpPr/>
          <p:nvPr/>
        </p:nvCxnSpPr>
        <p:spPr>
          <a:xfrm>
            <a:off x="4487594" y="5990496"/>
            <a:ext cx="3713871"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7" name="Straight Connector 6">
            <a:extLst>
              <a:ext uri="{FF2B5EF4-FFF2-40B4-BE49-F238E27FC236}">
                <a16:creationId xmlns:a16="http://schemas.microsoft.com/office/drawing/2014/main" id="{BA89AF5E-2CD8-44B6-B031-F9604C7F2862}"/>
              </a:ext>
            </a:extLst>
          </p:cNvPr>
          <p:cNvCxnSpPr>
            <a:cxnSpLocks/>
          </p:cNvCxnSpPr>
          <p:nvPr/>
        </p:nvCxnSpPr>
        <p:spPr>
          <a:xfrm flipV="1">
            <a:off x="4487594" y="1997612"/>
            <a:ext cx="0" cy="3992884"/>
          </a:xfrm>
          <a:prstGeom prst="line">
            <a:avLst/>
          </a:prstGeom>
        </p:spPr>
        <p:style>
          <a:lnRef idx="1">
            <a:schemeClr val="accent1"/>
          </a:lnRef>
          <a:fillRef idx="0">
            <a:schemeClr val="accent1"/>
          </a:fillRef>
          <a:effectRef idx="0">
            <a:schemeClr val="accent1"/>
          </a:effectRef>
          <a:fontRef idx="minor">
            <a:schemeClr val="tx1"/>
          </a:fontRef>
        </p:style>
      </p:cxnSp>
      <p:sp>
        <p:nvSpPr>
          <p:cNvPr id="9" name="TextBox 8">
            <a:extLst>
              <a:ext uri="{FF2B5EF4-FFF2-40B4-BE49-F238E27FC236}">
                <a16:creationId xmlns:a16="http://schemas.microsoft.com/office/drawing/2014/main" id="{CF8ADFF2-C238-4478-9094-15E547A791B1}"/>
              </a:ext>
            </a:extLst>
          </p:cNvPr>
          <p:cNvSpPr txBox="1"/>
          <p:nvPr/>
        </p:nvSpPr>
        <p:spPr>
          <a:xfrm>
            <a:off x="6617676" y="6133518"/>
            <a:ext cx="799515" cy="369332"/>
          </a:xfrm>
          <a:prstGeom prst="rect">
            <a:avLst/>
          </a:prstGeom>
          <a:noFill/>
        </p:spPr>
        <p:txBody>
          <a:bodyPr wrap="square" rtlCol="0">
            <a:spAutoFit/>
          </a:bodyPr>
          <a:lstStyle/>
          <a:p>
            <a:pPr algn="ctr"/>
            <a:r>
              <a:rPr lang="en-US" dirty="0"/>
              <a:t>ML</a:t>
            </a:r>
          </a:p>
        </p:txBody>
      </p:sp>
      <p:sp>
        <p:nvSpPr>
          <p:cNvPr id="10" name="TextBox 9">
            <a:extLst>
              <a:ext uri="{FF2B5EF4-FFF2-40B4-BE49-F238E27FC236}">
                <a16:creationId xmlns:a16="http://schemas.microsoft.com/office/drawing/2014/main" id="{4D970167-F055-460D-9C24-CC9C5ABB45FA}"/>
              </a:ext>
            </a:extLst>
          </p:cNvPr>
          <p:cNvSpPr txBox="1"/>
          <p:nvPr/>
        </p:nvSpPr>
        <p:spPr>
          <a:xfrm>
            <a:off x="4917827" y="6149372"/>
            <a:ext cx="1103142" cy="369332"/>
          </a:xfrm>
          <a:prstGeom prst="rect">
            <a:avLst/>
          </a:prstGeom>
          <a:noFill/>
        </p:spPr>
        <p:txBody>
          <a:bodyPr wrap="square" rtlCol="0">
            <a:spAutoFit/>
          </a:bodyPr>
          <a:lstStyle/>
          <a:p>
            <a:pPr algn="ctr"/>
            <a:r>
              <a:rPr lang="en-US" dirty="0"/>
              <a:t>Teachers</a:t>
            </a:r>
          </a:p>
        </p:txBody>
      </p:sp>
      <p:sp>
        <p:nvSpPr>
          <p:cNvPr id="11" name="Title 1">
            <a:extLst>
              <a:ext uri="{FF2B5EF4-FFF2-40B4-BE49-F238E27FC236}">
                <a16:creationId xmlns:a16="http://schemas.microsoft.com/office/drawing/2014/main" id="{6DCF087C-CB16-43FE-A35C-BCF4F449A61B}"/>
              </a:ext>
            </a:extLst>
          </p:cNvPr>
          <p:cNvSpPr txBox="1">
            <a:spLocks/>
          </p:cNvSpPr>
          <p:nvPr/>
        </p:nvSpPr>
        <p:spPr>
          <a:xfrm>
            <a:off x="838200" y="355150"/>
            <a:ext cx="10515600" cy="1325563"/>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dirty="0"/>
              <a:t>If Tutoring Is Not Very Effective</a:t>
            </a:r>
          </a:p>
        </p:txBody>
      </p:sp>
      <p:sp>
        <p:nvSpPr>
          <p:cNvPr id="13" name="Rectangle 12">
            <a:extLst>
              <a:ext uri="{FF2B5EF4-FFF2-40B4-BE49-F238E27FC236}">
                <a16:creationId xmlns:a16="http://schemas.microsoft.com/office/drawing/2014/main" id="{5E5796E6-1F1A-422E-9BDA-FE5E8A561760}"/>
              </a:ext>
            </a:extLst>
          </p:cNvPr>
          <p:cNvSpPr/>
          <p:nvPr/>
        </p:nvSpPr>
        <p:spPr>
          <a:xfrm>
            <a:off x="4979964" y="4039989"/>
            <a:ext cx="984739" cy="195050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4" name="Straight Connector 13">
            <a:extLst>
              <a:ext uri="{FF2B5EF4-FFF2-40B4-BE49-F238E27FC236}">
                <a16:creationId xmlns:a16="http://schemas.microsoft.com/office/drawing/2014/main" id="{B2CB487E-4F79-4CAD-8CF7-647C075B033D}"/>
              </a:ext>
            </a:extLst>
          </p:cNvPr>
          <p:cNvCxnSpPr/>
          <p:nvPr/>
        </p:nvCxnSpPr>
        <p:spPr>
          <a:xfrm>
            <a:off x="4459583" y="4318786"/>
            <a:ext cx="1878676" cy="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sp>
        <p:nvSpPr>
          <p:cNvPr id="12" name="TextBox 11">
            <a:extLst>
              <a:ext uri="{FF2B5EF4-FFF2-40B4-BE49-F238E27FC236}">
                <a16:creationId xmlns:a16="http://schemas.microsoft.com/office/drawing/2014/main" id="{2E5F6580-67F1-4774-A3B7-33473DF536B3}"/>
              </a:ext>
            </a:extLst>
          </p:cNvPr>
          <p:cNvSpPr txBox="1"/>
          <p:nvPr/>
        </p:nvSpPr>
        <p:spPr>
          <a:xfrm rot="16200000">
            <a:off x="2996055" y="3372374"/>
            <a:ext cx="2250313" cy="369332"/>
          </a:xfrm>
          <a:prstGeom prst="rect">
            <a:avLst/>
          </a:prstGeom>
          <a:noFill/>
        </p:spPr>
        <p:txBody>
          <a:bodyPr wrap="square" rtlCol="0">
            <a:spAutoFit/>
          </a:bodyPr>
          <a:lstStyle/>
          <a:p>
            <a:r>
              <a:rPr lang="en-US" dirty="0"/>
              <a:t>Dropout Rate</a:t>
            </a:r>
          </a:p>
        </p:txBody>
      </p:sp>
    </p:spTree>
    <p:extLst>
      <p:ext uri="{BB962C8B-B14F-4D97-AF65-F5344CB8AC3E}">
        <p14:creationId xmlns:p14="http://schemas.microsoft.com/office/powerpoint/2010/main" val="3289338429"/>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F947F4-8262-41FF-88B6-8277B9B0D585}"/>
              </a:ext>
            </a:extLst>
          </p:cNvPr>
          <p:cNvSpPr>
            <a:spLocks noGrp="1"/>
          </p:cNvSpPr>
          <p:nvPr>
            <p:ph type="title"/>
          </p:nvPr>
        </p:nvSpPr>
        <p:spPr/>
        <p:txBody>
          <a:bodyPr/>
          <a:lstStyle/>
          <a:p>
            <a:r>
              <a:rPr lang="en-US" dirty="0"/>
              <a:t>We Need to Know the Treatment Effect</a:t>
            </a:r>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32AB539A-87B9-4FD3-A682-1A0594B48716}"/>
                  </a:ext>
                </a:extLst>
              </p:cNvPr>
              <p:cNvSpPr>
                <a:spLocks noGrp="1"/>
              </p:cNvSpPr>
              <p:nvPr>
                <p:ph idx="1"/>
              </p:nvPr>
            </p:nvSpPr>
            <p:spPr/>
            <p:txBody>
              <a:bodyPr/>
              <a:lstStyle/>
              <a:p>
                <a:r>
                  <a:rPr lang="en-US" dirty="0">
                    <a:latin typeface="Cambria Math" panose="02040503050406030204" pitchFamily="18" charset="0"/>
                  </a:rPr>
                  <a:t>Prediction versus Causal Inference </a:t>
                </a:r>
                <a:endParaRPr lang="en-US" b="0" dirty="0">
                  <a:latin typeface="Cambria Math" panose="02040503050406030204" pitchFamily="18" charset="0"/>
                </a:endParaRPr>
              </a:p>
              <a:p>
                <a:pPr marL="0" indent="0" algn="ctr">
                  <a:buNone/>
                </a:pPr>
                <a:endParaRPr lang="en-US" i="1" dirty="0">
                  <a:latin typeface="Cambria Math" panose="02040503050406030204" pitchFamily="18" charset="0"/>
                </a:endParaRPr>
              </a:p>
              <a:p>
                <a:pPr marL="0" indent="0" algn="ctr">
                  <a:buNone/>
                </a:pPr>
                <a14:m>
                  <m:oMathPara xmlns:m="http://schemas.openxmlformats.org/officeDocument/2006/math">
                    <m:oMathParaPr>
                      <m:jc m:val="centerGroup"/>
                    </m:oMathParaPr>
                    <m:oMath xmlns:m="http://schemas.openxmlformats.org/officeDocument/2006/math">
                      <m:sSub>
                        <m:sSubPr>
                          <m:ctrlPr>
                            <a:rPr lang="en-US" sz="2400" b="0" i="1" smtClean="0">
                              <a:latin typeface="Cambria Math" panose="02040503050406030204" pitchFamily="18" charset="0"/>
                            </a:rPr>
                          </m:ctrlPr>
                        </m:sSubPr>
                        <m:e>
                          <m:r>
                            <a:rPr lang="en-US" sz="2400" b="0" i="1" smtClean="0">
                              <a:latin typeface="Cambria Math" panose="02040503050406030204" pitchFamily="18" charset="0"/>
                            </a:rPr>
                            <m:t>𝐷𝑟𝑜𝑝𝑜𝑢𝑡</m:t>
                          </m:r>
                        </m:e>
                        <m:sub>
                          <m:r>
                            <a:rPr lang="en-US" sz="2400" b="0" i="1" smtClean="0">
                              <a:latin typeface="Cambria Math" panose="02040503050406030204" pitchFamily="18" charset="0"/>
                            </a:rPr>
                            <m:t>𝑖</m:t>
                          </m:r>
                        </m:sub>
                      </m:sSub>
                      <m:r>
                        <a:rPr lang="en-US" sz="2400" b="0" i="1" smtClean="0">
                          <a:latin typeface="Cambria Math" panose="02040503050406030204" pitchFamily="18" charset="0"/>
                        </a:rPr>
                        <m:t>=</m:t>
                      </m:r>
                      <m:sSub>
                        <m:sSubPr>
                          <m:ctrlPr>
                            <a:rPr lang="en-US" sz="2400" b="0" i="1" smtClean="0">
                              <a:latin typeface="Cambria Math" panose="02040503050406030204" pitchFamily="18" charset="0"/>
                            </a:rPr>
                          </m:ctrlPr>
                        </m:sSubPr>
                        <m:e>
                          <m:r>
                            <a:rPr lang="en-US" sz="2400" b="0" i="1" smtClean="0">
                              <a:latin typeface="Cambria Math" panose="02040503050406030204" pitchFamily="18" charset="0"/>
                            </a:rPr>
                            <m:t>𝛽</m:t>
                          </m:r>
                        </m:e>
                        <m:sub>
                          <m:r>
                            <a:rPr lang="en-US" sz="2400" b="0" i="1" smtClean="0">
                              <a:latin typeface="Cambria Math" panose="02040503050406030204" pitchFamily="18" charset="0"/>
                            </a:rPr>
                            <m:t>0</m:t>
                          </m:r>
                        </m:sub>
                      </m:sSub>
                      <m:r>
                        <a:rPr lang="en-US" sz="2400" b="0" i="1" smtClean="0">
                          <a:latin typeface="Cambria Math" panose="02040503050406030204" pitchFamily="18" charset="0"/>
                        </a:rPr>
                        <m:t>+</m:t>
                      </m:r>
                      <m:sSub>
                        <m:sSubPr>
                          <m:ctrlPr>
                            <a:rPr lang="en-US" sz="2400" b="0" i="1" smtClean="0">
                              <a:latin typeface="Cambria Math" panose="02040503050406030204" pitchFamily="18" charset="0"/>
                            </a:rPr>
                          </m:ctrlPr>
                        </m:sSubPr>
                        <m:e>
                          <m:r>
                            <a:rPr lang="en-US" sz="2400" b="0" i="1" smtClean="0">
                              <a:latin typeface="Cambria Math" panose="02040503050406030204" pitchFamily="18" charset="0"/>
                            </a:rPr>
                            <m:t>𝛽</m:t>
                          </m:r>
                        </m:e>
                        <m:sub>
                          <m:r>
                            <a:rPr lang="en-US" sz="2400" b="0" i="1" smtClean="0">
                              <a:latin typeface="Cambria Math" panose="02040503050406030204" pitchFamily="18" charset="0"/>
                            </a:rPr>
                            <m:t>1</m:t>
                          </m:r>
                        </m:sub>
                      </m:sSub>
                      <m:sSub>
                        <m:sSubPr>
                          <m:ctrlPr>
                            <a:rPr lang="en-US" sz="2400" b="0" i="1" smtClean="0">
                              <a:latin typeface="Cambria Math" panose="02040503050406030204" pitchFamily="18" charset="0"/>
                            </a:rPr>
                          </m:ctrlPr>
                        </m:sSubPr>
                        <m:e>
                          <m:r>
                            <a:rPr lang="en-US" sz="2400" b="0" i="1" smtClean="0">
                              <a:latin typeface="Cambria Math" panose="02040503050406030204" pitchFamily="18" charset="0"/>
                            </a:rPr>
                            <m:t>𝑇𝑢𝑡𝑜𝑟𝑖𝑛𝑔</m:t>
                          </m:r>
                        </m:e>
                        <m:sub>
                          <m:r>
                            <a:rPr lang="en-US" sz="2400" b="0" i="1" smtClean="0">
                              <a:latin typeface="Cambria Math" panose="02040503050406030204" pitchFamily="18" charset="0"/>
                            </a:rPr>
                            <m:t>𝑖</m:t>
                          </m:r>
                        </m:sub>
                      </m:sSub>
                      <m:r>
                        <a:rPr lang="en-US" sz="2400" b="0" i="1" smtClean="0">
                          <a:latin typeface="Cambria Math" panose="02040503050406030204" pitchFamily="18" charset="0"/>
                        </a:rPr>
                        <m:t>+</m:t>
                      </m:r>
                      <m:r>
                        <a:rPr lang="en-US" sz="2400" b="0" i="1" smtClean="0">
                          <a:latin typeface="Cambria Math" panose="02040503050406030204" pitchFamily="18" charset="0"/>
                        </a:rPr>
                        <m:t>𝑓</m:t>
                      </m:r>
                      <m:d>
                        <m:dPr>
                          <m:ctrlPr>
                            <a:rPr lang="en-US" sz="2400" b="0" i="1" smtClean="0">
                              <a:latin typeface="Cambria Math" panose="02040503050406030204" pitchFamily="18" charset="0"/>
                            </a:rPr>
                          </m:ctrlPr>
                        </m:dPr>
                        <m:e>
                          <m:r>
                            <a:rPr lang="en-US" sz="2400" b="0" i="1" smtClean="0">
                              <a:latin typeface="Cambria Math" panose="02040503050406030204" pitchFamily="18" charset="0"/>
                            </a:rPr>
                            <m:t>𝑂𝑡h𝑒𝑟</m:t>
                          </m:r>
                          <m:r>
                            <a:rPr lang="en-US" sz="2400" b="0" i="1" smtClean="0">
                              <a:latin typeface="Cambria Math" panose="02040503050406030204" pitchFamily="18" charset="0"/>
                            </a:rPr>
                            <m:t> </m:t>
                          </m:r>
                          <m:r>
                            <a:rPr lang="en-US" sz="2400" b="0" i="1" smtClean="0">
                              <a:latin typeface="Cambria Math" panose="02040503050406030204" pitchFamily="18" charset="0"/>
                            </a:rPr>
                            <m:t>𝑆𝑡𝑢𝑑𝑒𝑛𝑡</m:t>
                          </m:r>
                          <m:r>
                            <a:rPr lang="en-US" sz="2400" b="0" i="1" smtClean="0">
                              <a:latin typeface="Cambria Math" panose="02040503050406030204" pitchFamily="18" charset="0"/>
                            </a:rPr>
                            <m:t> </m:t>
                          </m:r>
                          <m:r>
                            <a:rPr lang="en-US" sz="2400" b="0" i="1" smtClean="0">
                              <a:latin typeface="Cambria Math" panose="02040503050406030204" pitchFamily="18" charset="0"/>
                            </a:rPr>
                            <m:t>𝐶h𝑎𝑟𝑎𝑐𝑡𝑒𝑟𝑖𝑠𝑡𝑖𝑐</m:t>
                          </m:r>
                          <m:sSub>
                            <m:sSubPr>
                              <m:ctrlPr>
                                <a:rPr lang="en-US" sz="2400" b="0" i="1" smtClean="0">
                                  <a:latin typeface="Cambria Math" panose="02040503050406030204" pitchFamily="18" charset="0"/>
                                </a:rPr>
                              </m:ctrlPr>
                            </m:sSubPr>
                            <m:e>
                              <m:r>
                                <a:rPr lang="en-US" sz="2400" b="0" i="1" smtClean="0">
                                  <a:latin typeface="Cambria Math" panose="02040503050406030204" pitchFamily="18" charset="0"/>
                                </a:rPr>
                                <m:t>𝑠</m:t>
                              </m:r>
                            </m:e>
                            <m:sub>
                              <m:r>
                                <a:rPr lang="en-US" sz="2400" b="0" i="1" smtClean="0">
                                  <a:latin typeface="Cambria Math" panose="02040503050406030204" pitchFamily="18" charset="0"/>
                                </a:rPr>
                                <m:t>𝑖</m:t>
                              </m:r>
                            </m:sub>
                          </m:sSub>
                        </m:e>
                      </m:d>
                      <m:r>
                        <a:rPr lang="en-US" sz="2400" b="0" i="1" smtClean="0">
                          <a:latin typeface="Cambria Math" panose="02040503050406030204" pitchFamily="18" charset="0"/>
                        </a:rPr>
                        <m:t>+</m:t>
                      </m:r>
                      <m:sSub>
                        <m:sSubPr>
                          <m:ctrlPr>
                            <a:rPr lang="en-US" sz="2400" b="0" i="1" smtClean="0">
                              <a:latin typeface="Cambria Math" panose="02040503050406030204" pitchFamily="18" charset="0"/>
                            </a:rPr>
                          </m:ctrlPr>
                        </m:sSubPr>
                        <m:e>
                          <m:r>
                            <a:rPr lang="en-US" sz="2400" b="0" i="1" smtClean="0">
                              <a:latin typeface="Cambria Math" panose="02040503050406030204" pitchFamily="18" charset="0"/>
                            </a:rPr>
                            <m:t>𝜖</m:t>
                          </m:r>
                        </m:e>
                        <m:sub>
                          <m:r>
                            <a:rPr lang="en-US" sz="2400" b="0" i="1" smtClean="0">
                              <a:latin typeface="Cambria Math" panose="02040503050406030204" pitchFamily="18" charset="0"/>
                            </a:rPr>
                            <m:t>𝑖</m:t>
                          </m:r>
                        </m:sub>
                      </m:sSub>
                    </m:oMath>
                  </m:oMathPara>
                </a14:m>
                <a:endParaRPr lang="en-US" sz="2400" dirty="0"/>
              </a:p>
              <a:p>
                <a:endParaRPr lang="en-US" dirty="0"/>
              </a:p>
              <a:p>
                <a:r>
                  <a:rPr lang="en-US" dirty="0"/>
                  <a:t>Prediction cares about the outcome or </a:t>
                </a:r>
                <a14:m>
                  <m:oMath xmlns:m="http://schemas.openxmlformats.org/officeDocument/2006/math">
                    <m:r>
                      <a:rPr lang="en-US" b="0" i="1" smtClean="0">
                        <a:latin typeface="Cambria Math" panose="02040503050406030204" pitchFamily="18" charset="0"/>
                      </a:rPr>
                      <m:t>𝐷𝑟𝑜𝑝𝑜𝑢</m:t>
                    </m:r>
                    <m:sSub>
                      <m:sSubPr>
                        <m:ctrlPr>
                          <a:rPr lang="en-US" b="0" i="1" smtClean="0">
                            <a:latin typeface="Cambria Math" panose="02040503050406030204" pitchFamily="18" charset="0"/>
                          </a:rPr>
                        </m:ctrlPr>
                      </m:sSubPr>
                      <m:e>
                        <m:r>
                          <a:rPr lang="en-US" b="0" i="1" smtClean="0">
                            <a:latin typeface="Cambria Math" panose="02040503050406030204" pitchFamily="18" charset="0"/>
                          </a:rPr>
                          <m:t>𝑡</m:t>
                        </m:r>
                      </m:e>
                      <m:sub>
                        <m:r>
                          <a:rPr lang="en-US" b="0" i="1" smtClean="0">
                            <a:latin typeface="Cambria Math" panose="02040503050406030204" pitchFamily="18" charset="0"/>
                          </a:rPr>
                          <m:t>𝑖</m:t>
                        </m:r>
                      </m:sub>
                    </m:sSub>
                  </m:oMath>
                </a14:m>
                <a:endParaRPr lang="en-US" dirty="0"/>
              </a:p>
              <a:p>
                <a:endParaRPr lang="en-US" dirty="0"/>
              </a:p>
              <a:p>
                <a:r>
                  <a:rPr lang="en-US" dirty="0"/>
                  <a:t>Causal inference cares about the treatment effect or </a:t>
                </a:r>
                <a14:m>
                  <m:oMath xmlns:m="http://schemas.openxmlformats.org/officeDocument/2006/math">
                    <m:sSub>
                      <m:sSubPr>
                        <m:ctrlPr>
                          <a:rPr lang="en-US" b="0" i="1" smtClean="0">
                            <a:latin typeface="Cambria Math" panose="02040503050406030204" pitchFamily="18" charset="0"/>
                          </a:rPr>
                        </m:ctrlPr>
                      </m:sSubPr>
                      <m:e>
                        <m:r>
                          <a:rPr lang="en-US" b="0" i="1" smtClean="0">
                            <a:latin typeface="Cambria Math" panose="02040503050406030204" pitchFamily="18" charset="0"/>
                          </a:rPr>
                          <m:t>𝛽</m:t>
                        </m:r>
                      </m:e>
                      <m:sub>
                        <m:r>
                          <a:rPr lang="en-US" b="0" i="1" smtClean="0">
                            <a:latin typeface="Cambria Math" panose="02040503050406030204" pitchFamily="18" charset="0"/>
                          </a:rPr>
                          <m:t>1</m:t>
                        </m:r>
                      </m:sub>
                    </m:sSub>
                  </m:oMath>
                </a14:m>
                <a:endParaRPr lang="en-US" dirty="0"/>
              </a:p>
              <a:p>
                <a:endParaRPr lang="en-US" dirty="0"/>
              </a:p>
            </p:txBody>
          </p:sp>
        </mc:Choice>
        <mc:Fallback xmlns="">
          <p:sp>
            <p:nvSpPr>
              <p:cNvPr id="3" name="Content Placeholder 2">
                <a:extLst>
                  <a:ext uri="{FF2B5EF4-FFF2-40B4-BE49-F238E27FC236}">
                    <a16:creationId xmlns:a16="http://schemas.microsoft.com/office/drawing/2014/main" id="{32AB539A-87B9-4FD3-A682-1A0594B48716}"/>
                  </a:ext>
                </a:extLst>
              </p:cNvPr>
              <p:cNvSpPr>
                <a:spLocks noGrp="1" noRot="1" noChangeAspect="1" noMove="1" noResize="1" noEditPoints="1" noAdjustHandles="1" noChangeArrowheads="1" noChangeShapeType="1" noTextEdit="1"/>
              </p:cNvSpPr>
              <p:nvPr>
                <p:ph idx="1"/>
              </p:nvPr>
            </p:nvSpPr>
            <p:spPr>
              <a:blipFill>
                <a:blip r:embed="rId2"/>
                <a:stretch>
                  <a:fillRect l="-1043" t="-2381"/>
                </a:stretch>
              </a:blipFill>
            </p:spPr>
            <p:txBody>
              <a:bodyPr/>
              <a:lstStyle/>
              <a:p>
                <a:r>
                  <a:rPr lang="en-US">
                    <a:noFill/>
                  </a:rPr>
                  <a:t> </a:t>
                </a:r>
              </a:p>
            </p:txBody>
          </p:sp>
        </mc:Fallback>
      </mc:AlternateContent>
    </p:spTree>
    <p:extLst>
      <p:ext uri="{BB962C8B-B14F-4D97-AF65-F5344CB8AC3E}">
        <p14:creationId xmlns:p14="http://schemas.microsoft.com/office/powerpoint/2010/main" val="1920881550"/>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F947F4-8262-41FF-88B6-8277B9B0D585}"/>
              </a:ext>
            </a:extLst>
          </p:cNvPr>
          <p:cNvSpPr>
            <a:spLocks noGrp="1"/>
          </p:cNvSpPr>
          <p:nvPr>
            <p:ph type="title"/>
          </p:nvPr>
        </p:nvSpPr>
        <p:spPr/>
        <p:txBody>
          <a:bodyPr/>
          <a:lstStyle/>
          <a:p>
            <a:r>
              <a:rPr lang="en-US" dirty="0"/>
              <a:t>Student Tutoring Intervention</a:t>
            </a:r>
          </a:p>
        </p:txBody>
      </p:sp>
      <p:sp>
        <p:nvSpPr>
          <p:cNvPr id="3" name="Content Placeholder 2">
            <a:extLst>
              <a:ext uri="{FF2B5EF4-FFF2-40B4-BE49-F238E27FC236}">
                <a16:creationId xmlns:a16="http://schemas.microsoft.com/office/drawing/2014/main" id="{32AB539A-87B9-4FD3-A682-1A0594B48716}"/>
              </a:ext>
            </a:extLst>
          </p:cNvPr>
          <p:cNvSpPr>
            <a:spLocks noGrp="1"/>
          </p:cNvSpPr>
          <p:nvPr>
            <p:ph idx="1"/>
          </p:nvPr>
        </p:nvSpPr>
        <p:spPr/>
        <p:txBody>
          <a:bodyPr/>
          <a:lstStyle/>
          <a:p>
            <a:r>
              <a:rPr lang="en-US" dirty="0"/>
              <a:t>The school performed an RCT on students and found that the tutoring program reduced chance of dropping out by 80 percent.</a:t>
            </a:r>
          </a:p>
          <a:p>
            <a:endParaRPr lang="en-US" dirty="0"/>
          </a:p>
          <a:p>
            <a:r>
              <a:rPr lang="en-US" dirty="0"/>
              <a:t>Should the principal replace the teachers with the algorithm?</a:t>
            </a:r>
          </a:p>
          <a:p>
            <a:endParaRPr lang="en-US" dirty="0"/>
          </a:p>
        </p:txBody>
      </p:sp>
    </p:spTree>
    <p:extLst>
      <p:ext uri="{BB962C8B-B14F-4D97-AF65-F5344CB8AC3E}">
        <p14:creationId xmlns:p14="http://schemas.microsoft.com/office/powerpoint/2010/main" val="3717295769"/>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0FA209-E007-5073-B55B-FE3F927737DE}"/>
              </a:ext>
            </a:extLst>
          </p:cNvPr>
          <p:cNvSpPr>
            <a:spLocks noGrp="1"/>
          </p:cNvSpPr>
          <p:nvPr>
            <p:ph type="title"/>
          </p:nvPr>
        </p:nvSpPr>
        <p:spPr/>
        <p:txBody>
          <a:bodyPr/>
          <a:lstStyle/>
          <a:p>
            <a:r>
              <a:rPr lang="en-US" dirty="0"/>
              <a:t>Algorithm Picks</a:t>
            </a:r>
          </a:p>
        </p:txBody>
      </p:sp>
      <p:sp>
        <p:nvSpPr>
          <p:cNvPr id="3" name="Content Placeholder 2">
            <a:extLst>
              <a:ext uri="{FF2B5EF4-FFF2-40B4-BE49-F238E27FC236}">
                <a16:creationId xmlns:a16="http://schemas.microsoft.com/office/drawing/2014/main" id="{5EA0E84D-CF6A-A39C-1506-AD20E3267A6F}"/>
              </a:ext>
            </a:extLst>
          </p:cNvPr>
          <p:cNvSpPr>
            <a:spLocks noGrp="1"/>
          </p:cNvSpPr>
          <p:nvPr>
            <p:ph idx="1"/>
          </p:nvPr>
        </p:nvSpPr>
        <p:spPr/>
        <p:txBody>
          <a:bodyPr/>
          <a:lstStyle/>
          <a:p>
            <a:r>
              <a:rPr lang="en-US" dirty="0"/>
              <a:t>If intensive tutoring reduces the chance of dropping out by 80%</a:t>
            </a:r>
          </a:p>
          <a:p>
            <a:r>
              <a:rPr lang="en-US" dirty="0"/>
              <a:t>And if, without tutoring, the dropout rate is 50% for those selected by the algorithm</a:t>
            </a:r>
          </a:p>
          <a:p>
            <a:r>
              <a:rPr lang="en-US" dirty="0"/>
              <a:t>Then the new dropout rate AFTER tutoring for this group is:</a:t>
            </a:r>
          </a:p>
          <a:p>
            <a:pPr lvl="1"/>
            <a:r>
              <a:rPr lang="en-US" dirty="0"/>
              <a:t>100 students</a:t>
            </a:r>
          </a:p>
          <a:p>
            <a:pPr lvl="1"/>
            <a:r>
              <a:rPr lang="en-US" dirty="0"/>
              <a:t>Without tutoring, 50 would drop out</a:t>
            </a:r>
          </a:p>
          <a:p>
            <a:pPr lvl="1"/>
            <a:r>
              <a:rPr lang="en-US" dirty="0"/>
              <a:t>With tutoring, dropouts drop by 80%</a:t>
            </a:r>
          </a:p>
          <a:p>
            <a:pPr lvl="1"/>
            <a:r>
              <a:rPr lang="en-US" dirty="0"/>
              <a:t>So 40 of the 50 students no longer dropout</a:t>
            </a:r>
          </a:p>
          <a:p>
            <a:pPr lvl="1"/>
            <a:r>
              <a:rPr lang="en-US" dirty="0"/>
              <a:t>New dropout rate is 10%</a:t>
            </a:r>
          </a:p>
        </p:txBody>
      </p:sp>
    </p:spTree>
    <p:extLst>
      <p:ext uri="{BB962C8B-B14F-4D97-AF65-F5344CB8AC3E}">
        <p14:creationId xmlns:p14="http://schemas.microsoft.com/office/powerpoint/2010/main" val="2837570034"/>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F947F4-8262-41FF-88B6-8277B9B0D585}"/>
              </a:ext>
            </a:extLst>
          </p:cNvPr>
          <p:cNvSpPr>
            <a:spLocks noGrp="1"/>
          </p:cNvSpPr>
          <p:nvPr>
            <p:ph type="title"/>
          </p:nvPr>
        </p:nvSpPr>
        <p:spPr/>
        <p:txBody>
          <a:bodyPr/>
          <a:lstStyle/>
          <a:p>
            <a:r>
              <a:rPr lang="en-US" dirty="0"/>
              <a:t>Student Tutoring Intervention</a:t>
            </a:r>
          </a:p>
        </p:txBody>
      </p:sp>
      <p:sp>
        <p:nvSpPr>
          <p:cNvPr id="3" name="Content Placeholder 2">
            <a:extLst>
              <a:ext uri="{FF2B5EF4-FFF2-40B4-BE49-F238E27FC236}">
                <a16:creationId xmlns:a16="http://schemas.microsoft.com/office/drawing/2014/main" id="{32AB539A-87B9-4FD3-A682-1A0594B48716}"/>
              </a:ext>
            </a:extLst>
          </p:cNvPr>
          <p:cNvSpPr>
            <a:spLocks noGrp="1"/>
          </p:cNvSpPr>
          <p:nvPr>
            <p:ph idx="1"/>
          </p:nvPr>
        </p:nvSpPr>
        <p:spPr/>
        <p:txBody>
          <a:bodyPr>
            <a:normAutofit/>
          </a:bodyPr>
          <a:lstStyle/>
          <a:p>
            <a:r>
              <a:rPr lang="en-US" dirty="0"/>
              <a:t>Average dropout rate for students selected by teachers is 20%</a:t>
            </a:r>
          </a:p>
          <a:p>
            <a:r>
              <a:rPr lang="en-US" dirty="0"/>
              <a:t>Average dropout rate for students selected by ML is 50%</a:t>
            </a:r>
          </a:p>
          <a:p>
            <a:endParaRPr lang="en-US" dirty="0"/>
          </a:p>
        </p:txBody>
      </p:sp>
      <p:graphicFrame>
        <p:nvGraphicFramePr>
          <p:cNvPr id="4" name="Content Placeholder 3">
            <a:extLst>
              <a:ext uri="{FF2B5EF4-FFF2-40B4-BE49-F238E27FC236}">
                <a16:creationId xmlns:a16="http://schemas.microsoft.com/office/drawing/2014/main" id="{0A1BAC8A-125C-4BF7-9264-12930CFC0FBC}"/>
              </a:ext>
            </a:extLst>
          </p:cNvPr>
          <p:cNvGraphicFramePr>
            <a:graphicFrameLocks/>
          </p:cNvGraphicFramePr>
          <p:nvPr>
            <p:extLst>
              <p:ext uri="{D42A27DB-BD31-4B8C-83A1-F6EECF244321}">
                <p14:modId xmlns:p14="http://schemas.microsoft.com/office/powerpoint/2010/main" val="335939604"/>
              </p:ext>
            </p:extLst>
          </p:nvPr>
        </p:nvGraphicFramePr>
        <p:xfrm>
          <a:off x="473670" y="3225567"/>
          <a:ext cx="9710563" cy="3267308"/>
        </p:xfrm>
        <a:graphic>
          <a:graphicData uri="http://schemas.openxmlformats.org/drawingml/2006/table">
            <a:tbl>
              <a:tblPr firstRow="1" firstCol="1" bandCol="1">
                <a:tableStyleId>{D7AC3CCA-C797-4891-BE02-D94E43425B78}</a:tableStyleId>
              </a:tblPr>
              <a:tblGrid>
                <a:gridCol w="2667738">
                  <a:extLst>
                    <a:ext uri="{9D8B030D-6E8A-4147-A177-3AD203B41FA5}">
                      <a16:colId xmlns:a16="http://schemas.microsoft.com/office/drawing/2014/main" val="4023220186"/>
                    </a:ext>
                  </a:extLst>
                </a:gridCol>
                <a:gridCol w="1351655">
                  <a:extLst>
                    <a:ext uri="{9D8B030D-6E8A-4147-A177-3AD203B41FA5}">
                      <a16:colId xmlns:a16="http://schemas.microsoft.com/office/drawing/2014/main" val="610224707"/>
                    </a:ext>
                  </a:extLst>
                </a:gridCol>
                <a:gridCol w="1138234">
                  <a:extLst>
                    <a:ext uri="{9D8B030D-6E8A-4147-A177-3AD203B41FA5}">
                      <a16:colId xmlns:a16="http://schemas.microsoft.com/office/drawing/2014/main" val="3108046037"/>
                    </a:ext>
                  </a:extLst>
                </a:gridCol>
                <a:gridCol w="1138234">
                  <a:extLst>
                    <a:ext uri="{9D8B030D-6E8A-4147-A177-3AD203B41FA5}">
                      <a16:colId xmlns:a16="http://schemas.microsoft.com/office/drawing/2014/main" val="1967012560"/>
                    </a:ext>
                  </a:extLst>
                </a:gridCol>
                <a:gridCol w="1138234">
                  <a:extLst>
                    <a:ext uri="{9D8B030D-6E8A-4147-A177-3AD203B41FA5}">
                      <a16:colId xmlns:a16="http://schemas.microsoft.com/office/drawing/2014/main" val="3975456331"/>
                    </a:ext>
                  </a:extLst>
                </a:gridCol>
                <a:gridCol w="1138234">
                  <a:extLst>
                    <a:ext uri="{9D8B030D-6E8A-4147-A177-3AD203B41FA5}">
                      <a16:colId xmlns:a16="http://schemas.microsoft.com/office/drawing/2014/main" val="3643146393"/>
                    </a:ext>
                  </a:extLst>
                </a:gridCol>
                <a:gridCol w="1138234">
                  <a:extLst>
                    <a:ext uri="{9D8B030D-6E8A-4147-A177-3AD203B41FA5}">
                      <a16:colId xmlns:a16="http://schemas.microsoft.com/office/drawing/2014/main" val="342625635"/>
                    </a:ext>
                  </a:extLst>
                </a:gridCol>
              </a:tblGrid>
              <a:tr h="672954">
                <a:tc>
                  <a:txBody>
                    <a:bodyPr/>
                    <a:lstStyle/>
                    <a:p>
                      <a:pPr algn="ctr" fontAlgn="ctr"/>
                      <a:endParaRPr lang="en-US" sz="2400" b="0" i="0" u="none" strike="noStrike" dirty="0">
                        <a:solidFill>
                          <a:srgbClr val="000000"/>
                        </a:solidFill>
                        <a:effectLst/>
                        <a:latin typeface="+mn-lt"/>
                      </a:endParaRPr>
                    </a:p>
                  </a:txBody>
                  <a:tcPr marL="6350" marR="6350" marT="6350" marB="0" anchor="ctr"/>
                </a:tc>
                <a:tc gridSpan="2">
                  <a:txBody>
                    <a:bodyPr/>
                    <a:lstStyle/>
                    <a:p>
                      <a:pPr algn="ctr" fontAlgn="ctr"/>
                      <a:r>
                        <a:rPr lang="en-US" sz="2400" u="none" strike="noStrike" dirty="0">
                          <a:effectLst/>
                        </a:rPr>
                        <a:t>In Tutoring</a:t>
                      </a:r>
                      <a:endParaRPr lang="en-US" sz="2400" b="0" i="0" u="none" strike="noStrike" dirty="0">
                        <a:solidFill>
                          <a:srgbClr val="000000"/>
                        </a:solidFill>
                        <a:effectLst/>
                        <a:latin typeface="+mn-lt"/>
                      </a:endParaRPr>
                    </a:p>
                  </a:txBody>
                  <a:tcPr marL="6350" marR="6350" marT="6350" marB="0" anchor="ctr"/>
                </a:tc>
                <a:tc hMerge="1">
                  <a:txBody>
                    <a:bodyPr/>
                    <a:lstStyle/>
                    <a:p>
                      <a:endParaRPr lang="en-US"/>
                    </a:p>
                  </a:txBody>
                  <a:tcPr/>
                </a:tc>
                <a:tc gridSpan="2">
                  <a:txBody>
                    <a:bodyPr/>
                    <a:lstStyle/>
                    <a:p>
                      <a:pPr algn="ctr" fontAlgn="ctr"/>
                      <a:r>
                        <a:rPr lang="en-US" sz="2400" b="1" i="0" u="none" strike="noStrike" dirty="0">
                          <a:solidFill>
                            <a:srgbClr val="000000"/>
                          </a:solidFill>
                          <a:effectLst/>
                          <a:latin typeface="+mn-lt"/>
                        </a:rPr>
                        <a:t>No Tutoring</a:t>
                      </a:r>
                    </a:p>
                  </a:txBody>
                  <a:tcPr marL="6350" marR="6350" marT="6350" marB="0" anchor="ctr">
                    <a:lnR w="38100" cap="flat" cmpd="sng" algn="ctr">
                      <a:solidFill>
                        <a:schemeClr val="tx1"/>
                      </a:solidFill>
                      <a:prstDash val="solid"/>
                      <a:round/>
                      <a:headEnd type="none" w="med" len="med"/>
                      <a:tailEnd type="none" w="med" len="med"/>
                    </a:lnR>
                  </a:tcPr>
                </a:tc>
                <a:tc hMerge="1">
                  <a:txBody>
                    <a:bodyPr/>
                    <a:lstStyle/>
                    <a:p>
                      <a:pPr algn="ctr" fontAlgn="ctr"/>
                      <a:endParaRPr lang="en-US" sz="2400" b="0" i="0" u="none" strike="noStrike" dirty="0">
                        <a:solidFill>
                          <a:srgbClr val="000000"/>
                        </a:solidFill>
                        <a:effectLst/>
                        <a:latin typeface="+mn-lt"/>
                      </a:endParaRPr>
                    </a:p>
                  </a:txBody>
                  <a:tcPr marL="6350" marR="6350" marT="6350" marB="0" anchor="ctr"/>
                </a:tc>
                <a:tc gridSpan="2">
                  <a:txBody>
                    <a:bodyPr/>
                    <a:lstStyle/>
                    <a:p>
                      <a:pPr algn="ctr" fontAlgn="ctr"/>
                      <a:r>
                        <a:rPr lang="en-US" sz="2400" b="1" i="0" u="none" strike="noStrike" dirty="0">
                          <a:solidFill>
                            <a:srgbClr val="000000"/>
                          </a:solidFill>
                          <a:effectLst/>
                          <a:latin typeface="+mn-lt"/>
                        </a:rPr>
                        <a:t>Total</a:t>
                      </a:r>
                    </a:p>
                  </a:txBody>
                  <a:tcPr marL="6350" marR="6350" marT="6350" marB="0" anchor="ctr">
                    <a:lnL w="38100" cap="flat" cmpd="sng" algn="ctr">
                      <a:solidFill>
                        <a:schemeClr val="tx1"/>
                      </a:solidFill>
                      <a:prstDash val="solid"/>
                      <a:round/>
                      <a:headEnd type="none" w="med" len="med"/>
                      <a:tailEnd type="none" w="med" len="med"/>
                    </a:lnL>
                    <a:solidFill>
                      <a:schemeClr val="accent1">
                        <a:lumMod val="20000"/>
                        <a:lumOff val="80000"/>
                      </a:schemeClr>
                    </a:solidFill>
                  </a:tcPr>
                </a:tc>
                <a:tc hMerge="1">
                  <a:txBody>
                    <a:bodyPr/>
                    <a:lstStyle/>
                    <a:p>
                      <a:pPr algn="ctr" fontAlgn="ctr"/>
                      <a:endParaRPr lang="en-US" sz="2400" b="1" i="0" u="none" strike="noStrike" dirty="0">
                        <a:solidFill>
                          <a:srgbClr val="000000"/>
                        </a:solidFill>
                        <a:effectLst/>
                        <a:latin typeface="+mn-lt"/>
                      </a:endParaRPr>
                    </a:p>
                  </a:txBody>
                  <a:tcPr marL="6350" marR="6350" marT="6350" marB="0" anchor="ctr"/>
                </a:tc>
                <a:extLst>
                  <a:ext uri="{0D108BD9-81ED-4DB2-BD59-A6C34878D82A}">
                    <a16:rowId xmlns:a16="http://schemas.microsoft.com/office/drawing/2014/main" val="4085122573"/>
                  </a:ext>
                </a:extLst>
              </a:tr>
              <a:tr h="1248446">
                <a:tc>
                  <a:txBody>
                    <a:bodyPr/>
                    <a:lstStyle/>
                    <a:p>
                      <a:pPr algn="ctr" fontAlgn="ctr"/>
                      <a:endParaRPr lang="en-US" sz="2400" b="0" i="0" u="none" strike="noStrike">
                        <a:solidFill>
                          <a:srgbClr val="000000"/>
                        </a:solidFill>
                        <a:effectLst/>
                        <a:latin typeface="+mn-lt"/>
                      </a:endParaRPr>
                    </a:p>
                  </a:txBody>
                  <a:tcPr marL="6350" marR="6350" marT="6350" marB="0" anchor="ctr"/>
                </a:tc>
                <a:tc>
                  <a:txBody>
                    <a:bodyPr/>
                    <a:lstStyle/>
                    <a:p>
                      <a:pPr algn="ctr" fontAlgn="ctr"/>
                      <a:r>
                        <a:rPr lang="en-US" sz="2400" u="none" strike="noStrike" dirty="0">
                          <a:effectLst/>
                        </a:rPr>
                        <a:t>Dropout</a:t>
                      </a:r>
                      <a:endParaRPr lang="en-US" sz="2400" b="0" i="0" u="none" strike="noStrike" dirty="0">
                        <a:solidFill>
                          <a:srgbClr val="000000"/>
                        </a:solidFill>
                        <a:effectLst/>
                        <a:latin typeface="+mn-lt"/>
                      </a:endParaRPr>
                    </a:p>
                  </a:txBody>
                  <a:tcPr marL="6350" marR="6350" marT="6350" marB="0" anchor="ctr"/>
                </a:tc>
                <a:tc>
                  <a:txBody>
                    <a:bodyPr/>
                    <a:lstStyle/>
                    <a:p>
                      <a:pPr algn="ctr" fontAlgn="ctr"/>
                      <a:r>
                        <a:rPr lang="en-US" sz="2400" u="none" strike="noStrike">
                          <a:effectLst/>
                        </a:rPr>
                        <a:t>No Dropout</a:t>
                      </a:r>
                      <a:endParaRPr lang="en-US" sz="2400" b="0" i="0" u="none" strike="noStrike">
                        <a:solidFill>
                          <a:srgbClr val="000000"/>
                        </a:solidFill>
                        <a:effectLst/>
                        <a:latin typeface="+mn-lt"/>
                      </a:endParaRPr>
                    </a:p>
                  </a:txBody>
                  <a:tcPr marL="6350" marR="6350" marT="6350" marB="0" anchor="ctr"/>
                </a:tc>
                <a:tc>
                  <a:txBody>
                    <a:bodyPr/>
                    <a:lstStyle/>
                    <a:p>
                      <a:pPr algn="ctr" fontAlgn="ctr"/>
                      <a:r>
                        <a:rPr lang="en-US" sz="2400" u="none" strike="noStrike" dirty="0">
                          <a:effectLst/>
                        </a:rPr>
                        <a:t>Dropout</a:t>
                      </a:r>
                      <a:endParaRPr lang="en-US" sz="2400" b="0" i="0" u="none" strike="noStrike" dirty="0">
                        <a:solidFill>
                          <a:srgbClr val="000000"/>
                        </a:solidFill>
                        <a:effectLst/>
                        <a:latin typeface="+mn-lt"/>
                      </a:endParaRPr>
                    </a:p>
                  </a:txBody>
                  <a:tcPr marL="6350" marR="6350" marT="6350" marB="0" anchor="ctr"/>
                </a:tc>
                <a:tc>
                  <a:txBody>
                    <a:bodyPr/>
                    <a:lstStyle/>
                    <a:p>
                      <a:pPr algn="ctr" fontAlgn="ctr"/>
                      <a:r>
                        <a:rPr lang="en-US" sz="2400" u="none" strike="noStrike" dirty="0">
                          <a:effectLst/>
                        </a:rPr>
                        <a:t>No Dropout</a:t>
                      </a:r>
                      <a:endParaRPr lang="en-US" sz="2400" b="0" i="0" u="none" strike="noStrike" dirty="0">
                        <a:solidFill>
                          <a:srgbClr val="000000"/>
                        </a:solidFill>
                        <a:effectLst/>
                        <a:latin typeface="+mn-lt"/>
                      </a:endParaRPr>
                    </a:p>
                  </a:txBody>
                  <a:tcPr marL="6350" marR="6350" marT="6350" marB="0" anchor="ctr">
                    <a:lnR w="38100" cap="flat" cmpd="sng" algn="ctr">
                      <a:solidFill>
                        <a:schemeClr val="tx1"/>
                      </a:solidFill>
                      <a:prstDash val="solid"/>
                      <a:round/>
                      <a:headEnd type="none" w="med" len="med"/>
                      <a:tailEnd type="none" w="med" len="med"/>
                    </a:lnR>
                  </a:tcPr>
                </a:tc>
                <a:tc>
                  <a:txBody>
                    <a:bodyPr/>
                    <a:lstStyle/>
                    <a:p>
                      <a:pPr algn="ctr" fontAlgn="ctr"/>
                      <a:r>
                        <a:rPr lang="en-US" sz="2400" b="0" i="0" u="none" strike="noStrike" dirty="0">
                          <a:solidFill>
                            <a:srgbClr val="000000"/>
                          </a:solidFill>
                          <a:effectLst/>
                          <a:latin typeface="+mn-lt"/>
                        </a:rPr>
                        <a:t>Dropout</a:t>
                      </a:r>
                    </a:p>
                  </a:txBody>
                  <a:tcPr marL="6350" marR="6350" marT="6350" marB="0" anchor="ctr">
                    <a:lnL w="38100" cap="flat" cmpd="sng" algn="ctr">
                      <a:solidFill>
                        <a:schemeClr val="tx1"/>
                      </a:solidFill>
                      <a:prstDash val="solid"/>
                      <a:round/>
                      <a:headEnd type="none" w="med" len="med"/>
                      <a:tailEnd type="none" w="med" len="med"/>
                    </a:lnL>
                    <a:solidFill>
                      <a:schemeClr val="accent1">
                        <a:lumMod val="40000"/>
                        <a:lumOff val="60000"/>
                      </a:schemeClr>
                    </a:solidFill>
                  </a:tcPr>
                </a:tc>
                <a:tc>
                  <a:txBody>
                    <a:bodyPr/>
                    <a:lstStyle/>
                    <a:p>
                      <a:pPr algn="ctr" fontAlgn="ctr"/>
                      <a:r>
                        <a:rPr lang="en-US" sz="2400" b="0" i="0" u="none" strike="noStrike" dirty="0">
                          <a:solidFill>
                            <a:srgbClr val="000000"/>
                          </a:solidFill>
                          <a:effectLst/>
                          <a:latin typeface="+mn-lt"/>
                        </a:rPr>
                        <a:t>No</a:t>
                      </a:r>
                    </a:p>
                    <a:p>
                      <a:pPr algn="ctr" fontAlgn="ctr"/>
                      <a:r>
                        <a:rPr lang="en-US" sz="2400" b="0" i="0" u="none" strike="noStrike" dirty="0">
                          <a:solidFill>
                            <a:srgbClr val="000000"/>
                          </a:solidFill>
                          <a:effectLst/>
                          <a:latin typeface="+mn-lt"/>
                        </a:rPr>
                        <a:t>Dropout</a:t>
                      </a:r>
                    </a:p>
                  </a:txBody>
                  <a:tcPr marL="6350" marR="6350" marT="6350" marB="0" anchor="ctr">
                    <a:solidFill>
                      <a:schemeClr val="accent1">
                        <a:lumMod val="20000"/>
                        <a:lumOff val="80000"/>
                      </a:schemeClr>
                    </a:solidFill>
                  </a:tcPr>
                </a:tc>
                <a:extLst>
                  <a:ext uri="{0D108BD9-81ED-4DB2-BD59-A6C34878D82A}">
                    <a16:rowId xmlns:a16="http://schemas.microsoft.com/office/drawing/2014/main" val="2042088889"/>
                  </a:ext>
                </a:extLst>
              </a:tr>
              <a:tr h="672954">
                <a:tc>
                  <a:txBody>
                    <a:bodyPr/>
                    <a:lstStyle/>
                    <a:p>
                      <a:pPr algn="ctr" fontAlgn="ctr"/>
                      <a:r>
                        <a:rPr lang="en-US" sz="2400" u="none" strike="noStrike">
                          <a:effectLst/>
                        </a:rPr>
                        <a:t>Teacher Picks</a:t>
                      </a:r>
                      <a:endParaRPr lang="en-US" sz="2400" b="0" i="0" u="none" strike="noStrike">
                        <a:solidFill>
                          <a:srgbClr val="000000"/>
                        </a:solidFill>
                        <a:effectLst/>
                        <a:latin typeface="+mn-lt"/>
                      </a:endParaRPr>
                    </a:p>
                  </a:txBody>
                  <a:tcPr marL="6350" marR="6350" marT="6350" marB="0" anchor="ctr"/>
                </a:tc>
                <a:tc>
                  <a:txBody>
                    <a:bodyPr/>
                    <a:lstStyle/>
                    <a:p>
                      <a:pPr algn="ctr" fontAlgn="ctr"/>
                      <a:r>
                        <a:rPr lang="en-US" sz="2400" u="none" strike="noStrike" dirty="0">
                          <a:effectLst/>
                        </a:rPr>
                        <a:t>20</a:t>
                      </a:r>
                      <a:endParaRPr lang="en-US" sz="2400" b="0" i="0" u="none" strike="noStrike" dirty="0">
                        <a:solidFill>
                          <a:srgbClr val="000000"/>
                        </a:solidFill>
                        <a:effectLst/>
                        <a:latin typeface="+mn-lt"/>
                      </a:endParaRPr>
                    </a:p>
                  </a:txBody>
                  <a:tcPr marL="6350" marR="6350" marT="6350" marB="0" anchor="ctr"/>
                </a:tc>
                <a:tc>
                  <a:txBody>
                    <a:bodyPr/>
                    <a:lstStyle/>
                    <a:p>
                      <a:pPr algn="ctr" fontAlgn="ctr"/>
                      <a:r>
                        <a:rPr lang="en-US" sz="2400" u="none" strike="noStrike" dirty="0">
                          <a:effectLst/>
                        </a:rPr>
                        <a:t>80</a:t>
                      </a:r>
                      <a:endParaRPr lang="en-US" sz="2400" b="0" i="0" u="none" strike="noStrike" dirty="0">
                        <a:solidFill>
                          <a:srgbClr val="000000"/>
                        </a:solidFill>
                        <a:effectLst/>
                        <a:latin typeface="+mn-lt"/>
                      </a:endParaRPr>
                    </a:p>
                  </a:txBody>
                  <a:tcPr marL="6350" marR="6350" marT="6350" marB="0" anchor="ctr"/>
                </a:tc>
                <a:tc>
                  <a:txBody>
                    <a:bodyPr/>
                    <a:lstStyle/>
                    <a:p>
                      <a:pPr algn="ctr" fontAlgn="ctr"/>
                      <a:r>
                        <a:rPr lang="en-US" sz="2400" b="0" i="0" u="none" strike="noStrike" dirty="0">
                          <a:solidFill>
                            <a:srgbClr val="000000"/>
                          </a:solidFill>
                          <a:effectLst/>
                          <a:latin typeface="+mn-lt"/>
                        </a:rPr>
                        <a:t>50</a:t>
                      </a:r>
                    </a:p>
                  </a:txBody>
                  <a:tcPr marL="6350" marR="6350" marT="6350" marB="0" anchor="ctr"/>
                </a:tc>
                <a:tc>
                  <a:txBody>
                    <a:bodyPr/>
                    <a:lstStyle/>
                    <a:p>
                      <a:pPr algn="ctr" fontAlgn="ctr"/>
                      <a:r>
                        <a:rPr lang="en-US" sz="2400" b="0" i="0" u="none" strike="noStrike" dirty="0">
                          <a:solidFill>
                            <a:srgbClr val="000000"/>
                          </a:solidFill>
                          <a:effectLst/>
                          <a:latin typeface="+mn-lt"/>
                        </a:rPr>
                        <a:t>50</a:t>
                      </a:r>
                    </a:p>
                  </a:txBody>
                  <a:tcPr marL="6350" marR="6350" marT="6350" marB="0" anchor="ctr">
                    <a:lnR w="38100" cap="flat" cmpd="sng" algn="ctr">
                      <a:solidFill>
                        <a:schemeClr val="tx1"/>
                      </a:solidFill>
                      <a:prstDash val="solid"/>
                      <a:round/>
                      <a:headEnd type="none" w="med" len="med"/>
                      <a:tailEnd type="none" w="med" len="med"/>
                    </a:lnR>
                  </a:tcPr>
                </a:tc>
                <a:tc>
                  <a:txBody>
                    <a:bodyPr/>
                    <a:lstStyle/>
                    <a:p>
                      <a:pPr algn="ctr" fontAlgn="ctr"/>
                      <a:endParaRPr lang="en-US" sz="2400" b="0" i="0" u="none" strike="noStrike" dirty="0">
                        <a:solidFill>
                          <a:srgbClr val="000000"/>
                        </a:solidFill>
                        <a:effectLst/>
                        <a:latin typeface="+mn-lt"/>
                      </a:endParaRPr>
                    </a:p>
                  </a:txBody>
                  <a:tcPr marL="6350" marR="6350" marT="6350" marB="0" anchor="ctr">
                    <a:lnL w="38100" cap="flat" cmpd="sng" algn="ctr">
                      <a:solidFill>
                        <a:schemeClr val="tx1"/>
                      </a:solidFill>
                      <a:prstDash val="solid"/>
                      <a:round/>
                      <a:headEnd type="none" w="med" len="med"/>
                      <a:tailEnd type="none" w="med" len="med"/>
                    </a:lnL>
                    <a:solidFill>
                      <a:schemeClr val="accent1">
                        <a:lumMod val="40000"/>
                        <a:lumOff val="60000"/>
                      </a:schemeClr>
                    </a:solidFill>
                  </a:tcPr>
                </a:tc>
                <a:tc>
                  <a:txBody>
                    <a:bodyPr/>
                    <a:lstStyle/>
                    <a:p>
                      <a:pPr algn="ctr" fontAlgn="ctr"/>
                      <a:endParaRPr lang="en-US" sz="2400" b="0" i="0" u="none" strike="noStrike" dirty="0">
                        <a:solidFill>
                          <a:srgbClr val="000000"/>
                        </a:solidFill>
                        <a:effectLst/>
                        <a:latin typeface="+mn-lt"/>
                      </a:endParaRPr>
                    </a:p>
                  </a:txBody>
                  <a:tcPr marL="6350" marR="6350" marT="6350" marB="0" anchor="ctr">
                    <a:solidFill>
                      <a:schemeClr val="accent1">
                        <a:lumMod val="20000"/>
                        <a:lumOff val="80000"/>
                      </a:schemeClr>
                    </a:solidFill>
                  </a:tcPr>
                </a:tc>
                <a:extLst>
                  <a:ext uri="{0D108BD9-81ED-4DB2-BD59-A6C34878D82A}">
                    <a16:rowId xmlns:a16="http://schemas.microsoft.com/office/drawing/2014/main" val="3131272155"/>
                  </a:ext>
                </a:extLst>
              </a:tr>
              <a:tr h="672954">
                <a:tc>
                  <a:txBody>
                    <a:bodyPr/>
                    <a:lstStyle/>
                    <a:p>
                      <a:pPr algn="ctr" fontAlgn="ctr"/>
                      <a:r>
                        <a:rPr lang="en-US" sz="2400" u="none" strike="noStrike" dirty="0">
                          <a:effectLst/>
                        </a:rPr>
                        <a:t>Algorithm Picks</a:t>
                      </a:r>
                      <a:endParaRPr lang="en-US" sz="2400" b="0" i="0" u="none" strike="noStrike" dirty="0">
                        <a:solidFill>
                          <a:srgbClr val="000000"/>
                        </a:solidFill>
                        <a:effectLst/>
                        <a:latin typeface="+mn-lt"/>
                      </a:endParaRPr>
                    </a:p>
                  </a:txBody>
                  <a:tcPr marL="6350" marR="6350" marT="6350" marB="0" anchor="ctr"/>
                </a:tc>
                <a:tc>
                  <a:txBody>
                    <a:bodyPr/>
                    <a:lstStyle/>
                    <a:p>
                      <a:pPr algn="ctr" fontAlgn="ctr"/>
                      <a:r>
                        <a:rPr lang="en-US" sz="2400" b="0" i="0" u="none" strike="noStrike" dirty="0">
                          <a:solidFill>
                            <a:srgbClr val="000000"/>
                          </a:solidFill>
                          <a:effectLst/>
                          <a:latin typeface="+mn-lt"/>
                        </a:rPr>
                        <a:t>10</a:t>
                      </a:r>
                    </a:p>
                  </a:txBody>
                  <a:tcPr marL="6350" marR="6350" marT="6350" marB="0" anchor="ctr"/>
                </a:tc>
                <a:tc>
                  <a:txBody>
                    <a:bodyPr/>
                    <a:lstStyle/>
                    <a:p>
                      <a:pPr algn="ctr" fontAlgn="ctr"/>
                      <a:r>
                        <a:rPr lang="en-US" sz="2400" b="0" i="0" u="none" strike="noStrike" dirty="0">
                          <a:solidFill>
                            <a:srgbClr val="000000"/>
                          </a:solidFill>
                          <a:effectLst/>
                          <a:latin typeface="+mn-lt"/>
                        </a:rPr>
                        <a:t>90</a:t>
                      </a:r>
                    </a:p>
                  </a:txBody>
                  <a:tcPr marL="6350" marR="6350" marT="6350" marB="0" anchor="ctr"/>
                </a:tc>
                <a:tc>
                  <a:txBody>
                    <a:bodyPr/>
                    <a:lstStyle/>
                    <a:p>
                      <a:pPr algn="ctr" fontAlgn="ctr"/>
                      <a:endParaRPr lang="en-US" sz="2400" b="0" i="0" u="none" strike="noStrike" dirty="0">
                        <a:solidFill>
                          <a:srgbClr val="000000"/>
                        </a:solidFill>
                        <a:effectLst/>
                        <a:latin typeface="+mn-lt"/>
                      </a:endParaRPr>
                    </a:p>
                  </a:txBody>
                  <a:tcPr marL="6350" marR="6350" marT="6350" marB="0" anchor="ctr"/>
                </a:tc>
                <a:tc>
                  <a:txBody>
                    <a:bodyPr/>
                    <a:lstStyle/>
                    <a:p>
                      <a:pPr algn="ctr" fontAlgn="ctr"/>
                      <a:endParaRPr lang="en-US" sz="2400" b="0" i="0" u="none" strike="noStrike" dirty="0">
                        <a:solidFill>
                          <a:srgbClr val="000000"/>
                        </a:solidFill>
                        <a:effectLst/>
                        <a:latin typeface="+mn-lt"/>
                      </a:endParaRPr>
                    </a:p>
                  </a:txBody>
                  <a:tcPr marL="6350" marR="6350" marT="6350" marB="0" anchor="ctr">
                    <a:lnR w="38100" cap="flat" cmpd="sng" algn="ctr">
                      <a:solidFill>
                        <a:schemeClr val="tx1"/>
                      </a:solidFill>
                      <a:prstDash val="solid"/>
                      <a:round/>
                      <a:headEnd type="none" w="med" len="med"/>
                      <a:tailEnd type="none" w="med" len="med"/>
                    </a:lnR>
                  </a:tcPr>
                </a:tc>
                <a:tc>
                  <a:txBody>
                    <a:bodyPr/>
                    <a:lstStyle/>
                    <a:p>
                      <a:pPr algn="ctr" fontAlgn="ctr"/>
                      <a:endParaRPr lang="en-US" sz="2400" b="0" i="0" u="none" strike="noStrike" dirty="0">
                        <a:solidFill>
                          <a:srgbClr val="000000"/>
                        </a:solidFill>
                        <a:effectLst/>
                        <a:latin typeface="+mn-lt"/>
                      </a:endParaRPr>
                    </a:p>
                  </a:txBody>
                  <a:tcPr marL="6350" marR="6350" marT="6350" marB="0" anchor="ctr">
                    <a:lnL w="38100" cap="flat" cmpd="sng" algn="ctr">
                      <a:solidFill>
                        <a:schemeClr val="tx1"/>
                      </a:solidFill>
                      <a:prstDash val="solid"/>
                      <a:round/>
                      <a:headEnd type="none" w="med" len="med"/>
                      <a:tailEnd type="none" w="med" len="med"/>
                    </a:lnL>
                    <a:solidFill>
                      <a:schemeClr val="accent1">
                        <a:lumMod val="40000"/>
                        <a:lumOff val="60000"/>
                      </a:schemeClr>
                    </a:solidFill>
                  </a:tcPr>
                </a:tc>
                <a:tc>
                  <a:txBody>
                    <a:bodyPr/>
                    <a:lstStyle/>
                    <a:p>
                      <a:pPr algn="ctr" fontAlgn="ctr"/>
                      <a:endParaRPr lang="en-US" sz="2400" b="0" i="0" u="none" strike="noStrike" dirty="0">
                        <a:solidFill>
                          <a:srgbClr val="000000"/>
                        </a:solidFill>
                        <a:effectLst/>
                        <a:latin typeface="+mn-lt"/>
                      </a:endParaRPr>
                    </a:p>
                  </a:txBody>
                  <a:tcPr marL="6350" marR="6350" marT="6350" marB="0" anchor="ctr">
                    <a:solidFill>
                      <a:schemeClr val="accent1">
                        <a:lumMod val="20000"/>
                        <a:lumOff val="80000"/>
                      </a:schemeClr>
                    </a:solidFill>
                  </a:tcPr>
                </a:tc>
                <a:extLst>
                  <a:ext uri="{0D108BD9-81ED-4DB2-BD59-A6C34878D82A}">
                    <a16:rowId xmlns:a16="http://schemas.microsoft.com/office/drawing/2014/main" val="3664088946"/>
                  </a:ext>
                </a:extLst>
              </a:tr>
            </a:tbl>
          </a:graphicData>
        </a:graphic>
      </p:graphicFrame>
    </p:spTree>
    <p:extLst>
      <p:ext uri="{BB962C8B-B14F-4D97-AF65-F5344CB8AC3E}">
        <p14:creationId xmlns:p14="http://schemas.microsoft.com/office/powerpoint/2010/main" val="458326472"/>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0FA209-E007-5073-B55B-FE3F927737DE}"/>
              </a:ext>
            </a:extLst>
          </p:cNvPr>
          <p:cNvSpPr>
            <a:spLocks noGrp="1"/>
          </p:cNvSpPr>
          <p:nvPr>
            <p:ph type="title"/>
          </p:nvPr>
        </p:nvSpPr>
        <p:spPr/>
        <p:txBody>
          <a:bodyPr/>
          <a:lstStyle/>
          <a:p>
            <a:r>
              <a:rPr lang="en-US" dirty="0"/>
              <a:t>Algorithm Picks</a:t>
            </a:r>
          </a:p>
        </p:txBody>
      </p:sp>
      <p:sp>
        <p:nvSpPr>
          <p:cNvPr id="3" name="Content Placeholder 2">
            <a:extLst>
              <a:ext uri="{FF2B5EF4-FFF2-40B4-BE49-F238E27FC236}">
                <a16:creationId xmlns:a16="http://schemas.microsoft.com/office/drawing/2014/main" id="{5EA0E84D-CF6A-A39C-1506-AD20E3267A6F}"/>
              </a:ext>
            </a:extLst>
          </p:cNvPr>
          <p:cNvSpPr>
            <a:spLocks noGrp="1"/>
          </p:cNvSpPr>
          <p:nvPr>
            <p:ph idx="1"/>
          </p:nvPr>
        </p:nvSpPr>
        <p:spPr/>
        <p:txBody>
          <a:bodyPr/>
          <a:lstStyle/>
          <a:p>
            <a:r>
              <a:rPr lang="en-US" dirty="0"/>
              <a:t>If intensive tutoring reduces the chance of dropping out by 80%</a:t>
            </a:r>
          </a:p>
          <a:p>
            <a:r>
              <a:rPr lang="en-US" dirty="0"/>
              <a:t>And if, with tutoring, the dropout rate is 20% for those selected by teachers</a:t>
            </a:r>
          </a:p>
          <a:p>
            <a:r>
              <a:rPr lang="en-US" dirty="0"/>
              <a:t>Then the new dropout rate without tutoring for this group is:</a:t>
            </a:r>
          </a:p>
          <a:p>
            <a:pPr lvl="1"/>
            <a:r>
              <a:rPr lang="en-US" dirty="0"/>
              <a:t>100 students</a:t>
            </a:r>
          </a:p>
          <a:p>
            <a:pPr lvl="1"/>
            <a:r>
              <a:rPr lang="en-US" dirty="0"/>
              <a:t>Without tutoring, 100 would drop out</a:t>
            </a:r>
          </a:p>
          <a:p>
            <a:pPr lvl="1"/>
            <a:r>
              <a:rPr lang="en-US" dirty="0"/>
              <a:t>New dropout rate is 100%</a:t>
            </a:r>
          </a:p>
        </p:txBody>
      </p:sp>
    </p:spTree>
    <p:extLst>
      <p:ext uri="{BB962C8B-B14F-4D97-AF65-F5344CB8AC3E}">
        <p14:creationId xmlns:p14="http://schemas.microsoft.com/office/powerpoint/2010/main" val="826800188"/>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F947F4-8262-41FF-88B6-8277B9B0D585}"/>
              </a:ext>
            </a:extLst>
          </p:cNvPr>
          <p:cNvSpPr>
            <a:spLocks noGrp="1"/>
          </p:cNvSpPr>
          <p:nvPr>
            <p:ph type="title"/>
          </p:nvPr>
        </p:nvSpPr>
        <p:spPr/>
        <p:txBody>
          <a:bodyPr/>
          <a:lstStyle/>
          <a:p>
            <a:r>
              <a:rPr lang="en-US" dirty="0"/>
              <a:t>Student Tutoring Intervention</a:t>
            </a:r>
          </a:p>
        </p:txBody>
      </p:sp>
      <p:sp>
        <p:nvSpPr>
          <p:cNvPr id="3" name="Content Placeholder 2">
            <a:extLst>
              <a:ext uri="{FF2B5EF4-FFF2-40B4-BE49-F238E27FC236}">
                <a16:creationId xmlns:a16="http://schemas.microsoft.com/office/drawing/2014/main" id="{32AB539A-87B9-4FD3-A682-1A0594B48716}"/>
              </a:ext>
            </a:extLst>
          </p:cNvPr>
          <p:cNvSpPr>
            <a:spLocks noGrp="1"/>
          </p:cNvSpPr>
          <p:nvPr>
            <p:ph idx="1"/>
          </p:nvPr>
        </p:nvSpPr>
        <p:spPr/>
        <p:txBody>
          <a:bodyPr>
            <a:normAutofit/>
          </a:bodyPr>
          <a:lstStyle/>
          <a:p>
            <a:r>
              <a:rPr lang="en-US" dirty="0"/>
              <a:t>Average dropout rate for students selected by teachers is 20%</a:t>
            </a:r>
          </a:p>
          <a:p>
            <a:r>
              <a:rPr lang="en-US" dirty="0"/>
              <a:t>Average dropout rate for students selected by ML is 50%</a:t>
            </a:r>
          </a:p>
          <a:p>
            <a:endParaRPr lang="en-US" dirty="0"/>
          </a:p>
        </p:txBody>
      </p:sp>
      <p:graphicFrame>
        <p:nvGraphicFramePr>
          <p:cNvPr id="4" name="Content Placeholder 3">
            <a:extLst>
              <a:ext uri="{FF2B5EF4-FFF2-40B4-BE49-F238E27FC236}">
                <a16:creationId xmlns:a16="http://schemas.microsoft.com/office/drawing/2014/main" id="{0A1BAC8A-125C-4BF7-9264-12930CFC0FBC}"/>
              </a:ext>
            </a:extLst>
          </p:cNvPr>
          <p:cNvGraphicFramePr>
            <a:graphicFrameLocks/>
          </p:cNvGraphicFramePr>
          <p:nvPr>
            <p:extLst>
              <p:ext uri="{D42A27DB-BD31-4B8C-83A1-F6EECF244321}">
                <p14:modId xmlns:p14="http://schemas.microsoft.com/office/powerpoint/2010/main" val="1416717385"/>
              </p:ext>
            </p:extLst>
          </p:nvPr>
        </p:nvGraphicFramePr>
        <p:xfrm>
          <a:off x="473670" y="3225567"/>
          <a:ext cx="9710563" cy="3267308"/>
        </p:xfrm>
        <a:graphic>
          <a:graphicData uri="http://schemas.openxmlformats.org/drawingml/2006/table">
            <a:tbl>
              <a:tblPr firstRow="1" firstCol="1" bandCol="1">
                <a:tableStyleId>{D7AC3CCA-C797-4891-BE02-D94E43425B78}</a:tableStyleId>
              </a:tblPr>
              <a:tblGrid>
                <a:gridCol w="2667738">
                  <a:extLst>
                    <a:ext uri="{9D8B030D-6E8A-4147-A177-3AD203B41FA5}">
                      <a16:colId xmlns:a16="http://schemas.microsoft.com/office/drawing/2014/main" val="4023220186"/>
                    </a:ext>
                  </a:extLst>
                </a:gridCol>
                <a:gridCol w="1351655">
                  <a:extLst>
                    <a:ext uri="{9D8B030D-6E8A-4147-A177-3AD203B41FA5}">
                      <a16:colId xmlns:a16="http://schemas.microsoft.com/office/drawing/2014/main" val="610224707"/>
                    </a:ext>
                  </a:extLst>
                </a:gridCol>
                <a:gridCol w="1138234">
                  <a:extLst>
                    <a:ext uri="{9D8B030D-6E8A-4147-A177-3AD203B41FA5}">
                      <a16:colId xmlns:a16="http://schemas.microsoft.com/office/drawing/2014/main" val="3108046037"/>
                    </a:ext>
                  </a:extLst>
                </a:gridCol>
                <a:gridCol w="1138234">
                  <a:extLst>
                    <a:ext uri="{9D8B030D-6E8A-4147-A177-3AD203B41FA5}">
                      <a16:colId xmlns:a16="http://schemas.microsoft.com/office/drawing/2014/main" val="1967012560"/>
                    </a:ext>
                  </a:extLst>
                </a:gridCol>
                <a:gridCol w="1138234">
                  <a:extLst>
                    <a:ext uri="{9D8B030D-6E8A-4147-A177-3AD203B41FA5}">
                      <a16:colId xmlns:a16="http://schemas.microsoft.com/office/drawing/2014/main" val="3975456331"/>
                    </a:ext>
                  </a:extLst>
                </a:gridCol>
                <a:gridCol w="1138234">
                  <a:extLst>
                    <a:ext uri="{9D8B030D-6E8A-4147-A177-3AD203B41FA5}">
                      <a16:colId xmlns:a16="http://schemas.microsoft.com/office/drawing/2014/main" val="3643146393"/>
                    </a:ext>
                  </a:extLst>
                </a:gridCol>
                <a:gridCol w="1138234">
                  <a:extLst>
                    <a:ext uri="{9D8B030D-6E8A-4147-A177-3AD203B41FA5}">
                      <a16:colId xmlns:a16="http://schemas.microsoft.com/office/drawing/2014/main" val="342625635"/>
                    </a:ext>
                  </a:extLst>
                </a:gridCol>
              </a:tblGrid>
              <a:tr h="672954">
                <a:tc>
                  <a:txBody>
                    <a:bodyPr/>
                    <a:lstStyle/>
                    <a:p>
                      <a:pPr algn="ctr" fontAlgn="ctr"/>
                      <a:endParaRPr lang="en-US" sz="2400" b="0" i="0" u="none" strike="noStrike" dirty="0">
                        <a:solidFill>
                          <a:srgbClr val="000000"/>
                        </a:solidFill>
                        <a:effectLst/>
                        <a:latin typeface="+mn-lt"/>
                      </a:endParaRPr>
                    </a:p>
                  </a:txBody>
                  <a:tcPr marL="6350" marR="6350" marT="6350" marB="0" anchor="ctr"/>
                </a:tc>
                <a:tc gridSpan="2">
                  <a:txBody>
                    <a:bodyPr/>
                    <a:lstStyle/>
                    <a:p>
                      <a:pPr algn="ctr" fontAlgn="ctr"/>
                      <a:r>
                        <a:rPr lang="en-US" sz="2400" u="none" strike="noStrike" dirty="0">
                          <a:effectLst/>
                        </a:rPr>
                        <a:t>In Tutoring</a:t>
                      </a:r>
                      <a:endParaRPr lang="en-US" sz="2400" b="0" i="0" u="none" strike="noStrike" dirty="0">
                        <a:solidFill>
                          <a:srgbClr val="000000"/>
                        </a:solidFill>
                        <a:effectLst/>
                        <a:latin typeface="+mn-lt"/>
                      </a:endParaRPr>
                    </a:p>
                  </a:txBody>
                  <a:tcPr marL="6350" marR="6350" marT="6350" marB="0" anchor="ctr"/>
                </a:tc>
                <a:tc hMerge="1">
                  <a:txBody>
                    <a:bodyPr/>
                    <a:lstStyle/>
                    <a:p>
                      <a:endParaRPr lang="en-US"/>
                    </a:p>
                  </a:txBody>
                  <a:tcPr/>
                </a:tc>
                <a:tc gridSpan="2">
                  <a:txBody>
                    <a:bodyPr/>
                    <a:lstStyle/>
                    <a:p>
                      <a:pPr algn="ctr" fontAlgn="ctr"/>
                      <a:r>
                        <a:rPr lang="en-US" sz="2400" b="1" i="0" u="none" strike="noStrike" dirty="0">
                          <a:solidFill>
                            <a:srgbClr val="000000"/>
                          </a:solidFill>
                          <a:effectLst/>
                          <a:latin typeface="+mn-lt"/>
                        </a:rPr>
                        <a:t>No Tutoring</a:t>
                      </a:r>
                    </a:p>
                  </a:txBody>
                  <a:tcPr marL="6350" marR="6350" marT="6350" marB="0" anchor="ctr">
                    <a:lnR w="38100" cap="flat" cmpd="sng" algn="ctr">
                      <a:solidFill>
                        <a:schemeClr val="tx1"/>
                      </a:solidFill>
                      <a:prstDash val="solid"/>
                      <a:round/>
                      <a:headEnd type="none" w="med" len="med"/>
                      <a:tailEnd type="none" w="med" len="med"/>
                    </a:lnR>
                  </a:tcPr>
                </a:tc>
                <a:tc hMerge="1">
                  <a:txBody>
                    <a:bodyPr/>
                    <a:lstStyle/>
                    <a:p>
                      <a:pPr algn="ctr" fontAlgn="ctr"/>
                      <a:endParaRPr lang="en-US" sz="2400" b="0" i="0" u="none" strike="noStrike" dirty="0">
                        <a:solidFill>
                          <a:srgbClr val="000000"/>
                        </a:solidFill>
                        <a:effectLst/>
                        <a:latin typeface="+mn-lt"/>
                      </a:endParaRPr>
                    </a:p>
                  </a:txBody>
                  <a:tcPr marL="6350" marR="6350" marT="6350" marB="0" anchor="ctr"/>
                </a:tc>
                <a:tc gridSpan="2">
                  <a:txBody>
                    <a:bodyPr/>
                    <a:lstStyle/>
                    <a:p>
                      <a:pPr algn="ctr" fontAlgn="ctr"/>
                      <a:r>
                        <a:rPr lang="en-US" sz="2400" b="1" i="0" u="none" strike="noStrike" dirty="0">
                          <a:solidFill>
                            <a:srgbClr val="000000"/>
                          </a:solidFill>
                          <a:effectLst/>
                          <a:latin typeface="+mn-lt"/>
                        </a:rPr>
                        <a:t>Total</a:t>
                      </a:r>
                    </a:p>
                  </a:txBody>
                  <a:tcPr marL="6350" marR="6350" marT="6350" marB="0" anchor="ctr">
                    <a:lnL w="38100" cap="flat" cmpd="sng" algn="ctr">
                      <a:solidFill>
                        <a:schemeClr val="tx1"/>
                      </a:solidFill>
                      <a:prstDash val="solid"/>
                      <a:round/>
                      <a:headEnd type="none" w="med" len="med"/>
                      <a:tailEnd type="none" w="med" len="med"/>
                    </a:lnL>
                    <a:solidFill>
                      <a:schemeClr val="accent1">
                        <a:lumMod val="20000"/>
                        <a:lumOff val="80000"/>
                      </a:schemeClr>
                    </a:solidFill>
                  </a:tcPr>
                </a:tc>
                <a:tc hMerge="1">
                  <a:txBody>
                    <a:bodyPr/>
                    <a:lstStyle/>
                    <a:p>
                      <a:pPr algn="ctr" fontAlgn="ctr"/>
                      <a:endParaRPr lang="en-US" sz="2400" b="1" i="0" u="none" strike="noStrike" dirty="0">
                        <a:solidFill>
                          <a:srgbClr val="000000"/>
                        </a:solidFill>
                        <a:effectLst/>
                        <a:latin typeface="+mn-lt"/>
                      </a:endParaRPr>
                    </a:p>
                  </a:txBody>
                  <a:tcPr marL="6350" marR="6350" marT="6350" marB="0" anchor="ctr"/>
                </a:tc>
                <a:extLst>
                  <a:ext uri="{0D108BD9-81ED-4DB2-BD59-A6C34878D82A}">
                    <a16:rowId xmlns:a16="http://schemas.microsoft.com/office/drawing/2014/main" val="4085122573"/>
                  </a:ext>
                </a:extLst>
              </a:tr>
              <a:tr h="1248446">
                <a:tc>
                  <a:txBody>
                    <a:bodyPr/>
                    <a:lstStyle/>
                    <a:p>
                      <a:pPr algn="ctr" fontAlgn="ctr"/>
                      <a:endParaRPr lang="en-US" sz="2400" b="0" i="0" u="none" strike="noStrike">
                        <a:solidFill>
                          <a:srgbClr val="000000"/>
                        </a:solidFill>
                        <a:effectLst/>
                        <a:latin typeface="+mn-lt"/>
                      </a:endParaRPr>
                    </a:p>
                  </a:txBody>
                  <a:tcPr marL="6350" marR="6350" marT="6350" marB="0" anchor="ctr"/>
                </a:tc>
                <a:tc>
                  <a:txBody>
                    <a:bodyPr/>
                    <a:lstStyle/>
                    <a:p>
                      <a:pPr algn="ctr" fontAlgn="ctr"/>
                      <a:r>
                        <a:rPr lang="en-US" sz="2400" u="none" strike="noStrike" dirty="0">
                          <a:effectLst/>
                        </a:rPr>
                        <a:t>Dropout</a:t>
                      </a:r>
                      <a:endParaRPr lang="en-US" sz="2400" b="0" i="0" u="none" strike="noStrike" dirty="0">
                        <a:solidFill>
                          <a:srgbClr val="000000"/>
                        </a:solidFill>
                        <a:effectLst/>
                        <a:latin typeface="+mn-lt"/>
                      </a:endParaRPr>
                    </a:p>
                  </a:txBody>
                  <a:tcPr marL="6350" marR="6350" marT="6350" marB="0" anchor="ctr"/>
                </a:tc>
                <a:tc>
                  <a:txBody>
                    <a:bodyPr/>
                    <a:lstStyle/>
                    <a:p>
                      <a:pPr algn="ctr" fontAlgn="ctr"/>
                      <a:r>
                        <a:rPr lang="en-US" sz="2400" u="none" strike="noStrike">
                          <a:effectLst/>
                        </a:rPr>
                        <a:t>No Dropout</a:t>
                      </a:r>
                      <a:endParaRPr lang="en-US" sz="2400" b="0" i="0" u="none" strike="noStrike">
                        <a:solidFill>
                          <a:srgbClr val="000000"/>
                        </a:solidFill>
                        <a:effectLst/>
                        <a:latin typeface="+mn-lt"/>
                      </a:endParaRPr>
                    </a:p>
                  </a:txBody>
                  <a:tcPr marL="6350" marR="6350" marT="6350" marB="0" anchor="ctr"/>
                </a:tc>
                <a:tc>
                  <a:txBody>
                    <a:bodyPr/>
                    <a:lstStyle/>
                    <a:p>
                      <a:pPr algn="ctr" fontAlgn="ctr"/>
                      <a:r>
                        <a:rPr lang="en-US" sz="2400" u="none" strike="noStrike" dirty="0">
                          <a:effectLst/>
                        </a:rPr>
                        <a:t>Dropout</a:t>
                      </a:r>
                      <a:endParaRPr lang="en-US" sz="2400" b="0" i="0" u="none" strike="noStrike" dirty="0">
                        <a:solidFill>
                          <a:srgbClr val="000000"/>
                        </a:solidFill>
                        <a:effectLst/>
                        <a:latin typeface="+mn-lt"/>
                      </a:endParaRPr>
                    </a:p>
                  </a:txBody>
                  <a:tcPr marL="6350" marR="6350" marT="6350" marB="0" anchor="ctr"/>
                </a:tc>
                <a:tc>
                  <a:txBody>
                    <a:bodyPr/>
                    <a:lstStyle/>
                    <a:p>
                      <a:pPr algn="ctr" fontAlgn="ctr"/>
                      <a:r>
                        <a:rPr lang="en-US" sz="2400" u="none" strike="noStrike" dirty="0">
                          <a:effectLst/>
                        </a:rPr>
                        <a:t>No Dropout</a:t>
                      </a:r>
                      <a:endParaRPr lang="en-US" sz="2400" b="0" i="0" u="none" strike="noStrike" dirty="0">
                        <a:solidFill>
                          <a:srgbClr val="000000"/>
                        </a:solidFill>
                        <a:effectLst/>
                        <a:latin typeface="+mn-lt"/>
                      </a:endParaRPr>
                    </a:p>
                  </a:txBody>
                  <a:tcPr marL="6350" marR="6350" marT="6350" marB="0" anchor="ctr">
                    <a:lnR w="38100" cap="flat" cmpd="sng" algn="ctr">
                      <a:solidFill>
                        <a:schemeClr val="tx1"/>
                      </a:solidFill>
                      <a:prstDash val="solid"/>
                      <a:round/>
                      <a:headEnd type="none" w="med" len="med"/>
                      <a:tailEnd type="none" w="med" len="med"/>
                    </a:lnR>
                  </a:tcPr>
                </a:tc>
                <a:tc>
                  <a:txBody>
                    <a:bodyPr/>
                    <a:lstStyle/>
                    <a:p>
                      <a:pPr algn="ctr" fontAlgn="ctr"/>
                      <a:r>
                        <a:rPr lang="en-US" sz="2400" b="0" i="0" u="none" strike="noStrike" dirty="0">
                          <a:solidFill>
                            <a:srgbClr val="000000"/>
                          </a:solidFill>
                          <a:effectLst/>
                          <a:latin typeface="+mn-lt"/>
                        </a:rPr>
                        <a:t>Dropout</a:t>
                      </a:r>
                    </a:p>
                  </a:txBody>
                  <a:tcPr marL="6350" marR="6350" marT="6350" marB="0" anchor="ctr">
                    <a:lnL w="38100" cap="flat" cmpd="sng" algn="ctr">
                      <a:solidFill>
                        <a:schemeClr val="tx1"/>
                      </a:solidFill>
                      <a:prstDash val="solid"/>
                      <a:round/>
                      <a:headEnd type="none" w="med" len="med"/>
                      <a:tailEnd type="none" w="med" len="med"/>
                    </a:lnL>
                    <a:solidFill>
                      <a:schemeClr val="accent1">
                        <a:lumMod val="40000"/>
                        <a:lumOff val="60000"/>
                      </a:schemeClr>
                    </a:solidFill>
                  </a:tcPr>
                </a:tc>
                <a:tc>
                  <a:txBody>
                    <a:bodyPr/>
                    <a:lstStyle/>
                    <a:p>
                      <a:pPr algn="ctr" fontAlgn="ctr"/>
                      <a:r>
                        <a:rPr lang="en-US" sz="2400" b="0" i="0" u="none" strike="noStrike" dirty="0">
                          <a:solidFill>
                            <a:srgbClr val="000000"/>
                          </a:solidFill>
                          <a:effectLst/>
                          <a:latin typeface="+mn-lt"/>
                        </a:rPr>
                        <a:t>No</a:t>
                      </a:r>
                    </a:p>
                    <a:p>
                      <a:pPr algn="ctr" fontAlgn="ctr"/>
                      <a:r>
                        <a:rPr lang="en-US" sz="2400" b="0" i="0" u="none" strike="noStrike" dirty="0">
                          <a:solidFill>
                            <a:srgbClr val="000000"/>
                          </a:solidFill>
                          <a:effectLst/>
                          <a:latin typeface="+mn-lt"/>
                        </a:rPr>
                        <a:t>Dropout</a:t>
                      </a:r>
                    </a:p>
                  </a:txBody>
                  <a:tcPr marL="6350" marR="6350" marT="6350" marB="0" anchor="ctr">
                    <a:solidFill>
                      <a:schemeClr val="accent1">
                        <a:lumMod val="20000"/>
                        <a:lumOff val="80000"/>
                      </a:schemeClr>
                    </a:solidFill>
                  </a:tcPr>
                </a:tc>
                <a:extLst>
                  <a:ext uri="{0D108BD9-81ED-4DB2-BD59-A6C34878D82A}">
                    <a16:rowId xmlns:a16="http://schemas.microsoft.com/office/drawing/2014/main" val="2042088889"/>
                  </a:ext>
                </a:extLst>
              </a:tr>
              <a:tr h="672954">
                <a:tc>
                  <a:txBody>
                    <a:bodyPr/>
                    <a:lstStyle/>
                    <a:p>
                      <a:pPr algn="ctr" fontAlgn="ctr"/>
                      <a:r>
                        <a:rPr lang="en-US" sz="2400" u="none" strike="noStrike">
                          <a:effectLst/>
                        </a:rPr>
                        <a:t>Teacher Picks</a:t>
                      </a:r>
                      <a:endParaRPr lang="en-US" sz="2400" b="0" i="0" u="none" strike="noStrike">
                        <a:solidFill>
                          <a:srgbClr val="000000"/>
                        </a:solidFill>
                        <a:effectLst/>
                        <a:latin typeface="+mn-lt"/>
                      </a:endParaRPr>
                    </a:p>
                  </a:txBody>
                  <a:tcPr marL="6350" marR="6350" marT="6350" marB="0" anchor="ctr"/>
                </a:tc>
                <a:tc>
                  <a:txBody>
                    <a:bodyPr/>
                    <a:lstStyle/>
                    <a:p>
                      <a:pPr algn="ctr" fontAlgn="ctr"/>
                      <a:r>
                        <a:rPr lang="en-US" sz="2400" u="none" strike="noStrike" dirty="0">
                          <a:effectLst/>
                        </a:rPr>
                        <a:t>20</a:t>
                      </a:r>
                      <a:endParaRPr lang="en-US" sz="2400" b="0" i="0" u="none" strike="noStrike" dirty="0">
                        <a:solidFill>
                          <a:srgbClr val="000000"/>
                        </a:solidFill>
                        <a:effectLst/>
                        <a:latin typeface="+mn-lt"/>
                      </a:endParaRPr>
                    </a:p>
                  </a:txBody>
                  <a:tcPr marL="6350" marR="6350" marT="6350" marB="0" anchor="ctr"/>
                </a:tc>
                <a:tc>
                  <a:txBody>
                    <a:bodyPr/>
                    <a:lstStyle/>
                    <a:p>
                      <a:pPr algn="ctr" fontAlgn="ctr"/>
                      <a:r>
                        <a:rPr lang="en-US" sz="2400" u="none" strike="noStrike" dirty="0">
                          <a:effectLst/>
                        </a:rPr>
                        <a:t>80</a:t>
                      </a:r>
                      <a:endParaRPr lang="en-US" sz="2400" b="0" i="0" u="none" strike="noStrike" dirty="0">
                        <a:solidFill>
                          <a:srgbClr val="000000"/>
                        </a:solidFill>
                        <a:effectLst/>
                        <a:latin typeface="+mn-lt"/>
                      </a:endParaRPr>
                    </a:p>
                  </a:txBody>
                  <a:tcPr marL="6350" marR="6350" marT="6350" marB="0" anchor="ctr"/>
                </a:tc>
                <a:tc>
                  <a:txBody>
                    <a:bodyPr/>
                    <a:lstStyle/>
                    <a:p>
                      <a:pPr algn="ctr" fontAlgn="ctr"/>
                      <a:r>
                        <a:rPr lang="en-US" sz="2400" b="0" i="0" u="none" strike="noStrike" dirty="0">
                          <a:solidFill>
                            <a:srgbClr val="000000"/>
                          </a:solidFill>
                          <a:effectLst/>
                          <a:latin typeface="+mn-lt"/>
                        </a:rPr>
                        <a:t>50</a:t>
                      </a:r>
                    </a:p>
                  </a:txBody>
                  <a:tcPr marL="6350" marR="6350" marT="6350" marB="0" anchor="ctr"/>
                </a:tc>
                <a:tc>
                  <a:txBody>
                    <a:bodyPr/>
                    <a:lstStyle/>
                    <a:p>
                      <a:pPr algn="ctr" fontAlgn="ctr"/>
                      <a:r>
                        <a:rPr lang="en-US" sz="2400" b="0" i="0" u="none" strike="noStrike" dirty="0">
                          <a:solidFill>
                            <a:srgbClr val="000000"/>
                          </a:solidFill>
                          <a:effectLst/>
                          <a:latin typeface="+mn-lt"/>
                        </a:rPr>
                        <a:t>50</a:t>
                      </a:r>
                    </a:p>
                  </a:txBody>
                  <a:tcPr marL="6350" marR="6350" marT="6350" marB="0" anchor="ctr">
                    <a:lnR w="38100" cap="flat" cmpd="sng" algn="ctr">
                      <a:solidFill>
                        <a:schemeClr val="tx1"/>
                      </a:solidFill>
                      <a:prstDash val="solid"/>
                      <a:round/>
                      <a:headEnd type="none" w="med" len="med"/>
                      <a:tailEnd type="none" w="med" len="med"/>
                    </a:lnR>
                  </a:tcPr>
                </a:tc>
                <a:tc>
                  <a:txBody>
                    <a:bodyPr/>
                    <a:lstStyle/>
                    <a:p>
                      <a:pPr algn="ctr" fontAlgn="ctr"/>
                      <a:endParaRPr lang="en-US" sz="2400" b="0" i="0" u="none" strike="noStrike" dirty="0">
                        <a:solidFill>
                          <a:srgbClr val="000000"/>
                        </a:solidFill>
                        <a:effectLst/>
                        <a:latin typeface="+mn-lt"/>
                      </a:endParaRPr>
                    </a:p>
                  </a:txBody>
                  <a:tcPr marL="6350" marR="6350" marT="6350" marB="0" anchor="ctr">
                    <a:lnL w="38100" cap="flat" cmpd="sng" algn="ctr">
                      <a:solidFill>
                        <a:schemeClr val="tx1"/>
                      </a:solidFill>
                      <a:prstDash val="solid"/>
                      <a:round/>
                      <a:headEnd type="none" w="med" len="med"/>
                      <a:tailEnd type="none" w="med" len="med"/>
                    </a:lnL>
                    <a:solidFill>
                      <a:schemeClr val="accent1">
                        <a:lumMod val="40000"/>
                        <a:lumOff val="60000"/>
                      </a:schemeClr>
                    </a:solidFill>
                  </a:tcPr>
                </a:tc>
                <a:tc>
                  <a:txBody>
                    <a:bodyPr/>
                    <a:lstStyle/>
                    <a:p>
                      <a:pPr algn="ctr" fontAlgn="ctr"/>
                      <a:endParaRPr lang="en-US" sz="2400" b="0" i="0" u="none" strike="noStrike" dirty="0">
                        <a:solidFill>
                          <a:srgbClr val="000000"/>
                        </a:solidFill>
                        <a:effectLst/>
                        <a:latin typeface="+mn-lt"/>
                      </a:endParaRPr>
                    </a:p>
                  </a:txBody>
                  <a:tcPr marL="6350" marR="6350" marT="6350" marB="0" anchor="ctr">
                    <a:solidFill>
                      <a:schemeClr val="accent1">
                        <a:lumMod val="20000"/>
                        <a:lumOff val="80000"/>
                      </a:schemeClr>
                    </a:solidFill>
                  </a:tcPr>
                </a:tc>
                <a:extLst>
                  <a:ext uri="{0D108BD9-81ED-4DB2-BD59-A6C34878D82A}">
                    <a16:rowId xmlns:a16="http://schemas.microsoft.com/office/drawing/2014/main" val="3131272155"/>
                  </a:ext>
                </a:extLst>
              </a:tr>
              <a:tr h="672954">
                <a:tc>
                  <a:txBody>
                    <a:bodyPr/>
                    <a:lstStyle/>
                    <a:p>
                      <a:pPr algn="ctr" fontAlgn="ctr"/>
                      <a:r>
                        <a:rPr lang="en-US" sz="2400" u="none" strike="noStrike" dirty="0">
                          <a:effectLst/>
                        </a:rPr>
                        <a:t>Algorithm Picks</a:t>
                      </a:r>
                      <a:endParaRPr lang="en-US" sz="2400" b="0" i="0" u="none" strike="noStrike" dirty="0">
                        <a:solidFill>
                          <a:srgbClr val="000000"/>
                        </a:solidFill>
                        <a:effectLst/>
                        <a:latin typeface="+mn-lt"/>
                      </a:endParaRPr>
                    </a:p>
                  </a:txBody>
                  <a:tcPr marL="6350" marR="6350" marT="6350" marB="0" anchor="ctr"/>
                </a:tc>
                <a:tc>
                  <a:txBody>
                    <a:bodyPr/>
                    <a:lstStyle/>
                    <a:p>
                      <a:pPr algn="ctr" fontAlgn="ctr"/>
                      <a:r>
                        <a:rPr lang="en-US" sz="2400" b="0" i="0" u="none" strike="noStrike" dirty="0">
                          <a:solidFill>
                            <a:srgbClr val="000000"/>
                          </a:solidFill>
                          <a:effectLst/>
                          <a:latin typeface="+mn-lt"/>
                        </a:rPr>
                        <a:t>10</a:t>
                      </a:r>
                    </a:p>
                  </a:txBody>
                  <a:tcPr marL="6350" marR="6350" marT="6350" marB="0" anchor="ctr"/>
                </a:tc>
                <a:tc>
                  <a:txBody>
                    <a:bodyPr/>
                    <a:lstStyle/>
                    <a:p>
                      <a:pPr algn="ctr" fontAlgn="ctr"/>
                      <a:r>
                        <a:rPr lang="en-US" sz="2400" b="0" i="0" u="none" strike="noStrike" dirty="0">
                          <a:solidFill>
                            <a:srgbClr val="000000"/>
                          </a:solidFill>
                          <a:effectLst/>
                          <a:latin typeface="+mn-lt"/>
                        </a:rPr>
                        <a:t>90</a:t>
                      </a:r>
                    </a:p>
                  </a:txBody>
                  <a:tcPr marL="6350" marR="6350" marT="6350" marB="0" anchor="ctr"/>
                </a:tc>
                <a:tc>
                  <a:txBody>
                    <a:bodyPr/>
                    <a:lstStyle/>
                    <a:p>
                      <a:pPr algn="ctr" fontAlgn="ctr"/>
                      <a:r>
                        <a:rPr lang="en-US" sz="2400" b="0" i="0" u="none" strike="noStrike" dirty="0">
                          <a:solidFill>
                            <a:srgbClr val="000000"/>
                          </a:solidFill>
                          <a:effectLst/>
                          <a:latin typeface="+mn-lt"/>
                        </a:rPr>
                        <a:t>100</a:t>
                      </a:r>
                    </a:p>
                  </a:txBody>
                  <a:tcPr marL="6350" marR="6350" marT="6350" marB="0" anchor="ctr"/>
                </a:tc>
                <a:tc>
                  <a:txBody>
                    <a:bodyPr/>
                    <a:lstStyle/>
                    <a:p>
                      <a:pPr algn="ctr" fontAlgn="ctr"/>
                      <a:r>
                        <a:rPr lang="en-US" sz="2400" b="0" i="0" u="none" strike="noStrike" dirty="0">
                          <a:solidFill>
                            <a:srgbClr val="000000"/>
                          </a:solidFill>
                          <a:effectLst/>
                          <a:latin typeface="+mn-lt"/>
                        </a:rPr>
                        <a:t>0</a:t>
                      </a:r>
                    </a:p>
                  </a:txBody>
                  <a:tcPr marL="6350" marR="6350" marT="6350" marB="0" anchor="ctr">
                    <a:lnR w="38100" cap="flat" cmpd="sng" algn="ctr">
                      <a:solidFill>
                        <a:schemeClr val="tx1"/>
                      </a:solidFill>
                      <a:prstDash val="solid"/>
                      <a:round/>
                      <a:headEnd type="none" w="med" len="med"/>
                      <a:tailEnd type="none" w="med" len="med"/>
                    </a:lnR>
                  </a:tcPr>
                </a:tc>
                <a:tc>
                  <a:txBody>
                    <a:bodyPr/>
                    <a:lstStyle/>
                    <a:p>
                      <a:pPr algn="ctr" fontAlgn="ctr"/>
                      <a:endParaRPr lang="en-US" sz="2400" b="0" i="0" u="none" strike="noStrike" dirty="0">
                        <a:solidFill>
                          <a:srgbClr val="000000"/>
                        </a:solidFill>
                        <a:effectLst/>
                        <a:latin typeface="+mn-lt"/>
                      </a:endParaRPr>
                    </a:p>
                  </a:txBody>
                  <a:tcPr marL="6350" marR="6350" marT="6350" marB="0" anchor="ctr">
                    <a:lnL w="38100" cap="flat" cmpd="sng" algn="ctr">
                      <a:solidFill>
                        <a:schemeClr val="tx1"/>
                      </a:solidFill>
                      <a:prstDash val="solid"/>
                      <a:round/>
                      <a:headEnd type="none" w="med" len="med"/>
                      <a:tailEnd type="none" w="med" len="med"/>
                    </a:lnL>
                    <a:solidFill>
                      <a:schemeClr val="accent1">
                        <a:lumMod val="40000"/>
                        <a:lumOff val="60000"/>
                      </a:schemeClr>
                    </a:solidFill>
                  </a:tcPr>
                </a:tc>
                <a:tc>
                  <a:txBody>
                    <a:bodyPr/>
                    <a:lstStyle/>
                    <a:p>
                      <a:pPr algn="ctr" fontAlgn="ctr"/>
                      <a:endParaRPr lang="en-US" sz="2400" b="0" i="0" u="none" strike="noStrike" dirty="0">
                        <a:solidFill>
                          <a:srgbClr val="000000"/>
                        </a:solidFill>
                        <a:effectLst/>
                        <a:latin typeface="+mn-lt"/>
                      </a:endParaRPr>
                    </a:p>
                  </a:txBody>
                  <a:tcPr marL="6350" marR="6350" marT="6350" marB="0" anchor="ctr">
                    <a:solidFill>
                      <a:schemeClr val="accent1">
                        <a:lumMod val="20000"/>
                        <a:lumOff val="80000"/>
                      </a:schemeClr>
                    </a:solidFill>
                  </a:tcPr>
                </a:tc>
                <a:extLst>
                  <a:ext uri="{0D108BD9-81ED-4DB2-BD59-A6C34878D82A}">
                    <a16:rowId xmlns:a16="http://schemas.microsoft.com/office/drawing/2014/main" val="3664088946"/>
                  </a:ext>
                </a:extLst>
              </a:tr>
            </a:tbl>
          </a:graphicData>
        </a:graphic>
      </p:graphicFrame>
    </p:spTree>
    <p:extLst>
      <p:ext uri="{BB962C8B-B14F-4D97-AF65-F5344CB8AC3E}">
        <p14:creationId xmlns:p14="http://schemas.microsoft.com/office/powerpoint/2010/main" val="3965153163"/>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1A626C-6016-4AFE-A3A3-82B8BA196E1C}"/>
              </a:ext>
            </a:extLst>
          </p:cNvPr>
          <p:cNvSpPr>
            <a:spLocks noGrp="1"/>
          </p:cNvSpPr>
          <p:nvPr>
            <p:ph type="title"/>
          </p:nvPr>
        </p:nvSpPr>
        <p:spPr>
          <a:xfrm>
            <a:off x="838200" y="2766218"/>
            <a:ext cx="10515600" cy="1325563"/>
          </a:xfrm>
        </p:spPr>
        <p:txBody>
          <a:bodyPr>
            <a:normAutofit/>
          </a:bodyPr>
          <a:lstStyle/>
          <a:p>
            <a:pPr algn="ctr"/>
            <a:r>
              <a:rPr lang="en-US" dirty="0">
                <a:solidFill>
                  <a:schemeClr val="bg1"/>
                </a:solidFill>
              </a:rPr>
              <a:t>How Do Algorithms Become Biased/Unfair?</a:t>
            </a:r>
          </a:p>
        </p:txBody>
      </p:sp>
    </p:spTree>
    <p:extLst>
      <p:ext uri="{BB962C8B-B14F-4D97-AF65-F5344CB8AC3E}">
        <p14:creationId xmlns:p14="http://schemas.microsoft.com/office/powerpoint/2010/main" val="911113524"/>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F947F4-8262-41FF-88B6-8277B9B0D585}"/>
              </a:ext>
            </a:extLst>
          </p:cNvPr>
          <p:cNvSpPr>
            <a:spLocks noGrp="1"/>
          </p:cNvSpPr>
          <p:nvPr>
            <p:ph type="title"/>
          </p:nvPr>
        </p:nvSpPr>
        <p:spPr/>
        <p:txBody>
          <a:bodyPr/>
          <a:lstStyle/>
          <a:p>
            <a:r>
              <a:rPr lang="en-US" dirty="0"/>
              <a:t>Student Tutoring Intervention</a:t>
            </a:r>
          </a:p>
        </p:txBody>
      </p:sp>
      <p:sp>
        <p:nvSpPr>
          <p:cNvPr id="3" name="Content Placeholder 2">
            <a:extLst>
              <a:ext uri="{FF2B5EF4-FFF2-40B4-BE49-F238E27FC236}">
                <a16:creationId xmlns:a16="http://schemas.microsoft.com/office/drawing/2014/main" id="{32AB539A-87B9-4FD3-A682-1A0594B48716}"/>
              </a:ext>
            </a:extLst>
          </p:cNvPr>
          <p:cNvSpPr>
            <a:spLocks noGrp="1"/>
          </p:cNvSpPr>
          <p:nvPr>
            <p:ph idx="1"/>
          </p:nvPr>
        </p:nvSpPr>
        <p:spPr/>
        <p:txBody>
          <a:bodyPr>
            <a:normAutofit/>
          </a:bodyPr>
          <a:lstStyle/>
          <a:p>
            <a:r>
              <a:rPr lang="en-US" dirty="0"/>
              <a:t>Average dropout rate for students selected by teachers is 20%</a:t>
            </a:r>
          </a:p>
          <a:p>
            <a:r>
              <a:rPr lang="en-US" dirty="0"/>
              <a:t>Average dropout rate for students selected by ML is 50%</a:t>
            </a:r>
          </a:p>
          <a:p>
            <a:endParaRPr lang="en-US" dirty="0"/>
          </a:p>
        </p:txBody>
      </p:sp>
      <p:graphicFrame>
        <p:nvGraphicFramePr>
          <p:cNvPr id="4" name="Content Placeholder 3">
            <a:extLst>
              <a:ext uri="{FF2B5EF4-FFF2-40B4-BE49-F238E27FC236}">
                <a16:creationId xmlns:a16="http://schemas.microsoft.com/office/drawing/2014/main" id="{0A1BAC8A-125C-4BF7-9264-12930CFC0FBC}"/>
              </a:ext>
            </a:extLst>
          </p:cNvPr>
          <p:cNvGraphicFramePr>
            <a:graphicFrameLocks/>
          </p:cNvGraphicFramePr>
          <p:nvPr>
            <p:extLst>
              <p:ext uri="{D42A27DB-BD31-4B8C-83A1-F6EECF244321}">
                <p14:modId xmlns:p14="http://schemas.microsoft.com/office/powerpoint/2010/main" val="3481735856"/>
              </p:ext>
            </p:extLst>
          </p:nvPr>
        </p:nvGraphicFramePr>
        <p:xfrm>
          <a:off x="473670" y="3225567"/>
          <a:ext cx="9710563" cy="3267308"/>
        </p:xfrm>
        <a:graphic>
          <a:graphicData uri="http://schemas.openxmlformats.org/drawingml/2006/table">
            <a:tbl>
              <a:tblPr firstRow="1" firstCol="1" bandCol="1">
                <a:tableStyleId>{D7AC3CCA-C797-4891-BE02-D94E43425B78}</a:tableStyleId>
              </a:tblPr>
              <a:tblGrid>
                <a:gridCol w="2667738">
                  <a:extLst>
                    <a:ext uri="{9D8B030D-6E8A-4147-A177-3AD203B41FA5}">
                      <a16:colId xmlns:a16="http://schemas.microsoft.com/office/drawing/2014/main" val="4023220186"/>
                    </a:ext>
                  </a:extLst>
                </a:gridCol>
                <a:gridCol w="1351655">
                  <a:extLst>
                    <a:ext uri="{9D8B030D-6E8A-4147-A177-3AD203B41FA5}">
                      <a16:colId xmlns:a16="http://schemas.microsoft.com/office/drawing/2014/main" val="610224707"/>
                    </a:ext>
                  </a:extLst>
                </a:gridCol>
                <a:gridCol w="1138234">
                  <a:extLst>
                    <a:ext uri="{9D8B030D-6E8A-4147-A177-3AD203B41FA5}">
                      <a16:colId xmlns:a16="http://schemas.microsoft.com/office/drawing/2014/main" val="3108046037"/>
                    </a:ext>
                  </a:extLst>
                </a:gridCol>
                <a:gridCol w="1138234">
                  <a:extLst>
                    <a:ext uri="{9D8B030D-6E8A-4147-A177-3AD203B41FA5}">
                      <a16:colId xmlns:a16="http://schemas.microsoft.com/office/drawing/2014/main" val="1967012560"/>
                    </a:ext>
                  </a:extLst>
                </a:gridCol>
                <a:gridCol w="1138234">
                  <a:extLst>
                    <a:ext uri="{9D8B030D-6E8A-4147-A177-3AD203B41FA5}">
                      <a16:colId xmlns:a16="http://schemas.microsoft.com/office/drawing/2014/main" val="3975456331"/>
                    </a:ext>
                  </a:extLst>
                </a:gridCol>
                <a:gridCol w="1138234">
                  <a:extLst>
                    <a:ext uri="{9D8B030D-6E8A-4147-A177-3AD203B41FA5}">
                      <a16:colId xmlns:a16="http://schemas.microsoft.com/office/drawing/2014/main" val="3643146393"/>
                    </a:ext>
                  </a:extLst>
                </a:gridCol>
                <a:gridCol w="1138234">
                  <a:extLst>
                    <a:ext uri="{9D8B030D-6E8A-4147-A177-3AD203B41FA5}">
                      <a16:colId xmlns:a16="http://schemas.microsoft.com/office/drawing/2014/main" val="342625635"/>
                    </a:ext>
                  </a:extLst>
                </a:gridCol>
              </a:tblGrid>
              <a:tr h="672954">
                <a:tc>
                  <a:txBody>
                    <a:bodyPr/>
                    <a:lstStyle/>
                    <a:p>
                      <a:pPr algn="ctr" fontAlgn="ctr"/>
                      <a:endParaRPr lang="en-US" sz="2400" b="0" i="0" u="none" strike="noStrike" dirty="0">
                        <a:solidFill>
                          <a:srgbClr val="000000"/>
                        </a:solidFill>
                        <a:effectLst/>
                        <a:latin typeface="+mn-lt"/>
                      </a:endParaRPr>
                    </a:p>
                  </a:txBody>
                  <a:tcPr marL="6350" marR="6350" marT="6350" marB="0" anchor="ctr"/>
                </a:tc>
                <a:tc gridSpan="2">
                  <a:txBody>
                    <a:bodyPr/>
                    <a:lstStyle/>
                    <a:p>
                      <a:pPr algn="ctr" fontAlgn="ctr"/>
                      <a:r>
                        <a:rPr lang="en-US" sz="2400" u="none" strike="noStrike" dirty="0">
                          <a:effectLst/>
                        </a:rPr>
                        <a:t>In Tutoring</a:t>
                      </a:r>
                      <a:endParaRPr lang="en-US" sz="2400" b="0" i="0" u="none" strike="noStrike" dirty="0">
                        <a:solidFill>
                          <a:srgbClr val="000000"/>
                        </a:solidFill>
                        <a:effectLst/>
                        <a:latin typeface="+mn-lt"/>
                      </a:endParaRPr>
                    </a:p>
                  </a:txBody>
                  <a:tcPr marL="6350" marR="6350" marT="6350" marB="0" anchor="ctr"/>
                </a:tc>
                <a:tc hMerge="1">
                  <a:txBody>
                    <a:bodyPr/>
                    <a:lstStyle/>
                    <a:p>
                      <a:endParaRPr lang="en-US"/>
                    </a:p>
                  </a:txBody>
                  <a:tcPr/>
                </a:tc>
                <a:tc gridSpan="2">
                  <a:txBody>
                    <a:bodyPr/>
                    <a:lstStyle/>
                    <a:p>
                      <a:pPr algn="ctr" fontAlgn="ctr"/>
                      <a:r>
                        <a:rPr lang="en-US" sz="2400" b="1" i="0" u="none" strike="noStrike" dirty="0">
                          <a:solidFill>
                            <a:srgbClr val="000000"/>
                          </a:solidFill>
                          <a:effectLst/>
                          <a:latin typeface="+mn-lt"/>
                        </a:rPr>
                        <a:t>No Tutoring</a:t>
                      </a:r>
                    </a:p>
                  </a:txBody>
                  <a:tcPr marL="6350" marR="6350" marT="6350" marB="0" anchor="ctr">
                    <a:lnR w="38100" cap="flat" cmpd="sng" algn="ctr">
                      <a:solidFill>
                        <a:schemeClr val="tx1"/>
                      </a:solidFill>
                      <a:prstDash val="solid"/>
                      <a:round/>
                      <a:headEnd type="none" w="med" len="med"/>
                      <a:tailEnd type="none" w="med" len="med"/>
                    </a:lnR>
                  </a:tcPr>
                </a:tc>
                <a:tc hMerge="1">
                  <a:txBody>
                    <a:bodyPr/>
                    <a:lstStyle/>
                    <a:p>
                      <a:pPr algn="ctr" fontAlgn="ctr"/>
                      <a:endParaRPr lang="en-US" sz="2400" b="0" i="0" u="none" strike="noStrike" dirty="0">
                        <a:solidFill>
                          <a:srgbClr val="000000"/>
                        </a:solidFill>
                        <a:effectLst/>
                        <a:latin typeface="+mn-lt"/>
                      </a:endParaRPr>
                    </a:p>
                  </a:txBody>
                  <a:tcPr marL="6350" marR="6350" marT="6350" marB="0" anchor="ctr"/>
                </a:tc>
                <a:tc gridSpan="2">
                  <a:txBody>
                    <a:bodyPr/>
                    <a:lstStyle/>
                    <a:p>
                      <a:pPr algn="ctr" fontAlgn="ctr"/>
                      <a:r>
                        <a:rPr lang="en-US" sz="2400" b="1" i="0" u="none" strike="noStrike" dirty="0">
                          <a:solidFill>
                            <a:srgbClr val="000000"/>
                          </a:solidFill>
                          <a:effectLst/>
                          <a:latin typeface="+mn-lt"/>
                        </a:rPr>
                        <a:t>Total</a:t>
                      </a:r>
                    </a:p>
                  </a:txBody>
                  <a:tcPr marL="6350" marR="6350" marT="6350" marB="0" anchor="ctr">
                    <a:lnL w="38100" cap="flat" cmpd="sng" algn="ctr">
                      <a:solidFill>
                        <a:schemeClr val="tx1"/>
                      </a:solidFill>
                      <a:prstDash val="solid"/>
                      <a:round/>
                      <a:headEnd type="none" w="med" len="med"/>
                      <a:tailEnd type="none" w="med" len="med"/>
                    </a:lnL>
                    <a:solidFill>
                      <a:schemeClr val="accent1">
                        <a:lumMod val="20000"/>
                        <a:lumOff val="80000"/>
                      </a:schemeClr>
                    </a:solidFill>
                  </a:tcPr>
                </a:tc>
                <a:tc hMerge="1">
                  <a:txBody>
                    <a:bodyPr/>
                    <a:lstStyle/>
                    <a:p>
                      <a:pPr algn="ctr" fontAlgn="ctr"/>
                      <a:endParaRPr lang="en-US" sz="2400" b="1" i="0" u="none" strike="noStrike" dirty="0">
                        <a:solidFill>
                          <a:srgbClr val="000000"/>
                        </a:solidFill>
                        <a:effectLst/>
                        <a:latin typeface="+mn-lt"/>
                      </a:endParaRPr>
                    </a:p>
                  </a:txBody>
                  <a:tcPr marL="6350" marR="6350" marT="6350" marB="0" anchor="ctr"/>
                </a:tc>
                <a:extLst>
                  <a:ext uri="{0D108BD9-81ED-4DB2-BD59-A6C34878D82A}">
                    <a16:rowId xmlns:a16="http://schemas.microsoft.com/office/drawing/2014/main" val="4085122573"/>
                  </a:ext>
                </a:extLst>
              </a:tr>
              <a:tr h="1248446">
                <a:tc>
                  <a:txBody>
                    <a:bodyPr/>
                    <a:lstStyle/>
                    <a:p>
                      <a:pPr algn="ctr" fontAlgn="ctr"/>
                      <a:endParaRPr lang="en-US" sz="2400" b="0" i="0" u="none" strike="noStrike">
                        <a:solidFill>
                          <a:srgbClr val="000000"/>
                        </a:solidFill>
                        <a:effectLst/>
                        <a:latin typeface="+mn-lt"/>
                      </a:endParaRPr>
                    </a:p>
                  </a:txBody>
                  <a:tcPr marL="6350" marR="6350" marT="6350" marB="0" anchor="ctr"/>
                </a:tc>
                <a:tc>
                  <a:txBody>
                    <a:bodyPr/>
                    <a:lstStyle/>
                    <a:p>
                      <a:pPr algn="ctr" fontAlgn="ctr"/>
                      <a:r>
                        <a:rPr lang="en-US" sz="2400" u="none" strike="noStrike" dirty="0">
                          <a:effectLst/>
                        </a:rPr>
                        <a:t>Dropout</a:t>
                      </a:r>
                      <a:endParaRPr lang="en-US" sz="2400" b="0" i="0" u="none" strike="noStrike" dirty="0">
                        <a:solidFill>
                          <a:srgbClr val="000000"/>
                        </a:solidFill>
                        <a:effectLst/>
                        <a:latin typeface="+mn-lt"/>
                      </a:endParaRPr>
                    </a:p>
                  </a:txBody>
                  <a:tcPr marL="6350" marR="6350" marT="6350" marB="0" anchor="ctr"/>
                </a:tc>
                <a:tc>
                  <a:txBody>
                    <a:bodyPr/>
                    <a:lstStyle/>
                    <a:p>
                      <a:pPr algn="ctr" fontAlgn="ctr"/>
                      <a:r>
                        <a:rPr lang="en-US" sz="2400" u="none" strike="noStrike">
                          <a:effectLst/>
                        </a:rPr>
                        <a:t>No Dropout</a:t>
                      </a:r>
                      <a:endParaRPr lang="en-US" sz="2400" b="0" i="0" u="none" strike="noStrike">
                        <a:solidFill>
                          <a:srgbClr val="000000"/>
                        </a:solidFill>
                        <a:effectLst/>
                        <a:latin typeface="+mn-lt"/>
                      </a:endParaRPr>
                    </a:p>
                  </a:txBody>
                  <a:tcPr marL="6350" marR="6350" marT="6350" marB="0" anchor="ctr"/>
                </a:tc>
                <a:tc>
                  <a:txBody>
                    <a:bodyPr/>
                    <a:lstStyle/>
                    <a:p>
                      <a:pPr algn="ctr" fontAlgn="ctr"/>
                      <a:r>
                        <a:rPr lang="en-US" sz="2400" u="none" strike="noStrike" dirty="0">
                          <a:effectLst/>
                        </a:rPr>
                        <a:t>Dropout</a:t>
                      </a:r>
                      <a:endParaRPr lang="en-US" sz="2400" b="0" i="0" u="none" strike="noStrike" dirty="0">
                        <a:solidFill>
                          <a:srgbClr val="000000"/>
                        </a:solidFill>
                        <a:effectLst/>
                        <a:latin typeface="+mn-lt"/>
                      </a:endParaRPr>
                    </a:p>
                  </a:txBody>
                  <a:tcPr marL="6350" marR="6350" marT="6350" marB="0" anchor="ctr"/>
                </a:tc>
                <a:tc>
                  <a:txBody>
                    <a:bodyPr/>
                    <a:lstStyle/>
                    <a:p>
                      <a:pPr algn="ctr" fontAlgn="ctr"/>
                      <a:r>
                        <a:rPr lang="en-US" sz="2400" u="none" strike="noStrike" dirty="0">
                          <a:effectLst/>
                        </a:rPr>
                        <a:t>No Dropout</a:t>
                      </a:r>
                      <a:endParaRPr lang="en-US" sz="2400" b="0" i="0" u="none" strike="noStrike" dirty="0">
                        <a:solidFill>
                          <a:srgbClr val="000000"/>
                        </a:solidFill>
                        <a:effectLst/>
                        <a:latin typeface="+mn-lt"/>
                      </a:endParaRPr>
                    </a:p>
                  </a:txBody>
                  <a:tcPr marL="6350" marR="6350" marT="6350" marB="0" anchor="ctr">
                    <a:lnR w="38100" cap="flat" cmpd="sng" algn="ctr">
                      <a:solidFill>
                        <a:schemeClr val="tx1"/>
                      </a:solidFill>
                      <a:prstDash val="solid"/>
                      <a:round/>
                      <a:headEnd type="none" w="med" len="med"/>
                      <a:tailEnd type="none" w="med" len="med"/>
                    </a:lnR>
                  </a:tcPr>
                </a:tc>
                <a:tc>
                  <a:txBody>
                    <a:bodyPr/>
                    <a:lstStyle/>
                    <a:p>
                      <a:pPr algn="ctr" fontAlgn="ctr"/>
                      <a:r>
                        <a:rPr lang="en-US" sz="2400" b="0" i="0" u="none" strike="noStrike" dirty="0">
                          <a:solidFill>
                            <a:srgbClr val="000000"/>
                          </a:solidFill>
                          <a:effectLst/>
                          <a:latin typeface="+mn-lt"/>
                        </a:rPr>
                        <a:t>Dropout</a:t>
                      </a:r>
                    </a:p>
                  </a:txBody>
                  <a:tcPr marL="6350" marR="6350" marT="6350" marB="0" anchor="ctr">
                    <a:lnL w="38100" cap="flat" cmpd="sng" algn="ctr">
                      <a:solidFill>
                        <a:schemeClr val="tx1"/>
                      </a:solidFill>
                      <a:prstDash val="solid"/>
                      <a:round/>
                      <a:headEnd type="none" w="med" len="med"/>
                      <a:tailEnd type="none" w="med" len="med"/>
                    </a:lnL>
                    <a:solidFill>
                      <a:schemeClr val="accent1">
                        <a:lumMod val="40000"/>
                        <a:lumOff val="60000"/>
                      </a:schemeClr>
                    </a:solidFill>
                  </a:tcPr>
                </a:tc>
                <a:tc>
                  <a:txBody>
                    <a:bodyPr/>
                    <a:lstStyle/>
                    <a:p>
                      <a:pPr algn="ctr" fontAlgn="ctr"/>
                      <a:r>
                        <a:rPr lang="en-US" sz="2400" b="0" i="0" u="none" strike="noStrike" dirty="0">
                          <a:solidFill>
                            <a:srgbClr val="000000"/>
                          </a:solidFill>
                          <a:effectLst/>
                          <a:latin typeface="+mn-lt"/>
                        </a:rPr>
                        <a:t>No</a:t>
                      </a:r>
                    </a:p>
                    <a:p>
                      <a:pPr algn="ctr" fontAlgn="ctr"/>
                      <a:r>
                        <a:rPr lang="en-US" sz="2400" b="0" i="0" u="none" strike="noStrike" dirty="0">
                          <a:solidFill>
                            <a:srgbClr val="000000"/>
                          </a:solidFill>
                          <a:effectLst/>
                          <a:latin typeface="+mn-lt"/>
                        </a:rPr>
                        <a:t>Dropout</a:t>
                      </a:r>
                    </a:p>
                  </a:txBody>
                  <a:tcPr marL="6350" marR="6350" marT="6350" marB="0" anchor="ctr">
                    <a:solidFill>
                      <a:schemeClr val="accent1">
                        <a:lumMod val="20000"/>
                        <a:lumOff val="80000"/>
                      </a:schemeClr>
                    </a:solidFill>
                  </a:tcPr>
                </a:tc>
                <a:extLst>
                  <a:ext uri="{0D108BD9-81ED-4DB2-BD59-A6C34878D82A}">
                    <a16:rowId xmlns:a16="http://schemas.microsoft.com/office/drawing/2014/main" val="2042088889"/>
                  </a:ext>
                </a:extLst>
              </a:tr>
              <a:tr h="672954">
                <a:tc>
                  <a:txBody>
                    <a:bodyPr/>
                    <a:lstStyle/>
                    <a:p>
                      <a:pPr algn="ctr" fontAlgn="ctr"/>
                      <a:r>
                        <a:rPr lang="en-US" sz="2400" u="none" strike="noStrike">
                          <a:effectLst/>
                        </a:rPr>
                        <a:t>Teacher Picks</a:t>
                      </a:r>
                      <a:endParaRPr lang="en-US" sz="2400" b="0" i="0" u="none" strike="noStrike">
                        <a:solidFill>
                          <a:srgbClr val="000000"/>
                        </a:solidFill>
                        <a:effectLst/>
                        <a:latin typeface="+mn-lt"/>
                      </a:endParaRPr>
                    </a:p>
                  </a:txBody>
                  <a:tcPr marL="6350" marR="6350" marT="6350" marB="0" anchor="ctr"/>
                </a:tc>
                <a:tc>
                  <a:txBody>
                    <a:bodyPr/>
                    <a:lstStyle/>
                    <a:p>
                      <a:pPr algn="ctr" fontAlgn="ctr"/>
                      <a:r>
                        <a:rPr lang="en-US" sz="2400" u="none" strike="noStrike" dirty="0">
                          <a:effectLst/>
                        </a:rPr>
                        <a:t>20</a:t>
                      </a:r>
                      <a:endParaRPr lang="en-US" sz="2400" b="0" i="0" u="none" strike="noStrike" dirty="0">
                        <a:solidFill>
                          <a:srgbClr val="000000"/>
                        </a:solidFill>
                        <a:effectLst/>
                        <a:latin typeface="+mn-lt"/>
                      </a:endParaRPr>
                    </a:p>
                  </a:txBody>
                  <a:tcPr marL="6350" marR="6350" marT="6350" marB="0" anchor="ctr"/>
                </a:tc>
                <a:tc>
                  <a:txBody>
                    <a:bodyPr/>
                    <a:lstStyle/>
                    <a:p>
                      <a:pPr algn="ctr" fontAlgn="ctr"/>
                      <a:r>
                        <a:rPr lang="en-US" sz="2400" u="none" strike="noStrike" dirty="0">
                          <a:effectLst/>
                        </a:rPr>
                        <a:t>80</a:t>
                      </a:r>
                      <a:endParaRPr lang="en-US" sz="2400" b="0" i="0" u="none" strike="noStrike" dirty="0">
                        <a:solidFill>
                          <a:srgbClr val="000000"/>
                        </a:solidFill>
                        <a:effectLst/>
                        <a:latin typeface="+mn-lt"/>
                      </a:endParaRPr>
                    </a:p>
                  </a:txBody>
                  <a:tcPr marL="6350" marR="6350" marT="6350" marB="0" anchor="ctr"/>
                </a:tc>
                <a:tc>
                  <a:txBody>
                    <a:bodyPr/>
                    <a:lstStyle/>
                    <a:p>
                      <a:pPr algn="ctr" fontAlgn="ctr"/>
                      <a:r>
                        <a:rPr lang="en-US" sz="2400" b="0" i="0" u="none" strike="noStrike" dirty="0">
                          <a:solidFill>
                            <a:srgbClr val="000000"/>
                          </a:solidFill>
                          <a:effectLst/>
                          <a:latin typeface="+mn-lt"/>
                        </a:rPr>
                        <a:t>50</a:t>
                      </a:r>
                    </a:p>
                  </a:txBody>
                  <a:tcPr marL="6350" marR="6350" marT="6350" marB="0" anchor="ctr"/>
                </a:tc>
                <a:tc>
                  <a:txBody>
                    <a:bodyPr/>
                    <a:lstStyle/>
                    <a:p>
                      <a:pPr algn="ctr" fontAlgn="ctr"/>
                      <a:r>
                        <a:rPr lang="en-US" sz="2400" b="0" i="0" u="none" strike="noStrike" dirty="0">
                          <a:solidFill>
                            <a:srgbClr val="000000"/>
                          </a:solidFill>
                          <a:effectLst/>
                          <a:latin typeface="+mn-lt"/>
                        </a:rPr>
                        <a:t>50</a:t>
                      </a:r>
                    </a:p>
                  </a:txBody>
                  <a:tcPr marL="6350" marR="6350" marT="6350" marB="0" anchor="ctr">
                    <a:lnR w="38100" cap="flat" cmpd="sng" algn="ctr">
                      <a:solidFill>
                        <a:schemeClr val="tx1"/>
                      </a:solidFill>
                      <a:prstDash val="solid"/>
                      <a:round/>
                      <a:headEnd type="none" w="med" len="med"/>
                      <a:tailEnd type="none" w="med" len="med"/>
                    </a:lnR>
                  </a:tcPr>
                </a:tc>
                <a:tc>
                  <a:txBody>
                    <a:bodyPr/>
                    <a:lstStyle/>
                    <a:p>
                      <a:pPr algn="ctr" fontAlgn="ctr"/>
                      <a:r>
                        <a:rPr lang="en-US" sz="2400" b="0" i="0" u="none" strike="noStrike" dirty="0">
                          <a:solidFill>
                            <a:srgbClr val="000000"/>
                          </a:solidFill>
                          <a:effectLst/>
                          <a:latin typeface="+mn-lt"/>
                        </a:rPr>
                        <a:t>70</a:t>
                      </a:r>
                    </a:p>
                  </a:txBody>
                  <a:tcPr marL="6350" marR="6350" marT="6350" marB="0" anchor="ctr">
                    <a:lnL w="38100" cap="flat" cmpd="sng" algn="ctr">
                      <a:solidFill>
                        <a:schemeClr val="tx1"/>
                      </a:solidFill>
                      <a:prstDash val="solid"/>
                      <a:round/>
                      <a:headEnd type="none" w="med" len="med"/>
                      <a:tailEnd type="none" w="med" len="med"/>
                    </a:lnL>
                    <a:solidFill>
                      <a:schemeClr val="accent1">
                        <a:lumMod val="40000"/>
                        <a:lumOff val="60000"/>
                      </a:schemeClr>
                    </a:solidFill>
                  </a:tcPr>
                </a:tc>
                <a:tc>
                  <a:txBody>
                    <a:bodyPr/>
                    <a:lstStyle/>
                    <a:p>
                      <a:pPr algn="ctr" fontAlgn="ctr"/>
                      <a:r>
                        <a:rPr lang="en-US" sz="2400" b="0" i="0" u="none" strike="noStrike" dirty="0">
                          <a:solidFill>
                            <a:srgbClr val="000000"/>
                          </a:solidFill>
                          <a:effectLst/>
                          <a:latin typeface="+mn-lt"/>
                        </a:rPr>
                        <a:t>130</a:t>
                      </a:r>
                    </a:p>
                  </a:txBody>
                  <a:tcPr marL="6350" marR="6350" marT="6350" marB="0" anchor="ctr">
                    <a:solidFill>
                      <a:schemeClr val="accent1">
                        <a:lumMod val="20000"/>
                        <a:lumOff val="80000"/>
                      </a:schemeClr>
                    </a:solidFill>
                  </a:tcPr>
                </a:tc>
                <a:extLst>
                  <a:ext uri="{0D108BD9-81ED-4DB2-BD59-A6C34878D82A}">
                    <a16:rowId xmlns:a16="http://schemas.microsoft.com/office/drawing/2014/main" val="3131272155"/>
                  </a:ext>
                </a:extLst>
              </a:tr>
              <a:tr h="672954">
                <a:tc>
                  <a:txBody>
                    <a:bodyPr/>
                    <a:lstStyle/>
                    <a:p>
                      <a:pPr algn="ctr" fontAlgn="ctr"/>
                      <a:r>
                        <a:rPr lang="en-US" sz="2400" u="none" strike="noStrike" dirty="0">
                          <a:effectLst/>
                        </a:rPr>
                        <a:t>Algorithm Picks</a:t>
                      </a:r>
                      <a:endParaRPr lang="en-US" sz="2400" b="0" i="0" u="none" strike="noStrike" dirty="0">
                        <a:solidFill>
                          <a:srgbClr val="000000"/>
                        </a:solidFill>
                        <a:effectLst/>
                        <a:latin typeface="+mn-lt"/>
                      </a:endParaRPr>
                    </a:p>
                  </a:txBody>
                  <a:tcPr marL="6350" marR="6350" marT="6350" marB="0" anchor="ctr"/>
                </a:tc>
                <a:tc>
                  <a:txBody>
                    <a:bodyPr/>
                    <a:lstStyle/>
                    <a:p>
                      <a:pPr algn="ctr" fontAlgn="ctr"/>
                      <a:r>
                        <a:rPr lang="en-US" sz="2400" b="0" i="0" u="none" strike="noStrike" dirty="0">
                          <a:solidFill>
                            <a:srgbClr val="000000"/>
                          </a:solidFill>
                          <a:effectLst/>
                          <a:latin typeface="+mn-lt"/>
                        </a:rPr>
                        <a:t>10</a:t>
                      </a:r>
                    </a:p>
                  </a:txBody>
                  <a:tcPr marL="6350" marR="6350" marT="6350" marB="0" anchor="ctr"/>
                </a:tc>
                <a:tc>
                  <a:txBody>
                    <a:bodyPr/>
                    <a:lstStyle/>
                    <a:p>
                      <a:pPr algn="ctr" fontAlgn="ctr"/>
                      <a:r>
                        <a:rPr lang="en-US" sz="2400" b="0" i="0" u="none" strike="noStrike" dirty="0">
                          <a:solidFill>
                            <a:srgbClr val="000000"/>
                          </a:solidFill>
                          <a:effectLst/>
                          <a:latin typeface="+mn-lt"/>
                        </a:rPr>
                        <a:t>90</a:t>
                      </a:r>
                    </a:p>
                  </a:txBody>
                  <a:tcPr marL="6350" marR="6350" marT="6350" marB="0" anchor="ctr"/>
                </a:tc>
                <a:tc>
                  <a:txBody>
                    <a:bodyPr/>
                    <a:lstStyle/>
                    <a:p>
                      <a:pPr algn="ctr" fontAlgn="ctr"/>
                      <a:r>
                        <a:rPr lang="en-US" sz="2400" b="0" i="0" u="none" strike="noStrike" dirty="0">
                          <a:solidFill>
                            <a:srgbClr val="000000"/>
                          </a:solidFill>
                          <a:effectLst/>
                          <a:latin typeface="+mn-lt"/>
                        </a:rPr>
                        <a:t>100</a:t>
                      </a:r>
                    </a:p>
                  </a:txBody>
                  <a:tcPr marL="6350" marR="6350" marT="6350" marB="0" anchor="ctr"/>
                </a:tc>
                <a:tc>
                  <a:txBody>
                    <a:bodyPr/>
                    <a:lstStyle/>
                    <a:p>
                      <a:pPr algn="ctr" fontAlgn="ctr"/>
                      <a:r>
                        <a:rPr lang="en-US" sz="2400" b="0" i="0" u="none" strike="noStrike" dirty="0">
                          <a:solidFill>
                            <a:srgbClr val="000000"/>
                          </a:solidFill>
                          <a:effectLst/>
                          <a:latin typeface="+mn-lt"/>
                        </a:rPr>
                        <a:t>0</a:t>
                      </a:r>
                    </a:p>
                  </a:txBody>
                  <a:tcPr marL="6350" marR="6350" marT="6350" marB="0" anchor="ctr">
                    <a:lnR w="38100" cap="flat" cmpd="sng" algn="ctr">
                      <a:solidFill>
                        <a:schemeClr val="tx1"/>
                      </a:solidFill>
                      <a:prstDash val="solid"/>
                      <a:round/>
                      <a:headEnd type="none" w="med" len="med"/>
                      <a:tailEnd type="none" w="med" len="med"/>
                    </a:lnR>
                  </a:tcPr>
                </a:tc>
                <a:tc>
                  <a:txBody>
                    <a:bodyPr/>
                    <a:lstStyle/>
                    <a:p>
                      <a:pPr algn="ctr" fontAlgn="ctr"/>
                      <a:r>
                        <a:rPr lang="en-US" sz="2400" b="0" i="0" u="none" strike="noStrike" dirty="0">
                          <a:solidFill>
                            <a:srgbClr val="000000"/>
                          </a:solidFill>
                          <a:effectLst/>
                          <a:latin typeface="+mn-lt"/>
                        </a:rPr>
                        <a:t>110</a:t>
                      </a:r>
                    </a:p>
                  </a:txBody>
                  <a:tcPr marL="6350" marR="6350" marT="6350" marB="0" anchor="ctr">
                    <a:lnL w="38100" cap="flat" cmpd="sng" algn="ctr">
                      <a:solidFill>
                        <a:schemeClr val="tx1"/>
                      </a:solidFill>
                      <a:prstDash val="solid"/>
                      <a:round/>
                      <a:headEnd type="none" w="med" len="med"/>
                      <a:tailEnd type="none" w="med" len="med"/>
                    </a:lnL>
                    <a:solidFill>
                      <a:schemeClr val="accent1">
                        <a:lumMod val="40000"/>
                        <a:lumOff val="60000"/>
                      </a:schemeClr>
                    </a:solidFill>
                  </a:tcPr>
                </a:tc>
                <a:tc>
                  <a:txBody>
                    <a:bodyPr/>
                    <a:lstStyle/>
                    <a:p>
                      <a:pPr algn="ctr" fontAlgn="ctr"/>
                      <a:r>
                        <a:rPr lang="en-US" sz="2400" b="0" i="0" u="none" strike="noStrike" dirty="0">
                          <a:solidFill>
                            <a:srgbClr val="000000"/>
                          </a:solidFill>
                          <a:effectLst/>
                          <a:latin typeface="+mn-lt"/>
                        </a:rPr>
                        <a:t>90</a:t>
                      </a:r>
                    </a:p>
                  </a:txBody>
                  <a:tcPr marL="6350" marR="6350" marT="6350" marB="0" anchor="ctr">
                    <a:solidFill>
                      <a:schemeClr val="accent1">
                        <a:lumMod val="20000"/>
                        <a:lumOff val="80000"/>
                      </a:schemeClr>
                    </a:solidFill>
                  </a:tcPr>
                </a:tc>
                <a:extLst>
                  <a:ext uri="{0D108BD9-81ED-4DB2-BD59-A6C34878D82A}">
                    <a16:rowId xmlns:a16="http://schemas.microsoft.com/office/drawing/2014/main" val="3664088946"/>
                  </a:ext>
                </a:extLst>
              </a:tr>
            </a:tbl>
          </a:graphicData>
        </a:graphic>
      </p:graphicFrame>
    </p:spTree>
    <p:extLst>
      <p:ext uri="{BB962C8B-B14F-4D97-AF65-F5344CB8AC3E}">
        <p14:creationId xmlns:p14="http://schemas.microsoft.com/office/powerpoint/2010/main" val="2605179842"/>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3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1A626C-6016-4AFE-A3A3-82B8BA196E1C}"/>
              </a:ext>
            </a:extLst>
          </p:cNvPr>
          <p:cNvSpPr>
            <a:spLocks noGrp="1"/>
          </p:cNvSpPr>
          <p:nvPr>
            <p:ph type="title"/>
          </p:nvPr>
        </p:nvSpPr>
        <p:spPr>
          <a:xfrm>
            <a:off x="838200" y="2766218"/>
            <a:ext cx="10515600" cy="1325563"/>
          </a:xfrm>
        </p:spPr>
        <p:txBody>
          <a:bodyPr>
            <a:normAutofit/>
          </a:bodyPr>
          <a:lstStyle/>
          <a:p>
            <a:pPr algn="ctr"/>
            <a:r>
              <a:rPr lang="en-US" dirty="0">
                <a:solidFill>
                  <a:schemeClr val="bg1"/>
                </a:solidFill>
              </a:rPr>
              <a:t>Cost Benefit Analysis</a:t>
            </a:r>
          </a:p>
        </p:txBody>
      </p:sp>
    </p:spTree>
    <p:extLst>
      <p:ext uri="{BB962C8B-B14F-4D97-AF65-F5344CB8AC3E}">
        <p14:creationId xmlns:p14="http://schemas.microsoft.com/office/powerpoint/2010/main" val="1861886127"/>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F5C58A-A52A-9087-B48B-4EA0095F95EA}"/>
              </a:ext>
            </a:extLst>
          </p:cNvPr>
          <p:cNvSpPr>
            <a:spLocks noGrp="1"/>
          </p:cNvSpPr>
          <p:nvPr>
            <p:ph type="title"/>
          </p:nvPr>
        </p:nvSpPr>
        <p:spPr/>
        <p:txBody>
          <a:bodyPr/>
          <a:lstStyle/>
          <a:p>
            <a:r>
              <a:rPr lang="en-US" dirty="0"/>
              <a:t>Scenario</a:t>
            </a:r>
          </a:p>
        </p:txBody>
      </p:sp>
      <p:sp>
        <p:nvSpPr>
          <p:cNvPr id="3" name="Content Placeholder 2">
            <a:extLst>
              <a:ext uri="{FF2B5EF4-FFF2-40B4-BE49-F238E27FC236}">
                <a16:creationId xmlns:a16="http://schemas.microsoft.com/office/drawing/2014/main" id="{79F30F8F-5F99-DE2B-1B4D-20A86E58B0B6}"/>
              </a:ext>
            </a:extLst>
          </p:cNvPr>
          <p:cNvSpPr>
            <a:spLocks noGrp="1"/>
          </p:cNvSpPr>
          <p:nvPr>
            <p:ph idx="1"/>
          </p:nvPr>
        </p:nvSpPr>
        <p:spPr/>
        <p:txBody>
          <a:bodyPr>
            <a:normAutofit/>
          </a:bodyPr>
          <a:lstStyle/>
          <a:p>
            <a:r>
              <a:rPr lang="en-US" dirty="0"/>
              <a:t>The new governor of your state wants to reduce crime. To do so, they will target an intervention to those who are arrested each year (about 20,000 people)</a:t>
            </a:r>
          </a:p>
          <a:p>
            <a:endParaRPr lang="en-US" dirty="0"/>
          </a:p>
          <a:p>
            <a:r>
              <a:rPr lang="en-US" dirty="0"/>
              <a:t>Two possible interventions</a:t>
            </a:r>
          </a:p>
          <a:p>
            <a:pPr lvl="1"/>
            <a:r>
              <a:rPr lang="en-US" dirty="0"/>
              <a:t>“Precision” Enforcement</a:t>
            </a:r>
          </a:p>
          <a:p>
            <a:pPr lvl="2"/>
            <a:r>
              <a:rPr lang="en-US" dirty="0"/>
              <a:t>Everyone who is predicted to be high risk of a violent crime will be detained. The cost of detention is relatively high.</a:t>
            </a:r>
          </a:p>
          <a:p>
            <a:pPr lvl="1"/>
            <a:endParaRPr lang="en-US" dirty="0"/>
          </a:p>
        </p:txBody>
      </p:sp>
    </p:spTree>
    <p:extLst>
      <p:ext uri="{BB962C8B-B14F-4D97-AF65-F5344CB8AC3E}">
        <p14:creationId xmlns:p14="http://schemas.microsoft.com/office/powerpoint/2010/main" val="227274244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E7EFB8-D466-1241-CE9C-3E2570C6F941}"/>
              </a:ext>
            </a:extLst>
          </p:cNvPr>
          <p:cNvSpPr>
            <a:spLocks noGrp="1"/>
          </p:cNvSpPr>
          <p:nvPr>
            <p:ph type="title"/>
          </p:nvPr>
        </p:nvSpPr>
        <p:spPr/>
        <p:txBody>
          <a:bodyPr/>
          <a:lstStyle/>
          <a:p>
            <a:r>
              <a:rPr lang="en-US" dirty="0"/>
              <a:t>Precision Enforcement</a:t>
            </a:r>
          </a:p>
        </p:txBody>
      </p:sp>
      <p:sp>
        <p:nvSpPr>
          <p:cNvPr id="3" name="Content Placeholder 2">
            <a:extLst>
              <a:ext uri="{FF2B5EF4-FFF2-40B4-BE49-F238E27FC236}">
                <a16:creationId xmlns:a16="http://schemas.microsoft.com/office/drawing/2014/main" id="{95804A9E-ECDD-52A0-57F0-0653242A3CD0}"/>
              </a:ext>
            </a:extLst>
          </p:cNvPr>
          <p:cNvSpPr>
            <a:spLocks noGrp="1"/>
          </p:cNvSpPr>
          <p:nvPr>
            <p:ph idx="1"/>
          </p:nvPr>
        </p:nvSpPr>
        <p:spPr>
          <a:xfrm>
            <a:off x="838200" y="4680065"/>
            <a:ext cx="10515600" cy="1496898"/>
          </a:xfrm>
        </p:spPr>
        <p:txBody>
          <a:bodyPr/>
          <a:lstStyle/>
          <a:p>
            <a:pPr marL="0" indent="0">
              <a:buNone/>
            </a:pPr>
            <a:r>
              <a:rPr lang="en-US" dirty="0"/>
              <a:t>Everyone who is predicted to be high risk of a violent crime will be detained. The cost of detention is relatively high.</a:t>
            </a:r>
          </a:p>
          <a:p>
            <a:pPr marL="0" indent="0">
              <a:buNone/>
            </a:pPr>
            <a:r>
              <a:rPr lang="en-US" dirty="0"/>
              <a:t>Target a small number of people with a high-intensity intervention.</a:t>
            </a:r>
          </a:p>
        </p:txBody>
      </p:sp>
      <p:pic>
        <p:nvPicPr>
          <p:cNvPr id="5" name="Picture 4">
            <a:extLst>
              <a:ext uri="{FF2B5EF4-FFF2-40B4-BE49-F238E27FC236}">
                <a16:creationId xmlns:a16="http://schemas.microsoft.com/office/drawing/2014/main" id="{1B2925A3-B8E9-C77C-8F84-F69A03423D7C}"/>
              </a:ext>
            </a:extLst>
          </p:cNvPr>
          <p:cNvPicPr>
            <a:picLocks noChangeAspect="1"/>
          </p:cNvPicPr>
          <p:nvPr/>
        </p:nvPicPr>
        <p:blipFill>
          <a:blip r:embed="rId2"/>
          <a:stretch>
            <a:fillRect/>
          </a:stretch>
        </p:blipFill>
        <p:spPr>
          <a:xfrm>
            <a:off x="1226804" y="1690688"/>
            <a:ext cx="8375106" cy="2408129"/>
          </a:xfrm>
          <a:prstGeom prst="rect">
            <a:avLst/>
          </a:prstGeom>
        </p:spPr>
      </p:pic>
    </p:spTree>
    <p:extLst>
      <p:ext uri="{BB962C8B-B14F-4D97-AF65-F5344CB8AC3E}">
        <p14:creationId xmlns:p14="http://schemas.microsoft.com/office/powerpoint/2010/main" val="297010067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FB49E7-CA20-3EBF-2952-0008C64207FA}"/>
              </a:ext>
            </a:extLst>
          </p:cNvPr>
          <p:cNvSpPr>
            <a:spLocks noGrp="1"/>
          </p:cNvSpPr>
          <p:nvPr>
            <p:ph type="title"/>
          </p:nvPr>
        </p:nvSpPr>
        <p:spPr/>
        <p:txBody>
          <a:bodyPr/>
          <a:lstStyle/>
          <a:p>
            <a:r>
              <a:rPr lang="en-US" dirty="0"/>
              <a:t>Broken Windows + Online Therapy</a:t>
            </a:r>
          </a:p>
        </p:txBody>
      </p:sp>
      <p:sp>
        <p:nvSpPr>
          <p:cNvPr id="3" name="Content Placeholder 2">
            <a:extLst>
              <a:ext uri="{FF2B5EF4-FFF2-40B4-BE49-F238E27FC236}">
                <a16:creationId xmlns:a16="http://schemas.microsoft.com/office/drawing/2014/main" id="{3F4F30E2-1AC8-5C2F-9732-F7500A3C2F6F}"/>
              </a:ext>
            </a:extLst>
          </p:cNvPr>
          <p:cNvSpPr>
            <a:spLocks noGrp="1"/>
          </p:cNvSpPr>
          <p:nvPr>
            <p:ph idx="1"/>
          </p:nvPr>
        </p:nvSpPr>
        <p:spPr/>
        <p:txBody>
          <a:bodyPr>
            <a:normAutofit lnSpcReduction="10000"/>
          </a:bodyPr>
          <a:lstStyle/>
          <a:p>
            <a:endParaRPr lang="en-US" dirty="0"/>
          </a:p>
          <a:p>
            <a:endParaRPr lang="en-US" dirty="0"/>
          </a:p>
          <a:p>
            <a:endParaRPr lang="en-US" dirty="0"/>
          </a:p>
          <a:p>
            <a:endParaRPr lang="en-US" dirty="0"/>
          </a:p>
          <a:p>
            <a:endParaRPr lang="en-US" dirty="0"/>
          </a:p>
          <a:p>
            <a:endParaRPr lang="en-US" dirty="0"/>
          </a:p>
          <a:p>
            <a:r>
              <a:rPr lang="en-US" dirty="0"/>
              <a:t>Everyone who is predicted to be high risk of any crime will be offered a low cost online behavioral health counseling</a:t>
            </a:r>
          </a:p>
          <a:p>
            <a:r>
              <a:rPr lang="en-US" dirty="0"/>
              <a:t>Target a large number of people with lower cost intervention</a:t>
            </a:r>
          </a:p>
        </p:txBody>
      </p:sp>
      <p:pic>
        <p:nvPicPr>
          <p:cNvPr id="5" name="Picture 4">
            <a:hlinkClick r:id="rId2"/>
            <a:extLst>
              <a:ext uri="{FF2B5EF4-FFF2-40B4-BE49-F238E27FC236}">
                <a16:creationId xmlns:a16="http://schemas.microsoft.com/office/drawing/2014/main" id="{151DD892-F9A8-0167-4D84-34F09FC62034}"/>
              </a:ext>
            </a:extLst>
          </p:cNvPr>
          <p:cNvPicPr>
            <a:picLocks noChangeAspect="1"/>
          </p:cNvPicPr>
          <p:nvPr/>
        </p:nvPicPr>
        <p:blipFill>
          <a:blip r:embed="rId3"/>
          <a:stretch>
            <a:fillRect/>
          </a:stretch>
        </p:blipFill>
        <p:spPr>
          <a:xfrm>
            <a:off x="1138760" y="1933336"/>
            <a:ext cx="9914479" cy="1943268"/>
          </a:xfrm>
          <a:prstGeom prst="rect">
            <a:avLst/>
          </a:prstGeom>
        </p:spPr>
      </p:pic>
    </p:spTree>
    <p:extLst>
      <p:ext uri="{BB962C8B-B14F-4D97-AF65-F5344CB8AC3E}">
        <p14:creationId xmlns:p14="http://schemas.microsoft.com/office/powerpoint/2010/main" val="2184994701"/>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815B04-19A7-A628-B280-90773CB8AEFF}"/>
              </a:ext>
            </a:extLst>
          </p:cNvPr>
          <p:cNvSpPr>
            <a:spLocks noGrp="1"/>
          </p:cNvSpPr>
          <p:nvPr>
            <p:ph type="title"/>
          </p:nvPr>
        </p:nvSpPr>
        <p:spPr/>
        <p:txBody>
          <a:bodyPr/>
          <a:lstStyle/>
          <a:p>
            <a:r>
              <a:rPr lang="en-US" dirty="0"/>
              <a:t>“Precision” Enforcement Approach</a:t>
            </a:r>
          </a:p>
        </p:txBody>
      </p:sp>
      <p:sp>
        <p:nvSpPr>
          <p:cNvPr id="3" name="Content Placeholder 2">
            <a:extLst>
              <a:ext uri="{FF2B5EF4-FFF2-40B4-BE49-F238E27FC236}">
                <a16:creationId xmlns:a16="http://schemas.microsoft.com/office/drawing/2014/main" id="{44994233-CE0E-0548-8B77-AAA9967F7578}"/>
              </a:ext>
            </a:extLst>
          </p:cNvPr>
          <p:cNvSpPr>
            <a:spLocks noGrp="1"/>
          </p:cNvSpPr>
          <p:nvPr>
            <p:ph idx="1"/>
          </p:nvPr>
        </p:nvSpPr>
        <p:spPr/>
        <p:txBody>
          <a:bodyPr>
            <a:normAutofit/>
          </a:bodyPr>
          <a:lstStyle/>
          <a:p>
            <a:r>
              <a:rPr lang="en-US" dirty="0"/>
              <a:t>Identify those at greatest risk of violent rearrest</a:t>
            </a:r>
          </a:p>
          <a:p>
            <a:endParaRPr lang="en-US" dirty="0"/>
          </a:p>
          <a:p>
            <a:r>
              <a:rPr lang="en-US" dirty="0"/>
              <a:t>Detain them during their pretrial period</a:t>
            </a:r>
          </a:p>
          <a:p>
            <a:pPr lvl="1"/>
            <a:r>
              <a:rPr lang="en-US" dirty="0"/>
              <a:t>Capacity is 500</a:t>
            </a:r>
          </a:p>
          <a:p>
            <a:pPr marL="0" indent="0">
              <a:buNone/>
            </a:pPr>
            <a:endParaRPr lang="en-US" dirty="0"/>
          </a:p>
          <a:p>
            <a:r>
              <a:rPr lang="en-US" dirty="0"/>
              <a:t>Impact:</a:t>
            </a:r>
          </a:p>
          <a:p>
            <a:pPr lvl="1"/>
            <a:r>
              <a:rPr lang="en-US" dirty="0"/>
              <a:t>Benefit: Everyone who is “correctly” detained will not reoffend</a:t>
            </a:r>
          </a:p>
          <a:p>
            <a:pPr lvl="2"/>
            <a:r>
              <a:rPr lang="en-US" dirty="0"/>
              <a:t>The treatment effect is 100%</a:t>
            </a:r>
          </a:p>
          <a:p>
            <a:pPr lvl="1"/>
            <a:r>
              <a:rPr lang="en-US" dirty="0"/>
              <a:t>Cost: Everyone who is “incorrectly” detained will suffer consequences </a:t>
            </a:r>
          </a:p>
        </p:txBody>
      </p:sp>
    </p:spTree>
    <p:extLst>
      <p:ext uri="{BB962C8B-B14F-4D97-AF65-F5344CB8AC3E}">
        <p14:creationId xmlns:p14="http://schemas.microsoft.com/office/powerpoint/2010/main" val="2684586635"/>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815B04-19A7-A628-B280-90773CB8AEFF}"/>
              </a:ext>
            </a:extLst>
          </p:cNvPr>
          <p:cNvSpPr>
            <a:spLocks noGrp="1"/>
          </p:cNvSpPr>
          <p:nvPr>
            <p:ph type="title"/>
          </p:nvPr>
        </p:nvSpPr>
        <p:spPr/>
        <p:txBody>
          <a:bodyPr/>
          <a:lstStyle/>
          <a:p>
            <a:r>
              <a:rPr lang="en-US" dirty="0"/>
              <a:t>Broken Windows / Social Service Approach</a:t>
            </a:r>
          </a:p>
        </p:txBody>
      </p:sp>
      <p:sp>
        <p:nvSpPr>
          <p:cNvPr id="3" name="Content Placeholder 2">
            <a:extLst>
              <a:ext uri="{FF2B5EF4-FFF2-40B4-BE49-F238E27FC236}">
                <a16:creationId xmlns:a16="http://schemas.microsoft.com/office/drawing/2014/main" id="{44994233-CE0E-0548-8B77-AAA9967F7578}"/>
              </a:ext>
            </a:extLst>
          </p:cNvPr>
          <p:cNvSpPr>
            <a:spLocks noGrp="1"/>
          </p:cNvSpPr>
          <p:nvPr>
            <p:ph idx="1"/>
          </p:nvPr>
        </p:nvSpPr>
        <p:spPr/>
        <p:txBody>
          <a:bodyPr/>
          <a:lstStyle/>
          <a:p>
            <a:r>
              <a:rPr lang="en-US" dirty="0"/>
              <a:t>Identify those at greatest risk of any rearrest</a:t>
            </a:r>
          </a:p>
          <a:p>
            <a:endParaRPr lang="en-US" dirty="0"/>
          </a:p>
          <a:p>
            <a:r>
              <a:rPr lang="en-US" dirty="0"/>
              <a:t>Offer them a spot in an online behavioral therapy program:</a:t>
            </a:r>
          </a:p>
          <a:p>
            <a:pPr lvl="1"/>
            <a:r>
              <a:rPr lang="en-US"/>
              <a:t>Capacity: 2,000</a:t>
            </a:r>
            <a:endParaRPr lang="en-US" dirty="0"/>
          </a:p>
          <a:p>
            <a:endParaRPr lang="en-US" dirty="0"/>
          </a:p>
          <a:p>
            <a:r>
              <a:rPr lang="en-US" dirty="0"/>
              <a:t>Impact:</a:t>
            </a:r>
          </a:p>
          <a:p>
            <a:pPr lvl="1"/>
            <a:r>
              <a:rPr lang="en-US" dirty="0"/>
              <a:t>Benefit: The treatment effect is 20% </a:t>
            </a:r>
          </a:p>
          <a:p>
            <a:pPr lvl="1"/>
            <a:r>
              <a:rPr lang="en-US" dirty="0"/>
              <a:t>Cost: Everyone who is “incorrectly” offered a spot detained will little-to-no ill effects</a:t>
            </a:r>
          </a:p>
        </p:txBody>
      </p:sp>
    </p:spTree>
    <p:extLst>
      <p:ext uri="{BB962C8B-B14F-4D97-AF65-F5344CB8AC3E}">
        <p14:creationId xmlns:p14="http://schemas.microsoft.com/office/powerpoint/2010/main" val="2686180995"/>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857B0D-A45D-F9E2-A366-ED4F2F9F6866}"/>
              </a:ext>
            </a:extLst>
          </p:cNvPr>
          <p:cNvSpPr>
            <a:spLocks noGrp="1"/>
          </p:cNvSpPr>
          <p:nvPr>
            <p:ph type="title"/>
          </p:nvPr>
        </p:nvSpPr>
        <p:spPr/>
        <p:txBody>
          <a:bodyPr/>
          <a:lstStyle/>
          <a:p>
            <a:r>
              <a:rPr lang="en-US" dirty="0"/>
              <a:t>Some Assumptions</a:t>
            </a:r>
          </a:p>
        </p:txBody>
      </p:sp>
      <p:sp>
        <p:nvSpPr>
          <p:cNvPr id="3" name="Content Placeholder 2">
            <a:extLst>
              <a:ext uri="{FF2B5EF4-FFF2-40B4-BE49-F238E27FC236}">
                <a16:creationId xmlns:a16="http://schemas.microsoft.com/office/drawing/2014/main" id="{CA0D69EE-E983-D963-4386-D4812FEFD7AA}"/>
              </a:ext>
            </a:extLst>
          </p:cNvPr>
          <p:cNvSpPr>
            <a:spLocks noGrp="1"/>
          </p:cNvSpPr>
          <p:nvPr>
            <p:ph idx="1"/>
          </p:nvPr>
        </p:nvSpPr>
        <p:spPr/>
        <p:txBody>
          <a:bodyPr/>
          <a:lstStyle/>
          <a:p>
            <a:pPr marL="514350" indent="-514350">
              <a:buAutoNum type="arabicParenR"/>
            </a:pPr>
            <a:r>
              <a:rPr lang="en-US" dirty="0"/>
              <a:t>We will assume that the monetary cost of running the two interventions is the same</a:t>
            </a:r>
          </a:p>
          <a:p>
            <a:pPr marL="971550" lvl="1" indent="-514350">
              <a:buFont typeface="+mj-lt"/>
              <a:buAutoNum type="romanUcPeriod"/>
            </a:pPr>
            <a:r>
              <a:rPr lang="en-US" dirty="0"/>
              <a:t>In other words: Total cost = Number of people * per-person-cost</a:t>
            </a:r>
          </a:p>
          <a:p>
            <a:pPr marL="971550" lvl="1" indent="-514350">
              <a:buFont typeface="+mj-lt"/>
              <a:buAutoNum type="romanUcPeriod"/>
            </a:pPr>
            <a:r>
              <a:rPr lang="en-US" dirty="0"/>
              <a:t>And Total cost of the Precision Enforcement program is the same as the Total cost of the Broken Windows + Online Therapy program</a:t>
            </a:r>
          </a:p>
          <a:p>
            <a:pPr marL="971550" lvl="1" indent="-514350">
              <a:buFont typeface="+mj-lt"/>
              <a:buAutoNum type="romanUcPeriod"/>
            </a:pPr>
            <a:endParaRPr lang="en-US" dirty="0"/>
          </a:p>
          <a:p>
            <a:pPr marL="0" indent="0">
              <a:buNone/>
            </a:pPr>
            <a:endParaRPr lang="en-US" dirty="0"/>
          </a:p>
        </p:txBody>
      </p:sp>
    </p:spTree>
    <p:extLst>
      <p:ext uri="{BB962C8B-B14F-4D97-AF65-F5344CB8AC3E}">
        <p14:creationId xmlns:p14="http://schemas.microsoft.com/office/powerpoint/2010/main" val="2938937169"/>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38E20C-40BF-53A8-553C-F9316E23D9DA}"/>
              </a:ext>
            </a:extLst>
          </p:cNvPr>
          <p:cNvSpPr>
            <a:spLocks noGrp="1"/>
          </p:cNvSpPr>
          <p:nvPr>
            <p:ph type="title"/>
          </p:nvPr>
        </p:nvSpPr>
        <p:spPr/>
        <p:txBody>
          <a:bodyPr/>
          <a:lstStyle/>
          <a:p>
            <a:r>
              <a:rPr lang="en-US" dirty="0"/>
              <a:t>Evaluating Impact</a:t>
            </a:r>
          </a:p>
        </p:txBody>
      </p:sp>
      <p:sp>
        <p:nvSpPr>
          <p:cNvPr id="3" name="Content Placeholder 2">
            <a:extLst>
              <a:ext uri="{FF2B5EF4-FFF2-40B4-BE49-F238E27FC236}">
                <a16:creationId xmlns:a16="http://schemas.microsoft.com/office/drawing/2014/main" id="{E833CB5A-5E74-9B39-9B77-C3289A4832F6}"/>
              </a:ext>
            </a:extLst>
          </p:cNvPr>
          <p:cNvSpPr>
            <a:spLocks noGrp="1"/>
          </p:cNvSpPr>
          <p:nvPr>
            <p:ph idx="1"/>
          </p:nvPr>
        </p:nvSpPr>
        <p:spPr/>
        <p:txBody>
          <a:bodyPr>
            <a:normAutofit/>
          </a:bodyPr>
          <a:lstStyle/>
          <a:p>
            <a:r>
              <a:rPr lang="en-US" dirty="0"/>
              <a:t>Precision Enforcement:</a:t>
            </a:r>
          </a:p>
          <a:p>
            <a:pPr lvl="1"/>
            <a:endParaRPr lang="en-US" dirty="0"/>
          </a:p>
          <a:p>
            <a:pPr lvl="1"/>
            <a:r>
              <a:rPr lang="en-US" dirty="0"/>
              <a:t>Calculating the benefit:</a:t>
            </a:r>
          </a:p>
          <a:p>
            <a:pPr lvl="2"/>
            <a:r>
              <a:rPr lang="en-US" dirty="0"/>
              <a:t>(Number of people detained) * (Share of detained who WOULD HAVE committed a violent crime without being detained)</a:t>
            </a:r>
          </a:p>
          <a:p>
            <a:pPr lvl="2"/>
            <a:r>
              <a:rPr lang="en-US" dirty="0"/>
              <a:t>500 * .2 = 100 violent crimes prevented</a:t>
            </a:r>
          </a:p>
          <a:p>
            <a:pPr lvl="1"/>
            <a:endParaRPr lang="en-US" dirty="0"/>
          </a:p>
          <a:p>
            <a:pPr lvl="1"/>
            <a:r>
              <a:rPr lang="en-US" dirty="0"/>
              <a:t>Calculating the cost:</a:t>
            </a:r>
          </a:p>
          <a:p>
            <a:pPr lvl="2"/>
            <a:r>
              <a:rPr lang="en-US" dirty="0"/>
              <a:t>(Number of people detained) * (Share of detained who WOULD NOT HAVE committed violent crime without being detained)</a:t>
            </a:r>
          </a:p>
          <a:p>
            <a:pPr lvl="2"/>
            <a:r>
              <a:rPr lang="en-US" dirty="0"/>
              <a:t>500 * .8 = 400 people incorrectly detained</a:t>
            </a:r>
          </a:p>
          <a:p>
            <a:pPr lvl="2"/>
            <a:endParaRPr lang="en-US" dirty="0"/>
          </a:p>
        </p:txBody>
      </p:sp>
    </p:spTree>
    <p:extLst>
      <p:ext uri="{BB962C8B-B14F-4D97-AF65-F5344CB8AC3E}">
        <p14:creationId xmlns:p14="http://schemas.microsoft.com/office/powerpoint/2010/main" val="3136772006"/>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38E20C-40BF-53A8-553C-F9316E23D9DA}"/>
              </a:ext>
            </a:extLst>
          </p:cNvPr>
          <p:cNvSpPr>
            <a:spLocks noGrp="1"/>
          </p:cNvSpPr>
          <p:nvPr>
            <p:ph type="title"/>
          </p:nvPr>
        </p:nvSpPr>
        <p:spPr/>
        <p:txBody>
          <a:bodyPr/>
          <a:lstStyle/>
          <a:p>
            <a:r>
              <a:rPr lang="en-US" dirty="0"/>
              <a:t>Evaluating Impact</a:t>
            </a:r>
          </a:p>
        </p:txBody>
      </p:sp>
      <p:sp>
        <p:nvSpPr>
          <p:cNvPr id="3" name="Content Placeholder 2">
            <a:extLst>
              <a:ext uri="{FF2B5EF4-FFF2-40B4-BE49-F238E27FC236}">
                <a16:creationId xmlns:a16="http://schemas.microsoft.com/office/drawing/2014/main" id="{E833CB5A-5E74-9B39-9B77-C3289A4832F6}"/>
              </a:ext>
            </a:extLst>
          </p:cNvPr>
          <p:cNvSpPr>
            <a:spLocks noGrp="1"/>
          </p:cNvSpPr>
          <p:nvPr>
            <p:ph idx="1"/>
          </p:nvPr>
        </p:nvSpPr>
        <p:spPr/>
        <p:txBody>
          <a:bodyPr>
            <a:normAutofit/>
          </a:bodyPr>
          <a:lstStyle/>
          <a:p>
            <a:r>
              <a:rPr lang="en-US" dirty="0"/>
              <a:t>Broken Windows + Online Therapy</a:t>
            </a:r>
          </a:p>
          <a:p>
            <a:pPr lvl="1"/>
            <a:endParaRPr lang="en-US" dirty="0"/>
          </a:p>
          <a:p>
            <a:pPr lvl="1"/>
            <a:r>
              <a:rPr lang="en-US" dirty="0"/>
              <a:t>Calculating the benefit:</a:t>
            </a:r>
          </a:p>
          <a:p>
            <a:pPr lvl="2"/>
            <a:r>
              <a:rPr lang="en-US" dirty="0"/>
              <a:t>Number of people offered service * Share of those offered who WOULD HAVE committed a violent crime without being detained * Treatment effect </a:t>
            </a:r>
          </a:p>
          <a:p>
            <a:pPr lvl="2"/>
            <a:r>
              <a:rPr lang="en-US" dirty="0"/>
              <a:t>2000 * .4 * .2 = 160 crimes of any type (nonviolent + violent) prevented</a:t>
            </a:r>
          </a:p>
          <a:p>
            <a:pPr lvl="1"/>
            <a:endParaRPr lang="en-US" dirty="0"/>
          </a:p>
          <a:p>
            <a:pPr lvl="1"/>
            <a:r>
              <a:rPr lang="en-US" dirty="0"/>
              <a:t>Calculating the cost:</a:t>
            </a:r>
          </a:p>
          <a:p>
            <a:pPr lvl="2"/>
            <a:r>
              <a:rPr lang="en-US" dirty="0"/>
              <a:t>Assume that offering someone who is not high risk has minimal cost</a:t>
            </a:r>
          </a:p>
          <a:p>
            <a:pPr lvl="2"/>
            <a:endParaRPr lang="en-US" dirty="0"/>
          </a:p>
        </p:txBody>
      </p:sp>
    </p:spTree>
    <p:extLst>
      <p:ext uri="{BB962C8B-B14F-4D97-AF65-F5344CB8AC3E}">
        <p14:creationId xmlns:p14="http://schemas.microsoft.com/office/powerpoint/2010/main" val="241578734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77692C-B1EC-0D09-C865-6145A2ECF299}"/>
              </a:ext>
            </a:extLst>
          </p:cNvPr>
          <p:cNvSpPr>
            <a:spLocks noGrp="1"/>
          </p:cNvSpPr>
          <p:nvPr>
            <p:ph type="title"/>
          </p:nvPr>
        </p:nvSpPr>
        <p:spPr/>
        <p:txBody>
          <a:bodyPr/>
          <a:lstStyle/>
          <a:p>
            <a:r>
              <a:rPr lang="en-US" dirty="0"/>
              <a:t>What is algorithmic unfairness?</a:t>
            </a:r>
          </a:p>
        </p:txBody>
      </p:sp>
      <p:sp>
        <p:nvSpPr>
          <p:cNvPr id="3" name="Content Placeholder 2">
            <a:extLst>
              <a:ext uri="{FF2B5EF4-FFF2-40B4-BE49-F238E27FC236}">
                <a16:creationId xmlns:a16="http://schemas.microsoft.com/office/drawing/2014/main" id="{8AEACA91-5BAC-F866-D084-A4286B64B06A}"/>
              </a:ext>
            </a:extLst>
          </p:cNvPr>
          <p:cNvSpPr>
            <a:spLocks noGrp="1"/>
          </p:cNvSpPr>
          <p:nvPr>
            <p:ph idx="1"/>
          </p:nvPr>
        </p:nvSpPr>
        <p:spPr/>
        <p:txBody>
          <a:bodyPr/>
          <a:lstStyle/>
          <a:p>
            <a:r>
              <a:rPr lang="en-US" dirty="0"/>
              <a:t>When two otherwise similar groups are treated differently by the algorithm</a:t>
            </a:r>
          </a:p>
          <a:p>
            <a:endParaRPr lang="en-US" dirty="0"/>
          </a:p>
          <a:p>
            <a:r>
              <a:rPr lang="en-US" dirty="0"/>
              <a:t>What does “otherwise similar groups” mean?</a:t>
            </a:r>
          </a:p>
          <a:p>
            <a:pPr lvl="1"/>
            <a:r>
              <a:rPr lang="en-US" dirty="0"/>
              <a:t>All predictors are the same except whether the person belongs to group A versus B. (race, ethnicity, sex, gender, age, disability status, income, wealth, </a:t>
            </a:r>
            <a:r>
              <a:rPr lang="en-US" dirty="0" err="1"/>
              <a:t>etc</a:t>
            </a:r>
            <a:r>
              <a:rPr lang="en-US" dirty="0"/>
              <a:t>)</a:t>
            </a:r>
          </a:p>
        </p:txBody>
      </p:sp>
    </p:spTree>
    <p:extLst>
      <p:ext uri="{BB962C8B-B14F-4D97-AF65-F5344CB8AC3E}">
        <p14:creationId xmlns:p14="http://schemas.microsoft.com/office/powerpoint/2010/main" val="4148056279"/>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8ED288-FC45-DD59-D0D8-9B2FF9D43115}"/>
              </a:ext>
            </a:extLst>
          </p:cNvPr>
          <p:cNvSpPr>
            <a:spLocks noGrp="1"/>
          </p:cNvSpPr>
          <p:nvPr>
            <p:ph type="title"/>
          </p:nvPr>
        </p:nvSpPr>
        <p:spPr/>
        <p:txBody>
          <a:bodyPr/>
          <a:lstStyle/>
          <a:p>
            <a:r>
              <a:rPr lang="en-US" dirty="0"/>
              <a:t>Compare</a:t>
            </a:r>
          </a:p>
        </p:txBody>
      </p:sp>
      <p:sp>
        <p:nvSpPr>
          <p:cNvPr id="3" name="Content Placeholder 2">
            <a:extLst>
              <a:ext uri="{FF2B5EF4-FFF2-40B4-BE49-F238E27FC236}">
                <a16:creationId xmlns:a16="http://schemas.microsoft.com/office/drawing/2014/main" id="{81ABEA1B-4483-65A6-0BAE-7AA69C9D1FCD}"/>
              </a:ext>
            </a:extLst>
          </p:cNvPr>
          <p:cNvSpPr>
            <a:spLocks noGrp="1"/>
          </p:cNvSpPr>
          <p:nvPr>
            <p:ph idx="1"/>
          </p:nvPr>
        </p:nvSpPr>
        <p:spPr/>
        <p:txBody>
          <a:bodyPr>
            <a:normAutofit lnSpcReduction="10000"/>
          </a:bodyPr>
          <a:lstStyle/>
          <a:p>
            <a:r>
              <a:rPr lang="en-US" dirty="0"/>
              <a:t>Precision Enforcement</a:t>
            </a:r>
          </a:p>
          <a:p>
            <a:pPr lvl="1"/>
            <a:r>
              <a:rPr lang="en-US" dirty="0"/>
              <a:t>Prevent 100 violent crimes</a:t>
            </a:r>
          </a:p>
          <a:p>
            <a:pPr lvl="1"/>
            <a:r>
              <a:rPr lang="en-US" dirty="0"/>
              <a:t>Falsely detain 400 people</a:t>
            </a:r>
          </a:p>
          <a:p>
            <a:endParaRPr lang="en-US" dirty="0"/>
          </a:p>
          <a:p>
            <a:r>
              <a:rPr lang="en-US" dirty="0"/>
              <a:t>Broken Windows + Online Therapy</a:t>
            </a:r>
          </a:p>
          <a:p>
            <a:pPr lvl="1"/>
            <a:r>
              <a:rPr lang="en-US" dirty="0"/>
              <a:t>Prevent 160 crimes</a:t>
            </a:r>
          </a:p>
          <a:p>
            <a:pPr lvl="1"/>
            <a:r>
              <a:rPr lang="en-US" dirty="0"/>
              <a:t>Which crimes are prevented?</a:t>
            </a:r>
          </a:p>
          <a:p>
            <a:pPr lvl="2"/>
            <a:r>
              <a:rPr lang="en-US" dirty="0"/>
              <a:t>Scenario 1: 160 crimes = 100 violent + 60 nonviolent</a:t>
            </a:r>
          </a:p>
          <a:p>
            <a:pPr lvl="2"/>
            <a:r>
              <a:rPr lang="en-US" dirty="0"/>
              <a:t>Scenario 2: 160 crimes = 50 violent + 110 nonviolent  </a:t>
            </a:r>
          </a:p>
          <a:p>
            <a:pPr marL="457200" lvl="1" indent="0">
              <a:buNone/>
            </a:pPr>
            <a:r>
              <a:rPr lang="en-US" dirty="0"/>
              <a:t>	</a:t>
            </a:r>
          </a:p>
          <a:p>
            <a:pPr marL="457200" lvl="1" indent="0">
              <a:buNone/>
            </a:pPr>
            <a:r>
              <a:rPr lang="en-US" dirty="0"/>
              <a:t> </a:t>
            </a:r>
          </a:p>
        </p:txBody>
      </p:sp>
    </p:spTree>
    <p:extLst>
      <p:ext uri="{BB962C8B-B14F-4D97-AF65-F5344CB8AC3E}">
        <p14:creationId xmlns:p14="http://schemas.microsoft.com/office/powerpoint/2010/main" val="2148722183"/>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8ED288-FC45-DD59-D0D8-9B2FF9D43115}"/>
              </a:ext>
            </a:extLst>
          </p:cNvPr>
          <p:cNvSpPr>
            <a:spLocks noGrp="1"/>
          </p:cNvSpPr>
          <p:nvPr>
            <p:ph type="title"/>
          </p:nvPr>
        </p:nvSpPr>
        <p:spPr/>
        <p:txBody>
          <a:bodyPr/>
          <a:lstStyle/>
          <a:p>
            <a:r>
              <a:rPr lang="en-US" dirty="0"/>
              <a:t>For the Final</a:t>
            </a:r>
          </a:p>
        </p:txBody>
      </p:sp>
      <p:sp>
        <p:nvSpPr>
          <p:cNvPr id="3" name="Content Placeholder 2">
            <a:extLst>
              <a:ext uri="{FF2B5EF4-FFF2-40B4-BE49-F238E27FC236}">
                <a16:creationId xmlns:a16="http://schemas.microsoft.com/office/drawing/2014/main" id="{81ABEA1B-4483-65A6-0BAE-7AA69C9D1FCD}"/>
              </a:ext>
            </a:extLst>
          </p:cNvPr>
          <p:cNvSpPr>
            <a:spLocks noGrp="1"/>
          </p:cNvSpPr>
          <p:nvPr>
            <p:ph idx="1"/>
          </p:nvPr>
        </p:nvSpPr>
        <p:spPr/>
        <p:txBody>
          <a:bodyPr>
            <a:normAutofit lnSpcReduction="10000"/>
          </a:bodyPr>
          <a:lstStyle/>
          <a:p>
            <a:r>
              <a:rPr lang="en-US" dirty="0"/>
              <a:t>Precision Enforcement</a:t>
            </a:r>
          </a:p>
          <a:p>
            <a:pPr lvl="1"/>
            <a:r>
              <a:rPr lang="en-US" dirty="0"/>
              <a:t>Prevent 100 violent crimes</a:t>
            </a:r>
          </a:p>
          <a:p>
            <a:pPr lvl="1"/>
            <a:r>
              <a:rPr lang="en-US" dirty="0"/>
              <a:t>Falsely detain 400 people</a:t>
            </a:r>
          </a:p>
          <a:p>
            <a:pPr lvl="1"/>
            <a:r>
              <a:rPr lang="en-US" dirty="0"/>
              <a:t>Fairness metrics</a:t>
            </a:r>
          </a:p>
          <a:p>
            <a:endParaRPr lang="en-US" dirty="0"/>
          </a:p>
          <a:p>
            <a:r>
              <a:rPr lang="en-US" dirty="0"/>
              <a:t>Broken Windows + Online Therapy</a:t>
            </a:r>
          </a:p>
          <a:p>
            <a:pPr lvl="1"/>
            <a:r>
              <a:rPr lang="en-US" dirty="0"/>
              <a:t>Prevent 160 crimes</a:t>
            </a:r>
          </a:p>
          <a:p>
            <a:pPr lvl="1"/>
            <a:r>
              <a:rPr lang="en-US" dirty="0"/>
              <a:t>Which crimes are prevented?</a:t>
            </a:r>
          </a:p>
          <a:p>
            <a:pPr lvl="2"/>
            <a:r>
              <a:rPr lang="en-US" dirty="0"/>
              <a:t>Scenario 1: 160 crimes = 100 violent + 60 nonviolent</a:t>
            </a:r>
          </a:p>
          <a:p>
            <a:pPr lvl="2"/>
            <a:r>
              <a:rPr lang="en-US" dirty="0"/>
              <a:t>Scenario 2: 160 crimes = 50 violent + 110 nonviolent  </a:t>
            </a:r>
          </a:p>
          <a:p>
            <a:pPr lvl="1"/>
            <a:r>
              <a:rPr lang="en-US" dirty="0"/>
              <a:t>Fairness metrics</a:t>
            </a:r>
          </a:p>
        </p:txBody>
      </p:sp>
    </p:spTree>
    <p:extLst>
      <p:ext uri="{BB962C8B-B14F-4D97-AF65-F5344CB8AC3E}">
        <p14:creationId xmlns:p14="http://schemas.microsoft.com/office/powerpoint/2010/main" val="26181559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DB21D7-EDA3-F528-0F13-D6D7E90F63F6}"/>
              </a:ext>
            </a:extLst>
          </p:cNvPr>
          <p:cNvSpPr>
            <a:spLocks noGrp="1"/>
          </p:cNvSpPr>
          <p:nvPr>
            <p:ph type="title"/>
          </p:nvPr>
        </p:nvSpPr>
        <p:spPr/>
        <p:txBody>
          <a:bodyPr/>
          <a:lstStyle/>
          <a:p>
            <a:r>
              <a:rPr lang="en-US" dirty="0"/>
              <a:t>What does “treated differently” mean?</a:t>
            </a:r>
          </a:p>
        </p:txBody>
      </p:sp>
      <p:sp>
        <p:nvSpPr>
          <p:cNvPr id="3" name="Content Placeholder 2">
            <a:extLst>
              <a:ext uri="{FF2B5EF4-FFF2-40B4-BE49-F238E27FC236}">
                <a16:creationId xmlns:a16="http://schemas.microsoft.com/office/drawing/2014/main" id="{CAAF6448-FF4B-BA58-5F09-71B9A5900F70}"/>
              </a:ext>
            </a:extLst>
          </p:cNvPr>
          <p:cNvSpPr>
            <a:spLocks noGrp="1"/>
          </p:cNvSpPr>
          <p:nvPr>
            <p:ph idx="1"/>
          </p:nvPr>
        </p:nvSpPr>
        <p:spPr/>
        <p:txBody>
          <a:bodyPr/>
          <a:lstStyle/>
          <a:p>
            <a:r>
              <a:rPr lang="en-US" dirty="0"/>
              <a:t>Balance in PPV/Calibration:</a:t>
            </a:r>
          </a:p>
          <a:p>
            <a:pPr lvl="1"/>
            <a:r>
              <a:rPr lang="en-US" dirty="0"/>
              <a:t>When an algorithm predicts a person to be at high risk of re-arrest, the actual re-arrest rate is the same regardless of what group the person belongs to</a:t>
            </a:r>
          </a:p>
          <a:p>
            <a:r>
              <a:rPr lang="en-US" dirty="0"/>
              <a:t>Balance in False Positive Rates:</a:t>
            </a:r>
          </a:p>
          <a:p>
            <a:pPr lvl="1"/>
            <a:r>
              <a:rPr lang="en-US" dirty="0"/>
              <a:t>The share of people who are incorrectly predicted to be high-risk (because they </a:t>
            </a:r>
            <a:r>
              <a:rPr lang="en-US" i="1" dirty="0"/>
              <a:t>did not</a:t>
            </a:r>
            <a:r>
              <a:rPr lang="en-US" dirty="0"/>
              <a:t> get re-arrested), is the same regardless of what group a person belongs to</a:t>
            </a:r>
          </a:p>
          <a:p>
            <a:r>
              <a:rPr lang="en-US" dirty="0"/>
              <a:t>Balance in False Negative Rates:</a:t>
            </a:r>
          </a:p>
          <a:p>
            <a:pPr lvl="1"/>
            <a:r>
              <a:rPr lang="en-US" dirty="0"/>
              <a:t>The share of people who are incorrectly predicted to be low-risk (because they </a:t>
            </a:r>
            <a:r>
              <a:rPr lang="en-US" i="1" dirty="0"/>
              <a:t>did</a:t>
            </a:r>
            <a:r>
              <a:rPr lang="en-US" dirty="0"/>
              <a:t> get re-arrested), is the same regardless of what group a person belongs to</a:t>
            </a:r>
          </a:p>
          <a:p>
            <a:pPr marL="0" indent="0">
              <a:buNone/>
            </a:pPr>
            <a:endParaRPr lang="en-US" dirty="0"/>
          </a:p>
        </p:txBody>
      </p:sp>
    </p:spTree>
    <p:extLst>
      <p:ext uri="{BB962C8B-B14F-4D97-AF65-F5344CB8AC3E}">
        <p14:creationId xmlns:p14="http://schemas.microsoft.com/office/powerpoint/2010/main" val="1447728221"/>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1EFE6A-C943-4BAD-F714-4DD6024022E7}"/>
              </a:ext>
            </a:extLst>
          </p:cNvPr>
          <p:cNvSpPr>
            <a:spLocks noGrp="1"/>
          </p:cNvSpPr>
          <p:nvPr>
            <p:ph type="title"/>
          </p:nvPr>
        </p:nvSpPr>
        <p:spPr/>
        <p:txBody>
          <a:bodyPr/>
          <a:lstStyle/>
          <a:p>
            <a:r>
              <a:rPr lang="en-US" dirty="0"/>
              <a:t>Why would “otherwise similar” groups be treated differently?</a:t>
            </a:r>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B022EB22-96F5-93C8-7B2E-E1BCAE34BC09}"/>
                  </a:ext>
                </a:extLst>
              </p:cNvPr>
              <p:cNvSpPr>
                <a:spLocks noGrp="1"/>
              </p:cNvSpPr>
              <p:nvPr>
                <p:ph idx="1"/>
              </p:nvPr>
            </p:nvSpPr>
            <p:spPr/>
            <p:txBody>
              <a:bodyPr>
                <a:normAutofit/>
              </a:bodyPr>
              <a:lstStyle/>
              <a:p>
                <a:pPr marL="0" indent="0">
                  <a:buNone/>
                </a:pPr>
                <a:r>
                  <a:rPr lang="en-US" dirty="0"/>
                  <a:t>Consider Balance for FPR</a:t>
                </a:r>
              </a:p>
              <a:p>
                <a:pPr lvl="1"/>
                <a14:m>
                  <m:oMath xmlns:m="http://schemas.openxmlformats.org/officeDocument/2006/math">
                    <m:r>
                      <a:rPr lang="en-US" b="0" i="1" smtClean="0">
                        <a:latin typeface="Cambria Math" panose="02040503050406030204" pitchFamily="18" charset="0"/>
                      </a:rPr>
                      <m:t>𝑦</m:t>
                    </m:r>
                    <m:r>
                      <a:rPr lang="en-US" b="0" i="1" smtClean="0">
                        <a:latin typeface="Cambria Math" panose="02040503050406030204" pitchFamily="18" charset="0"/>
                      </a:rPr>
                      <m:t>=.4+.2 </m:t>
                    </m:r>
                    <m:r>
                      <a:rPr lang="en-US" b="0" i="1" smtClean="0">
                        <a:latin typeface="Cambria Math" panose="02040503050406030204" pitchFamily="18" charset="0"/>
                      </a:rPr>
                      <m:t>𝑔</m:t>
                    </m:r>
                  </m:oMath>
                </a14:m>
                <a:endParaRPr lang="en-US" b="0" dirty="0"/>
              </a:p>
              <a:p>
                <a:endParaRPr lang="en-US" b="0" i="1" dirty="0">
                  <a:latin typeface="Cambria Math" panose="02040503050406030204" pitchFamily="18" charset="0"/>
                </a:endParaRPr>
              </a:p>
              <a:p>
                <a14:m>
                  <m:oMath xmlns:m="http://schemas.openxmlformats.org/officeDocument/2006/math">
                    <m:r>
                      <a:rPr lang="en-US" b="0" i="1" smtClean="0">
                        <a:latin typeface="Cambria Math" panose="02040503050406030204" pitchFamily="18" charset="0"/>
                      </a:rPr>
                      <m:t>𝑔</m:t>
                    </m:r>
                  </m:oMath>
                </a14:m>
                <a:r>
                  <a:rPr lang="en-US" dirty="0"/>
                  <a:t> is an indicator for group membership</a:t>
                </a:r>
              </a:p>
              <a:p>
                <a:pPr marL="0" indent="0">
                  <a:buNone/>
                </a:pPr>
                <a:endParaRPr lang="en-US" dirty="0"/>
              </a:p>
              <a:p>
                <a:pPr marL="0" indent="0">
                  <a:buNone/>
                </a:pPr>
                <a:r>
                  <a:rPr lang="en-US" dirty="0"/>
                  <a:t>This equation tells us that if you belong to the group (</a:t>
                </a:r>
                <a14:m>
                  <m:oMath xmlns:m="http://schemas.openxmlformats.org/officeDocument/2006/math">
                    <m:r>
                      <a:rPr lang="en-US" b="0" i="1" smtClean="0">
                        <a:latin typeface="Cambria Math" panose="02040503050406030204" pitchFamily="18" charset="0"/>
                      </a:rPr>
                      <m:t>𝑔</m:t>
                    </m:r>
                    <m:r>
                      <a:rPr lang="en-US" b="0" i="1" smtClean="0">
                        <a:latin typeface="Cambria Math" panose="02040503050406030204" pitchFamily="18" charset="0"/>
                      </a:rPr>
                      <m:t>=1)</m:t>
                    </m:r>
                  </m:oMath>
                </a14:m>
                <a:r>
                  <a:rPr lang="en-US" dirty="0"/>
                  <a:t>, then your predicted probability will be higher by 20 percentage points when compared to an otherwise similar member of the other group.</a:t>
                </a:r>
              </a:p>
            </p:txBody>
          </p:sp>
        </mc:Choice>
        <mc:Fallback xmlns="">
          <p:sp>
            <p:nvSpPr>
              <p:cNvPr id="3" name="Content Placeholder 2">
                <a:extLst>
                  <a:ext uri="{FF2B5EF4-FFF2-40B4-BE49-F238E27FC236}">
                    <a16:creationId xmlns:a16="http://schemas.microsoft.com/office/drawing/2014/main" id="{B022EB22-96F5-93C8-7B2E-E1BCAE34BC09}"/>
                  </a:ext>
                </a:extLst>
              </p:cNvPr>
              <p:cNvSpPr>
                <a:spLocks noGrp="1" noRot="1" noChangeAspect="1" noMove="1" noResize="1" noEditPoints="1" noAdjustHandles="1" noChangeArrowheads="1" noChangeShapeType="1" noTextEdit="1"/>
              </p:cNvSpPr>
              <p:nvPr>
                <p:ph idx="1"/>
              </p:nvPr>
            </p:nvSpPr>
            <p:spPr>
              <a:blipFill>
                <a:blip r:embed="rId2"/>
                <a:stretch>
                  <a:fillRect l="-1217" t="-2241" r="-1855"/>
                </a:stretch>
              </a:blipFill>
            </p:spPr>
            <p:txBody>
              <a:bodyPr/>
              <a:lstStyle/>
              <a:p>
                <a:r>
                  <a:rPr lang="en-US">
                    <a:noFill/>
                  </a:rPr>
                  <a:t> </a:t>
                </a:r>
              </a:p>
            </p:txBody>
          </p:sp>
        </mc:Fallback>
      </mc:AlternateContent>
    </p:spTree>
    <p:extLst>
      <p:ext uri="{BB962C8B-B14F-4D97-AF65-F5344CB8AC3E}">
        <p14:creationId xmlns:p14="http://schemas.microsoft.com/office/powerpoint/2010/main" val="2020388011"/>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559F32-0FD0-D67C-0C42-FD3C1E8FB724}"/>
              </a:ext>
            </a:extLst>
          </p:cNvPr>
          <p:cNvSpPr>
            <a:spLocks noGrp="1"/>
          </p:cNvSpPr>
          <p:nvPr>
            <p:ph type="title"/>
          </p:nvPr>
        </p:nvSpPr>
        <p:spPr/>
        <p:txBody>
          <a:bodyPr/>
          <a:lstStyle/>
          <a:p>
            <a:r>
              <a:rPr lang="en-US" dirty="0"/>
              <a:t>Example</a:t>
            </a:r>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85C2BEDE-BFEA-3D9A-B7AE-2B36D82E0FCF}"/>
                  </a:ext>
                </a:extLst>
              </p:cNvPr>
              <p:cNvSpPr>
                <a:spLocks noGrp="1"/>
              </p:cNvSpPr>
              <p:nvPr>
                <p:ph idx="1"/>
              </p:nvPr>
            </p:nvSpPr>
            <p:spPr/>
            <p:txBody>
              <a:bodyPr>
                <a:normAutofit/>
              </a:bodyPr>
              <a:lstStyle/>
              <a:p>
                <a:pPr marL="0" indent="0">
                  <a:buNone/>
                </a:pPr>
                <a14:m>
                  <m:oMathPara xmlns:m="http://schemas.openxmlformats.org/officeDocument/2006/math">
                    <m:oMathParaPr>
                      <m:jc m:val="centerGroup"/>
                    </m:oMathParaPr>
                    <m:oMath xmlns:m="http://schemas.openxmlformats.org/officeDocument/2006/math">
                      <m:r>
                        <a:rPr lang="en-US" i="1" smtClean="0">
                          <a:latin typeface="Cambria Math" panose="02040503050406030204" pitchFamily="18" charset="0"/>
                        </a:rPr>
                        <m:t>𝑦</m:t>
                      </m:r>
                      <m:r>
                        <a:rPr lang="en-US" i="1" smtClean="0">
                          <a:latin typeface="Cambria Math" panose="02040503050406030204" pitchFamily="18" charset="0"/>
                        </a:rPr>
                        <m:t>=.4+.2 </m:t>
                      </m:r>
                      <m:r>
                        <a:rPr lang="en-US" i="1" smtClean="0">
                          <a:latin typeface="Cambria Math" panose="02040503050406030204" pitchFamily="18" charset="0"/>
                        </a:rPr>
                        <m:t>𝑔</m:t>
                      </m:r>
                    </m:oMath>
                  </m:oMathPara>
                </a14:m>
                <a:endParaRPr lang="en-US" dirty="0"/>
              </a:p>
              <a:p>
                <a:pPr marL="0" indent="0">
                  <a:buNone/>
                </a:pPr>
                <a:endParaRPr lang="en-US" b="0" i="1" dirty="0">
                  <a:latin typeface="Cambria Math" panose="02040503050406030204" pitchFamily="18" charset="0"/>
                </a:endParaRPr>
              </a:p>
              <a:p>
                <a:pPr marL="0" indent="0">
                  <a:buNone/>
                </a:pPr>
                <a14:m>
                  <m:oMath xmlns:m="http://schemas.openxmlformats.org/officeDocument/2006/math">
                    <m:r>
                      <a:rPr lang="en-US" b="0" i="1" smtClean="0">
                        <a:latin typeface="Cambria Math" panose="02040503050406030204" pitchFamily="18" charset="0"/>
                      </a:rPr>
                      <m:t>𝑃</m:t>
                    </m:r>
                    <m:d>
                      <m:dPr>
                        <m:ctrlPr>
                          <a:rPr lang="en-US" b="0" i="1" smtClean="0">
                            <a:latin typeface="Cambria Math" panose="02040503050406030204" pitchFamily="18" charset="0"/>
                          </a:rPr>
                        </m:ctrlPr>
                      </m:dPr>
                      <m:e>
                        <m:r>
                          <a:rPr lang="en-US" b="0" i="1" smtClean="0">
                            <a:latin typeface="Cambria Math" panose="02040503050406030204" pitchFamily="18" charset="0"/>
                          </a:rPr>
                          <m:t>𝑦</m:t>
                        </m:r>
                        <m:r>
                          <a:rPr lang="en-US" b="0" i="1" smtClean="0">
                            <a:latin typeface="Cambria Math" panose="02040503050406030204" pitchFamily="18" charset="0"/>
                          </a:rPr>
                          <m:t>=1</m:t>
                        </m:r>
                      </m:e>
                      <m:e>
                        <m:r>
                          <a:rPr lang="en-US" b="0" i="1" smtClean="0">
                            <a:latin typeface="Cambria Math" panose="02040503050406030204" pitchFamily="18" charset="0"/>
                          </a:rPr>
                          <m:t>𝑔</m:t>
                        </m:r>
                        <m:r>
                          <a:rPr lang="en-US" b="0" i="1" smtClean="0">
                            <a:latin typeface="Cambria Math" panose="02040503050406030204" pitchFamily="18" charset="0"/>
                          </a:rPr>
                          <m:t>=0</m:t>
                        </m:r>
                      </m:e>
                    </m:d>
                    <m:r>
                      <a:rPr lang="en-US" b="0" i="1" smtClean="0">
                        <a:latin typeface="Cambria Math" panose="02040503050406030204" pitchFamily="18" charset="0"/>
                      </a:rPr>
                      <m:t>=0.4</m:t>
                    </m:r>
                  </m:oMath>
                </a14:m>
                <a:r>
                  <a:rPr lang="en-US" dirty="0"/>
                  <a:t>: This tells us that 40% of people with g=0 have y=1</a:t>
                </a:r>
              </a:p>
              <a:p>
                <a:pPr marL="0" indent="0">
                  <a:buNone/>
                </a:pPr>
                <a:endParaRPr lang="en-US" b="0" i="1" dirty="0">
                  <a:latin typeface="Cambria Math" panose="02040503050406030204" pitchFamily="18" charset="0"/>
                </a:endParaRPr>
              </a:p>
              <a:p>
                <a:pPr marL="0" indent="0">
                  <a:buNone/>
                </a:pPr>
                <a14:m>
                  <m:oMath xmlns:m="http://schemas.openxmlformats.org/officeDocument/2006/math">
                    <m:r>
                      <a:rPr lang="en-US" b="0" i="1" smtClean="0">
                        <a:latin typeface="Cambria Math" panose="02040503050406030204" pitchFamily="18" charset="0"/>
                      </a:rPr>
                      <m:t>𝑃</m:t>
                    </m:r>
                    <m:d>
                      <m:dPr>
                        <m:ctrlPr>
                          <a:rPr lang="en-US" b="0" i="1" smtClean="0">
                            <a:latin typeface="Cambria Math" panose="02040503050406030204" pitchFamily="18" charset="0"/>
                          </a:rPr>
                        </m:ctrlPr>
                      </m:dPr>
                      <m:e>
                        <m:r>
                          <a:rPr lang="en-US" b="0" i="1" smtClean="0">
                            <a:latin typeface="Cambria Math" panose="02040503050406030204" pitchFamily="18" charset="0"/>
                          </a:rPr>
                          <m:t>𝑦</m:t>
                        </m:r>
                        <m:r>
                          <a:rPr lang="en-US" b="0" i="1" smtClean="0">
                            <a:latin typeface="Cambria Math" panose="02040503050406030204" pitchFamily="18" charset="0"/>
                          </a:rPr>
                          <m:t>=1</m:t>
                        </m:r>
                      </m:e>
                      <m:e>
                        <m:r>
                          <a:rPr lang="en-US" b="0" i="1" smtClean="0">
                            <a:latin typeface="Cambria Math" panose="02040503050406030204" pitchFamily="18" charset="0"/>
                          </a:rPr>
                          <m:t>𝑔</m:t>
                        </m:r>
                        <m:r>
                          <a:rPr lang="en-US" b="0" i="1" smtClean="0">
                            <a:latin typeface="Cambria Math" panose="02040503050406030204" pitchFamily="18" charset="0"/>
                          </a:rPr>
                          <m:t>=1</m:t>
                        </m:r>
                      </m:e>
                    </m:d>
                    <m:r>
                      <a:rPr lang="en-US" b="0" i="1" smtClean="0">
                        <a:latin typeface="Cambria Math" panose="02040503050406030204" pitchFamily="18" charset="0"/>
                      </a:rPr>
                      <m:t>=0.6</m:t>
                    </m:r>
                  </m:oMath>
                </a14:m>
                <a:r>
                  <a:rPr lang="en-US" dirty="0"/>
                  <a:t>: This tells us that 60% of people with g=1 have y=1 </a:t>
                </a:r>
              </a:p>
              <a:p>
                <a:pPr marL="0" indent="0">
                  <a:buNone/>
                </a:pPr>
                <a:endParaRPr lang="en-US" dirty="0"/>
              </a:p>
              <a:p>
                <a:pPr marL="0" indent="0">
                  <a:buNone/>
                </a:pPr>
                <a:r>
                  <a:rPr lang="en-US" dirty="0"/>
                  <a:t>Base rate / outcome rate for </a:t>
                </a:r>
                <a14:m>
                  <m:oMath xmlns:m="http://schemas.openxmlformats.org/officeDocument/2006/math">
                    <m:r>
                      <a:rPr lang="en-US" b="0" i="1" smtClean="0">
                        <a:latin typeface="Cambria Math" panose="02040503050406030204" pitchFamily="18" charset="0"/>
                      </a:rPr>
                      <m:t>𝑔</m:t>
                    </m:r>
                    <m:r>
                      <a:rPr lang="en-US" b="0" i="1" smtClean="0">
                        <a:latin typeface="Cambria Math" panose="02040503050406030204" pitchFamily="18" charset="0"/>
                      </a:rPr>
                      <m:t>=1</m:t>
                    </m:r>
                  </m:oMath>
                </a14:m>
                <a:r>
                  <a:rPr lang="en-US" dirty="0"/>
                  <a:t> is higher by 20 percentage points</a:t>
                </a:r>
              </a:p>
            </p:txBody>
          </p:sp>
        </mc:Choice>
        <mc:Fallback xmlns="">
          <p:sp>
            <p:nvSpPr>
              <p:cNvPr id="3" name="Content Placeholder 2">
                <a:extLst>
                  <a:ext uri="{FF2B5EF4-FFF2-40B4-BE49-F238E27FC236}">
                    <a16:creationId xmlns:a16="http://schemas.microsoft.com/office/drawing/2014/main" id="{85C2BEDE-BFEA-3D9A-B7AE-2B36D82E0FCF}"/>
                  </a:ext>
                </a:extLst>
              </p:cNvPr>
              <p:cNvSpPr>
                <a:spLocks noGrp="1" noRot="1" noChangeAspect="1" noMove="1" noResize="1" noEditPoints="1" noAdjustHandles="1" noChangeArrowheads="1" noChangeShapeType="1" noTextEdit="1"/>
              </p:cNvSpPr>
              <p:nvPr>
                <p:ph idx="1"/>
              </p:nvPr>
            </p:nvSpPr>
            <p:spPr>
              <a:blipFill>
                <a:blip r:embed="rId2"/>
                <a:stretch>
                  <a:fillRect l="-1217" b="-3081"/>
                </a:stretch>
              </a:blipFill>
            </p:spPr>
            <p:txBody>
              <a:bodyPr/>
              <a:lstStyle/>
              <a:p>
                <a:r>
                  <a:rPr lang="en-US">
                    <a:noFill/>
                  </a:rPr>
                  <a:t> </a:t>
                </a:r>
              </a:p>
            </p:txBody>
          </p:sp>
        </mc:Fallback>
      </mc:AlternateContent>
    </p:spTree>
    <p:extLst>
      <p:ext uri="{BB962C8B-B14F-4D97-AF65-F5344CB8AC3E}">
        <p14:creationId xmlns:p14="http://schemas.microsoft.com/office/powerpoint/2010/main" val="1564416013"/>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492302-9B09-3E86-E14B-13A041A42932}"/>
              </a:ext>
            </a:extLst>
          </p:cNvPr>
          <p:cNvSpPr>
            <a:spLocks noGrp="1"/>
          </p:cNvSpPr>
          <p:nvPr>
            <p:ph type="title"/>
          </p:nvPr>
        </p:nvSpPr>
        <p:spPr/>
        <p:txBody>
          <a:bodyPr/>
          <a:lstStyle/>
          <a:p>
            <a:r>
              <a:rPr lang="en-US" dirty="0"/>
              <a:t>What about FPR?</a:t>
            </a:r>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0268BE1A-8059-4394-C0C4-32EA9E9A1EC2}"/>
                  </a:ext>
                </a:extLst>
              </p:cNvPr>
              <p:cNvSpPr>
                <a:spLocks noGrp="1"/>
              </p:cNvSpPr>
              <p:nvPr>
                <p:ph idx="1"/>
              </p:nvPr>
            </p:nvSpPr>
            <p:spPr/>
            <p:txBody>
              <a:bodyPr>
                <a:normAutofit lnSpcReduction="10000"/>
              </a:bodyPr>
              <a:lstStyle/>
              <a:p>
                <a:r>
                  <a:rPr lang="en-US" dirty="0"/>
                  <a:t>FPR = </a:t>
                </a:r>
                <a14:m>
                  <m:oMath xmlns:m="http://schemas.openxmlformats.org/officeDocument/2006/math">
                    <m:r>
                      <a:rPr lang="en-US" b="0" i="1" smtClean="0">
                        <a:latin typeface="Cambria Math" panose="02040503050406030204" pitchFamily="18" charset="0"/>
                      </a:rPr>
                      <m:t>𝑃</m:t>
                    </m:r>
                    <m:d>
                      <m:dPr>
                        <m:ctrlPr>
                          <a:rPr lang="en-US" b="0" i="1" smtClean="0">
                            <a:latin typeface="Cambria Math" panose="02040503050406030204" pitchFamily="18" charset="0"/>
                          </a:rPr>
                        </m:ctrlPr>
                      </m:dPr>
                      <m:e>
                        <m:acc>
                          <m:accPr>
                            <m:chr m:val="̂"/>
                            <m:ctrlPr>
                              <a:rPr lang="en-US" b="0" i="1" smtClean="0">
                                <a:latin typeface="Cambria Math" panose="02040503050406030204" pitchFamily="18" charset="0"/>
                              </a:rPr>
                            </m:ctrlPr>
                          </m:accPr>
                          <m:e>
                            <m:r>
                              <a:rPr lang="en-US" b="0" i="1" smtClean="0">
                                <a:latin typeface="Cambria Math" panose="02040503050406030204" pitchFamily="18" charset="0"/>
                              </a:rPr>
                              <m:t>𝑦</m:t>
                            </m:r>
                          </m:e>
                        </m:acc>
                        <m:r>
                          <a:rPr lang="en-US" b="0" i="1" smtClean="0">
                            <a:latin typeface="Cambria Math" panose="02040503050406030204" pitchFamily="18" charset="0"/>
                          </a:rPr>
                          <m:t>=1</m:t>
                        </m:r>
                      </m:e>
                      <m:e>
                        <m:r>
                          <a:rPr lang="en-US" b="0" i="1" smtClean="0">
                            <a:latin typeface="Cambria Math" panose="02040503050406030204" pitchFamily="18" charset="0"/>
                          </a:rPr>
                          <m:t>𝑦</m:t>
                        </m:r>
                        <m:r>
                          <a:rPr lang="en-US" b="0" i="1" smtClean="0">
                            <a:latin typeface="Cambria Math" panose="02040503050406030204" pitchFamily="18" charset="0"/>
                          </a:rPr>
                          <m:t>=0</m:t>
                        </m:r>
                      </m:e>
                    </m:d>
                    <m:r>
                      <a:rPr lang="en-US" b="0" i="1" smtClean="0">
                        <a:latin typeface="Cambria Math" panose="02040503050406030204" pitchFamily="18" charset="0"/>
                      </a:rPr>
                      <m:t>=</m:t>
                    </m:r>
                    <m:f>
                      <m:fPr>
                        <m:ctrlPr>
                          <a:rPr lang="en-US" b="0" i="1" smtClean="0">
                            <a:latin typeface="Cambria Math" panose="02040503050406030204" pitchFamily="18" charset="0"/>
                          </a:rPr>
                        </m:ctrlPr>
                      </m:fPr>
                      <m:num>
                        <m:d>
                          <m:dPr>
                            <m:begChr m:val="|"/>
                            <m:endChr m:val="|"/>
                            <m:ctrlPr>
                              <a:rPr lang="en-US" b="0" i="1" smtClean="0">
                                <a:latin typeface="Cambria Math" panose="02040503050406030204" pitchFamily="18" charset="0"/>
                              </a:rPr>
                            </m:ctrlPr>
                          </m:dPr>
                          <m:e>
                            <m:acc>
                              <m:accPr>
                                <m:chr m:val="̂"/>
                                <m:ctrlPr>
                                  <a:rPr lang="en-US" b="0" i="1" smtClean="0">
                                    <a:latin typeface="Cambria Math" panose="02040503050406030204" pitchFamily="18" charset="0"/>
                                  </a:rPr>
                                </m:ctrlPr>
                              </m:accPr>
                              <m:e>
                                <m:r>
                                  <a:rPr lang="en-US" b="0" i="1" smtClean="0">
                                    <a:latin typeface="Cambria Math" panose="02040503050406030204" pitchFamily="18" charset="0"/>
                                  </a:rPr>
                                  <m:t>𝑦</m:t>
                                </m:r>
                              </m:e>
                            </m:acc>
                            <m:r>
                              <a:rPr lang="en-US" b="0" i="1" smtClean="0">
                                <a:latin typeface="Cambria Math" panose="02040503050406030204" pitchFamily="18" charset="0"/>
                              </a:rPr>
                              <m:t>=1 &amp; </m:t>
                            </m:r>
                            <m:r>
                              <a:rPr lang="en-US" b="0" i="1" smtClean="0">
                                <a:latin typeface="Cambria Math" panose="02040503050406030204" pitchFamily="18" charset="0"/>
                              </a:rPr>
                              <m:t>𝑦</m:t>
                            </m:r>
                            <m:r>
                              <a:rPr lang="en-US" b="0" i="1" smtClean="0">
                                <a:latin typeface="Cambria Math" panose="02040503050406030204" pitchFamily="18" charset="0"/>
                              </a:rPr>
                              <m:t>=0</m:t>
                            </m:r>
                          </m:e>
                        </m:d>
                      </m:num>
                      <m:den>
                        <m:r>
                          <a:rPr lang="en-US" b="0" i="1" smtClean="0">
                            <a:latin typeface="Cambria Math" panose="02040503050406030204" pitchFamily="18" charset="0"/>
                          </a:rPr>
                          <m:t>|</m:t>
                        </m:r>
                        <m:r>
                          <a:rPr lang="en-US" b="0" i="1" smtClean="0">
                            <a:latin typeface="Cambria Math" panose="02040503050406030204" pitchFamily="18" charset="0"/>
                          </a:rPr>
                          <m:t>𝑦</m:t>
                        </m:r>
                        <m:r>
                          <a:rPr lang="en-US" b="0" i="1" smtClean="0">
                            <a:latin typeface="Cambria Math" panose="02040503050406030204" pitchFamily="18" charset="0"/>
                          </a:rPr>
                          <m:t>=0|</m:t>
                        </m:r>
                      </m:den>
                    </m:f>
                  </m:oMath>
                </a14:m>
                <a:r>
                  <a:rPr lang="en-US" dirty="0"/>
                  <a:t> </a:t>
                </a:r>
              </a:p>
              <a:p>
                <a:r>
                  <a:rPr lang="en-US" dirty="0"/>
                  <a:t>Let’s use a threshold of 0.5 </a:t>
                </a:r>
                <a:r>
                  <a:rPr lang="en-US" dirty="0">
                    <a:sym typeface="Wingdings" panose="05000000000000000000" pitchFamily="2" charset="2"/>
                  </a:rPr>
                  <a:t> Predicted probabilities above 0.5 will be considered high risk</a:t>
                </a:r>
              </a:p>
              <a:p>
                <a:endParaRPr lang="en-US" dirty="0">
                  <a:sym typeface="Wingdings" panose="05000000000000000000" pitchFamily="2" charset="2"/>
                </a:endParaRPr>
              </a:p>
              <a:p>
                <a:r>
                  <a:rPr lang="en-US" dirty="0">
                    <a:sym typeface="Wingdings" panose="05000000000000000000" pitchFamily="2" charset="2"/>
                  </a:rPr>
                  <a:t>Every g=0 member will get a pred prob of 0.4, so there will be no one who is predicted to be high risk. So FPR for this group is 0</a:t>
                </a:r>
              </a:p>
              <a:p>
                <a:endParaRPr lang="en-US" dirty="0">
                  <a:sym typeface="Wingdings" panose="05000000000000000000" pitchFamily="2" charset="2"/>
                </a:endParaRPr>
              </a:p>
              <a:p>
                <a:r>
                  <a:rPr lang="en-US" dirty="0">
                    <a:sym typeface="Wingdings" panose="05000000000000000000" pitchFamily="2" charset="2"/>
                  </a:rPr>
                  <a:t>Every g=1 member will be get a pred prob of 0.6, so all of them will be predicted high risk. FPR for this group is 1</a:t>
                </a:r>
              </a:p>
              <a:p>
                <a:endParaRPr lang="en-US" dirty="0">
                  <a:sym typeface="Wingdings" panose="05000000000000000000" pitchFamily="2" charset="2"/>
                </a:endParaRPr>
              </a:p>
              <a:p>
                <a:endParaRPr lang="en-US" dirty="0">
                  <a:sym typeface="Wingdings" panose="05000000000000000000" pitchFamily="2" charset="2"/>
                </a:endParaRPr>
              </a:p>
              <a:p>
                <a:endParaRPr lang="en-US" dirty="0"/>
              </a:p>
            </p:txBody>
          </p:sp>
        </mc:Choice>
        <mc:Fallback xmlns="">
          <p:sp>
            <p:nvSpPr>
              <p:cNvPr id="3" name="Content Placeholder 2">
                <a:extLst>
                  <a:ext uri="{FF2B5EF4-FFF2-40B4-BE49-F238E27FC236}">
                    <a16:creationId xmlns:a16="http://schemas.microsoft.com/office/drawing/2014/main" id="{0268BE1A-8059-4394-C0C4-32EA9E9A1EC2}"/>
                  </a:ext>
                </a:extLst>
              </p:cNvPr>
              <p:cNvSpPr>
                <a:spLocks noGrp="1" noRot="1" noChangeAspect="1" noMove="1" noResize="1" noEditPoints="1" noAdjustHandles="1" noChangeArrowheads="1" noChangeShapeType="1" noTextEdit="1"/>
              </p:cNvSpPr>
              <p:nvPr>
                <p:ph idx="1"/>
              </p:nvPr>
            </p:nvSpPr>
            <p:spPr>
              <a:blipFill>
                <a:blip r:embed="rId2"/>
                <a:stretch>
                  <a:fillRect l="-1043" t="-980" r="-1855"/>
                </a:stretch>
              </a:blipFill>
            </p:spPr>
            <p:txBody>
              <a:bodyPr/>
              <a:lstStyle/>
              <a:p>
                <a:r>
                  <a:rPr lang="en-US">
                    <a:noFill/>
                  </a:rPr>
                  <a:t> </a:t>
                </a:r>
              </a:p>
            </p:txBody>
          </p:sp>
        </mc:Fallback>
      </mc:AlternateContent>
    </p:spTree>
    <p:extLst>
      <p:ext uri="{BB962C8B-B14F-4D97-AF65-F5344CB8AC3E}">
        <p14:creationId xmlns:p14="http://schemas.microsoft.com/office/powerpoint/2010/main" val="3247227433"/>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492302-9B09-3E86-E14B-13A041A42932}"/>
              </a:ext>
            </a:extLst>
          </p:cNvPr>
          <p:cNvSpPr>
            <a:spLocks noGrp="1"/>
          </p:cNvSpPr>
          <p:nvPr>
            <p:ph type="title"/>
          </p:nvPr>
        </p:nvSpPr>
        <p:spPr/>
        <p:txBody>
          <a:bodyPr/>
          <a:lstStyle/>
          <a:p>
            <a:r>
              <a:rPr lang="en-US" dirty="0"/>
              <a:t>What about FNR?</a:t>
            </a:r>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0268BE1A-8059-4394-C0C4-32EA9E9A1EC2}"/>
                  </a:ext>
                </a:extLst>
              </p:cNvPr>
              <p:cNvSpPr>
                <a:spLocks noGrp="1"/>
              </p:cNvSpPr>
              <p:nvPr>
                <p:ph idx="1"/>
              </p:nvPr>
            </p:nvSpPr>
            <p:spPr/>
            <p:txBody>
              <a:bodyPr>
                <a:normAutofit lnSpcReduction="10000"/>
              </a:bodyPr>
              <a:lstStyle/>
              <a:p>
                <a:r>
                  <a:rPr lang="en-US" dirty="0"/>
                  <a:t>FNR = </a:t>
                </a:r>
                <a14:m>
                  <m:oMath xmlns:m="http://schemas.openxmlformats.org/officeDocument/2006/math">
                    <m:r>
                      <a:rPr lang="en-US" b="0" i="1" smtClean="0">
                        <a:latin typeface="Cambria Math" panose="02040503050406030204" pitchFamily="18" charset="0"/>
                      </a:rPr>
                      <m:t>𝑃</m:t>
                    </m:r>
                    <m:d>
                      <m:dPr>
                        <m:ctrlPr>
                          <a:rPr lang="en-US" b="0" i="1" smtClean="0">
                            <a:latin typeface="Cambria Math" panose="02040503050406030204" pitchFamily="18" charset="0"/>
                          </a:rPr>
                        </m:ctrlPr>
                      </m:dPr>
                      <m:e>
                        <m:acc>
                          <m:accPr>
                            <m:chr m:val="̂"/>
                            <m:ctrlPr>
                              <a:rPr lang="en-US" b="0" i="1" smtClean="0">
                                <a:latin typeface="Cambria Math" panose="02040503050406030204" pitchFamily="18" charset="0"/>
                              </a:rPr>
                            </m:ctrlPr>
                          </m:accPr>
                          <m:e>
                            <m:r>
                              <a:rPr lang="en-US" b="0" i="1" smtClean="0">
                                <a:latin typeface="Cambria Math" panose="02040503050406030204" pitchFamily="18" charset="0"/>
                              </a:rPr>
                              <m:t>𝑦</m:t>
                            </m:r>
                          </m:e>
                        </m:acc>
                        <m:r>
                          <a:rPr lang="en-US" b="0" i="1" smtClean="0">
                            <a:latin typeface="Cambria Math" panose="02040503050406030204" pitchFamily="18" charset="0"/>
                          </a:rPr>
                          <m:t>=0</m:t>
                        </m:r>
                      </m:e>
                      <m:e>
                        <m:r>
                          <a:rPr lang="en-US" b="0" i="1" smtClean="0">
                            <a:latin typeface="Cambria Math" panose="02040503050406030204" pitchFamily="18" charset="0"/>
                          </a:rPr>
                          <m:t>𝑦</m:t>
                        </m:r>
                        <m:r>
                          <a:rPr lang="en-US" b="0" i="1" smtClean="0">
                            <a:latin typeface="Cambria Math" panose="02040503050406030204" pitchFamily="18" charset="0"/>
                          </a:rPr>
                          <m:t>=1</m:t>
                        </m:r>
                      </m:e>
                    </m:d>
                    <m:r>
                      <a:rPr lang="en-US" b="0" i="1" smtClean="0">
                        <a:latin typeface="Cambria Math" panose="02040503050406030204" pitchFamily="18" charset="0"/>
                      </a:rPr>
                      <m:t>=</m:t>
                    </m:r>
                    <m:f>
                      <m:fPr>
                        <m:ctrlPr>
                          <a:rPr lang="en-US" b="0" i="1" smtClean="0">
                            <a:latin typeface="Cambria Math" panose="02040503050406030204" pitchFamily="18" charset="0"/>
                          </a:rPr>
                        </m:ctrlPr>
                      </m:fPr>
                      <m:num>
                        <m:d>
                          <m:dPr>
                            <m:begChr m:val="|"/>
                            <m:endChr m:val="|"/>
                            <m:ctrlPr>
                              <a:rPr lang="en-US" b="0" i="1" smtClean="0">
                                <a:latin typeface="Cambria Math" panose="02040503050406030204" pitchFamily="18" charset="0"/>
                              </a:rPr>
                            </m:ctrlPr>
                          </m:dPr>
                          <m:e>
                            <m:acc>
                              <m:accPr>
                                <m:chr m:val="̂"/>
                                <m:ctrlPr>
                                  <a:rPr lang="en-US" b="0" i="1" smtClean="0">
                                    <a:latin typeface="Cambria Math" panose="02040503050406030204" pitchFamily="18" charset="0"/>
                                  </a:rPr>
                                </m:ctrlPr>
                              </m:accPr>
                              <m:e>
                                <m:r>
                                  <a:rPr lang="en-US" b="0" i="1" smtClean="0">
                                    <a:latin typeface="Cambria Math" panose="02040503050406030204" pitchFamily="18" charset="0"/>
                                  </a:rPr>
                                  <m:t>𝑦</m:t>
                                </m:r>
                              </m:e>
                            </m:acc>
                            <m:r>
                              <a:rPr lang="en-US" b="0" i="1" smtClean="0">
                                <a:latin typeface="Cambria Math" panose="02040503050406030204" pitchFamily="18" charset="0"/>
                              </a:rPr>
                              <m:t>=0 &amp; </m:t>
                            </m:r>
                            <m:r>
                              <a:rPr lang="en-US" b="0" i="1" smtClean="0">
                                <a:latin typeface="Cambria Math" panose="02040503050406030204" pitchFamily="18" charset="0"/>
                              </a:rPr>
                              <m:t>𝑦</m:t>
                            </m:r>
                            <m:r>
                              <a:rPr lang="en-US" b="0" i="1" smtClean="0">
                                <a:latin typeface="Cambria Math" panose="02040503050406030204" pitchFamily="18" charset="0"/>
                              </a:rPr>
                              <m:t>=1</m:t>
                            </m:r>
                          </m:e>
                        </m:d>
                      </m:num>
                      <m:den>
                        <m:r>
                          <a:rPr lang="en-US" b="0" i="1" smtClean="0">
                            <a:latin typeface="Cambria Math" panose="02040503050406030204" pitchFamily="18" charset="0"/>
                          </a:rPr>
                          <m:t>|</m:t>
                        </m:r>
                        <m:r>
                          <a:rPr lang="en-US" b="0" i="1" smtClean="0">
                            <a:latin typeface="Cambria Math" panose="02040503050406030204" pitchFamily="18" charset="0"/>
                          </a:rPr>
                          <m:t>𝑦</m:t>
                        </m:r>
                        <m:r>
                          <a:rPr lang="en-US" b="0" i="1" smtClean="0">
                            <a:latin typeface="Cambria Math" panose="02040503050406030204" pitchFamily="18" charset="0"/>
                          </a:rPr>
                          <m:t>=1|</m:t>
                        </m:r>
                      </m:den>
                    </m:f>
                  </m:oMath>
                </a14:m>
                <a:r>
                  <a:rPr lang="en-US" dirty="0"/>
                  <a:t> </a:t>
                </a:r>
              </a:p>
              <a:p>
                <a:r>
                  <a:rPr lang="en-US" dirty="0"/>
                  <a:t>Let’s use a threshold of 0.5 </a:t>
                </a:r>
                <a:r>
                  <a:rPr lang="en-US" dirty="0">
                    <a:sym typeface="Wingdings" panose="05000000000000000000" pitchFamily="2" charset="2"/>
                  </a:rPr>
                  <a:t> Predicted probabilities above 0.5 will be considered high risk</a:t>
                </a:r>
              </a:p>
              <a:p>
                <a:endParaRPr lang="en-US" dirty="0">
                  <a:sym typeface="Wingdings" panose="05000000000000000000" pitchFamily="2" charset="2"/>
                </a:endParaRPr>
              </a:p>
              <a:p>
                <a:r>
                  <a:rPr lang="en-US" dirty="0">
                    <a:sym typeface="Wingdings" panose="05000000000000000000" pitchFamily="2" charset="2"/>
                  </a:rPr>
                  <a:t>Every g=0 member will get a pred prob of 0.4, so all of them will be predicted low risk. So FNR for this group is 1</a:t>
                </a:r>
              </a:p>
              <a:p>
                <a:endParaRPr lang="en-US" dirty="0">
                  <a:sym typeface="Wingdings" panose="05000000000000000000" pitchFamily="2" charset="2"/>
                </a:endParaRPr>
              </a:p>
              <a:p>
                <a:r>
                  <a:rPr lang="en-US" dirty="0">
                    <a:sym typeface="Wingdings" panose="05000000000000000000" pitchFamily="2" charset="2"/>
                  </a:rPr>
                  <a:t>Every g=1 member will be get a pred prob of 0.6, so none of them will be predicted low risk. FNR for this group is 0</a:t>
                </a:r>
              </a:p>
              <a:p>
                <a:endParaRPr lang="en-US" dirty="0">
                  <a:sym typeface="Wingdings" panose="05000000000000000000" pitchFamily="2" charset="2"/>
                </a:endParaRPr>
              </a:p>
              <a:p>
                <a:endParaRPr lang="en-US" dirty="0">
                  <a:sym typeface="Wingdings" panose="05000000000000000000" pitchFamily="2" charset="2"/>
                </a:endParaRPr>
              </a:p>
              <a:p>
                <a:endParaRPr lang="en-US" dirty="0"/>
              </a:p>
            </p:txBody>
          </p:sp>
        </mc:Choice>
        <mc:Fallback xmlns="">
          <p:sp>
            <p:nvSpPr>
              <p:cNvPr id="3" name="Content Placeholder 2">
                <a:extLst>
                  <a:ext uri="{FF2B5EF4-FFF2-40B4-BE49-F238E27FC236}">
                    <a16:creationId xmlns:a16="http://schemas.microsoft.com/office/drawing/2014/main" id="{0268BE1A-8059-4394-C0C4-32EA9E9A1EC2}"/>
                  </a:ext>
                </a:extLst>
              </p:cNvPr>
              <p:cNvSpPr>
                <a:spLocks noGrp="1" noRot="1" noChangeAspect="1" noMove="1" noResize="1" noEditPoints="1" noAdjustHandles="1" noChangeArrowheads="1" noChangeShapeType="1" noTextEdit="1"/>
              </p:cNvSpPr>
              <p:nvPr>
                <p:ph idx="1"/>
              </p:nvPr>
            </p:nvSpPr>
            <p:spPr>
              <a:blipFill>
                <a:blip r:embed="rId2"/>
                <a:stretch>
                  <a:fillRect l="-1043" t="-980" r="-1507"/>
                </a:stretch>
              </a:blipFill>
            </p:spPr>
            <p:txBody>
              <a:bodyPr/>
              <a:lstStyle/>
              <a:p>
                <a:r>
                  <a:rPr lang="en-US">
                    <a:noFill/>
                  </a:rPr>
                  <a:t> </a:t>
                </a:r>
              </a:p>
            </p:txBody>
          </p:sp>
        </mc:Fallback>
      </mc:AlternateContent>
    </p:spTree>
    <p:extLst>
      <p:ext uri="{BB962C8B-B14F-4D97-AF65-F5344CB8AC3E}">
        <p14:creationId xmlns:p14="http://schemas.microsoft.com/office/powerpoint/2010/main" val="521796028"/>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4389</TotalTime>
  <Words>2184</Words>
  <Application>Microsoft Office PowerPoint</Application>
  <PresentationFormat>Widescreen</PresentationFormat>
  <Paragraphs>335</Paragraphs>
  <Slides>41</Slides>
  <Notes>3</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41</vt:i4>
      </vt:variant>
    </vt:vector>
  </HeadingPairs>
  <TitlesOfParts>
    <vt:vector size="47" baseType="lpstr">
      <vt:lpstr>Arial</vt:lpstr>
      <vt:lpstr>Arimo</vt:lpstr>
      <vt:lpstr>Calibri</vt:lpstr>
      <vt:lpstr>Calibri Light</vt:lpstr>
      <vt:lpstr>Cambria Math</vt:lpstr>
      <vt:lpstr>Office Theme</vt:lpstr>
      <vt:lpstr>INST 414: Data Science Techniques  Lecture 13  The Evaluation Challenge</vt:lpstr>
      <vt:lpstr>Final Teams</vt:lpstr>
      <vt:lpstr>How Do Algorithms Become Biased/Unfair?</vt:lpstr>
      <vt:lpstr>What is algorithmic unfairness?</vt:lpstr>
      <vt:lpstr>What does “treated differently” mean?</vt:lpstr>
      <vt:lpstr>Why would “otherwise similar” groups be treated differently?</vt:lpstr>
      <vt:lpstr>Example</vt:lpstr>
      <vt:lpstr>What about FPR?</vt:lpstr>
      <vt:lpstr>What about FNR?</vt:lpstr>
      <vt:lpstr>What about PPV/Calibration?</vt:lpstr>
      <vt:lpstr>How Do Sources of Bias Come Into Play? </vt:lpstr>
      <vt:lpstr>How Do Sources of Bias Come Into Play? </vt:lpstr>
      <vt:lpstr>Evaluation Challenge</vt:lpstr>
      <vt:lpstr>So far this semester</vt:lpstr>
      <vt:lpstr>PowerPoint Presentation</vt:lpstr>
      <vt:lpstr>Student Tutoring Intervention</vt:lpstr>
      <vt:lpstr>Student Tutoring Intervention</vt:lpstr>
      <vt:lpstr>Student Tutoring Intervention</vt:lpstr>
      <vt:lpstr>Student Tutoring Intervention</vt:lpstr>
      <vt:lpstr>Recap</vt:lpstr>
      <vt:lpstr>PowerPoint Presentation</vt:lpstr>
      <vt:lpstr>PowerPoint Presentation</vt:lpstr>
      <vt:lpstr>PowerPoint Presentation</vt:lpstr>
      <vt:lpstr>We Need to Know the Treatment Effect</vt:lpstr>
      <vt:lpstr>Student Tutoring Intervention</vt:lpstr>
      <vt:lpstr>Algorithm Picks</vt:lpstr>
      <vt:lpstr>Student Tutoring Intervention</vt:lpstr>
      <vt:lpstr>Algorithm Picks</vt:lpstr>
      <vt:lpstr>Student Tutoring Intervention</vt:lpstr>
      <vt:lpstr>Student Tutoring Intervention</vt:lpstr>
      <vt:lpstr>Cost Benefit Analysis</vt:lpstr>
      <vt:lpstr>Scenario</vt:lpstr>
      <vt:lpstr>Precision Enforcement</vt:lpstr>
      <vt:lpstr>Broken Windows + Online Therapy</vt:lpstr>
      <vt:lpstr>“Precision” Enforcement Approach</vt:lpstr>
      <vt:lpstr>Broken Windows / Social Service Approach</vt:lpstr>
      <vt:lpstr>Some Assumptions</vt:lpstr>
      <vt:lpstr>Evaluating Impact</vt:lpstr>
      <vt:lpstr>Evaluating Impact</vt:lpstr>
      <vt:lpstr>Compare</vt:lpstr>
      <vt:lpstr>For the Final</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INST 414: Data Science Techniques   Lecture 11 Causal Inference for Data Science</dc:title>
  <dc:creator>Zubin Jelveh</dc:creator>
  <cp:lastModifiedBy>Zubin Jelveh</cp:lastModifiedBy>
  <cp:revision>204</cp:revision>
  <dcterms:created xsi:type="dcterms:W3CDTF">2021-04-28T01:15:50Z</dcterms:created>
  <dcterms:modified xsi:type="dcterms:W3CDTF">2022-12-01T22:08:35Z</dcterms:modified>
</cp:coreProperties>
</file>