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64" r:id="rId2"/>
    <p:sldId id="700" r:id="rId3"/>
    <p:sldId id="701" r:id="rId4"/>
    <p:sldId id="703" r:id="rId5"/>
    <p:sldId id="737" r:id="rId6"/>
    <p:sldId id="708" r:id="rId7"/>
    <p:sldId id="709" r:id="rId8"/>
    <p:sldId id="710" r:id="rId9"/>
    <p:sldId id="740" r:id="rId10"/>
    <p:sldId id="702" r:id="rId11"/>
    <p:sldId id="711" r:id="rId12"/>
    <p:sldId id="652" r:id="rId13"/>
    <p:sldId id="673" r:id="rId14"/>
    <p:sldId id="720" r:id="rId15"/>
    <p:sldId id="732" r:id="rId16"/>
    <p:sldId id="713" r:id="rId17"/>
    <p:sldId id="714" r:id="rId18"/>
    <p:sldId id="717" r:id="rId19"/>
    <p:sldId id="718" r:id="rId20"/>
    <p:sldId id="719" r:id="rId21"/>
    <p:sldId id="723" r:id="rId22"/>
    <p:sldId id="725" r:id="rId23"/>
    <p:sldId id="728" r:id="rId24"/>
    <p:sldId id="729" r:id="rId25"/>
    <p:sldId id="730" r:id="rId26"/>
    <p:sldId id="73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E0ED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3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1EB87-D7CB-4B0A-ADB4-00B1B5E748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D396D-472C-43D8-8A59-363E31E7D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884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D1733-1111-4020-80CF-1027A26D28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31730-60D1-4195-855A-5BFAC6C8BE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FCD8F-15CA-4B78-9991-1C8A0A71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627FA-69D8-4892-ADD0-442AE9FDE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5B53B-A9A7-4A38-AC44-97F4F832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61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E4C59-BFB9-4648-8769-81D7F727D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BC954F-CF0A-4E8E-8FFC-A03842B30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3C079-FBAA-4617-9C03-2BFC538D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CF761-8E7C-4A50-B727-6F6086906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F500C-A4CB-4A2A-9F5D-A3F8FFABF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20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DFE6EE-C625-433F-A4C1-17FE127D07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A67B4D-7F6B-4A95-83B1-7991DDC8B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4C59D-F805-4DE1-A743-958927DEC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82274-7ABC-4F74-A181-96FA51F2E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08FD9-33BB-4C87-9B32-07D183E34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19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F1540-682B-4DCA-9361-C88BB971B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AC6AE-DC84-4104-825A-6EF213FFE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6786B-D1CB-4857-A356-C791502C0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2753D-0E21-4FDB-82B0-7F8F3F099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88069-A43B-4E6F-A666-DB8538C07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40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B819F-5EF8-462B-81F5-242BA4803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7B780-66FE-439F-85AE-04FF909A0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540FF-F5C5-43E7-980B-6288E92BA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A5E5B-7404-4425-92F7-661962D32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83244-D302-4753-9011-3085E6041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82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C4737-73F0-488A-8143-23784699F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F13FD-7FB4-405C-9701-8AC68AF3AB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8BEA1A-FFC1-4D32-8E39-484C61747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4E644-5BEF-48FA-94A5-8DDF95D3B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6D34E-62BE-42CB-954A-BFADC5C9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B9ABC-C756-4BCD-A926-C8B1CCFD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1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824D4-E554-4CA4-88B9-85F446181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8C30A-382B-4369-8F44-FB7D8F620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51816-F25D-4A70-9847-2D391C1E2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3088ED-9888-4E6B-8267-000EF5B34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BECD2C-3967-4873-B333-A55664A0B5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E8580D-F28E-4B19-BC9E-ECC5985A5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0A328-AECD-4DD2-A016-8BCD85C2A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6B5C51-7186-4B3B-BCB4-8B3ECE62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1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8FF02-719D-4FFC-BF77-1860BD90C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F69F0B-E328-495F-9C5E-509BDA933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322280-409B-4DB7-B729-72B71C09D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8E1517-4C78-472E-8444-8DDCEE821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84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846AA6-92A2-4226-BB84-60EE33DF0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4E6895-C3B0-4240-821D-70BD698BB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811DD-B229-4CE6-B27E-C9DDD717A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14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76C51-B600-4F09-BDD2-2B4724C91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5F864-8307-4BB0-8286-75110D953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6ED6D0-0213-4761-A2FF-207AF681F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3E146-30D1-4B24-8061-A6C8FF8D3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F91EE-3404-4217-A0A3-C9E2B397B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3FBE4-DEF7-4F86-BF25-3503D58F8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007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E020-BD4C-4344-848C-8138D3A69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197018-A452-4434-A6EB-6A6F848744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4A571-6865-4C63-9372-ED1496784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C2509-3A6D-4AE4-A63E-A9ECC5E4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27C3F-25C2-48A9-9D23-4341D6F19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B3DBA2-438D-4462-A28E-7AC292EAD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15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9781C5-E59C-4BB0-8873-BAE364B44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6E6EC-8099-4621-86BD-B6DF198E7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271C2-25A2-4664-A0AB-5B82465A65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1804209A-C6D7-496B-8537-5782FDB96C1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49414-77F4-48CA-8DC1-3DC095D90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AD38D-6CAF-4577-964B-6FC51F2665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6C87352C-6AF1-4D42-A15A-45C6FA13D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5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Lecture 12</a:t>
            </a:r>
            <a:br>
              <a:rPr lang="en-US" sz="4900" dirty="0"/>
            </a:br>
            <a:r>
              <a:rPr lang="en-US" sz="4900" dirty="0"/>
              <a:t>Sources of Bias (Part II)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5170-F176-4DEB-AD62-B2F256343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Would We Equalize P-Hats?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CF52EE-274A-4045-802C-0CD435D4C6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=.25+.25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Adding in predictors that are differentially predictive across groups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=.25+.25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+.04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𝑝𝑜𝑙𝑖𝑐𝑖𝑛𝑔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endParaRPr lang="en-US" dirty="0"/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CF52EE-274A-4045-802C-0CD435D4C6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38137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5170-F176-4DEB-AD62-B2F256343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See This Already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CF52EE-274A-4045-802C-0CD435D4C6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ambria Math" panose="02040503050406030204" pitchFamily="18" charset="0"/>
                  </a:rPr>
                  <a:t>Interactions can account for differences in risk across groups. </a:t>
                </a:r>
              </a:p>
              <a:p>
                <a:pPr marL="0" indent="0">
                  <a:buNone/>
                </a:pPr>
                <a:endParaRPr lang="en-US" b="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\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Arrest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=.24+ .29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 . 12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endParaRPr lang="en-US" sz="3200" b="0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=.25+.25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pPr marL="0" indent="0" algn="ctr">
                  <a:buNone/>
                </a:pPr>
                <a:r>
                  <a:rPr lang="en-US" b="1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.12  vs .08</a:t>
                </a: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CF52EE-274A-4045-802C-0CD435D4C6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71308D8-A257-48B4-BBFD-87CE4CCF0A2F}"/>
              </a:ext>
            </a:extLst>
          </p:cNvPr>
          <p:cNvCxnSpPr/>
          <p:nvPr/>
        </p:nvCxnSpPr>
        <p:spPr>
          <a:xfrm>
            <a:off x="7120467" y="3268133"/>
            <a:ext cx="0" cy="812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EDF5820-8E0F-44B5-A1A7-B03B278679B2}"/>
              </a:ext>
            </a:extLst>
          </p:cNvPr>
          <p:cNvSpPr txBox="1"/>
          <p:nvPr/>
        </p:nvSpPr>
        <p:spPr>
          <a:xfrm>
            <a:off x="7357533" y="3437389"/>
            <a:ext cx="3615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Pure group differences matter less</a:t>
            </a:r>
          </a:p>
        </p:txBody>
      </p:sp>
    </p:spTree>
    <p:extLst>
      <p:ext uri="{BB962C8B-B14F-4D97-AF65-F5344CB8AC3E}">
        <p14:creationId xmlns:p14="http://schemas.microsoft.com/office/powerpoint/2010/main" val="1732451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Causes of Bias in Predictions (Part II)</a:t>
            </a:r>
          </a:p>
        </p:txBody>
      </p:sp>
    </p:spTree>
    <p:extLst>
      <p:ext uri="{BB962C8B-B14F-4D97-AF65-F5344CB8AC3E}">
        <p14:creationId xmlns:p14="http://schemas.microsoft.com/office/powerpoint/2010/main" val="24626641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039ED-9BAD-453D-880A-07999242B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Bias Come From? Scenario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B5D880-1729-47E7-99B4-A7D4FA2B2FCD}"/>
              </a:ext>
            </a:extLst>
          </p:cNvPr>
          <p:cNvSpPr/>
          <p:nvPr/>
        </p:nvSpPr>
        <p:spPr>
          <a:xfrm>
            <a:off x="5777621" y="311838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06F41C-2101-4BA4-B529-913DC4D1EC2B}"/>
              </a:ext>
            </a:extLst>
          </p:cNvPr>
          <p:cNvSpPr/>
          <p:nvPr/>
        </p:nvSpPr>
        <p:spPr>
          <a:xfrm>
            <a:off x="5777620" y="202386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EEE8A5-E50D-43AA-9824-A6FA79D24CD0}"/>
              </a:ext>
            </a:extLst>
          </p:cNvPr>
          <p:cNvSpPr/>
          <p:nvPr/>
        </p:nvSpPr>
        <p:spPr>
          <a:xfrm>
            <a:off x="1045730" y="2416012"/>
            <a:ext cx="1859623" cy="798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DF22341-383B-4FF5-8EB2-0D2F2E7ECA71}"/>
              </a:ext>
            </a:extLst>
          </p:cNvPr>
          <p:cNvCxnSpPr>
            <a:cxnSpLocks/>
            <a:stCxn id="17" idx="3"/>
            <a:endCxn id="19" idx="1"/>
          </p:cNvCxnSpPr>
          <p:nvPr/>
        </p:nvCxnSpPr>
        <p:spPr>
          <a:xfrm flipV="1">
            <a:off x="2905353" y="2343900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26AA689-FE6F-4974-9254-28A43737650E}"/>
              </a:ext>
            </a:extLst>
          </p:cNvPr>
          <p:cNvCxnSpPr>
            <a:cxnSpLocks/>
            <a:stCxn id="17" idx="3"/>
            <a:endCxn id="4" idx="1"/>
          </p:cNvCxnSpPr>
          <p:nvPr/>
        </p:nvCxnSpPr>
        <p:spPr>
          <a:xfrm>
            <a:off x="2905353" y="2815420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/>
              <p:nvPr/>
            </p:nvSpPr>
            <p:spPr>
              <a:xfrm>
                <a:off x="7836524" y="2246189"/>
                <a:ext cx="330974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1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𝐴𝑟𝑟𝑒𝑠𝑡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𝐶𝑟𝑖𝑚𝑒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=1,  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𝑅𝑎𝑐𝑒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</m:e>
                    </m:d>
                    <m:r>
                      <a:rPr kumimoji="0" lang="en-US" sz="11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=50%</m:t>
                    </m:r>
                  </m:oMath>
                </a14:m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4" y="2246189"/>
                <a:ext cx="3309746" cy="2616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/>
              <p:nvPr/>
            </p:nvSpPr>
            <p:spPr>
              <a:xfrm>
                <a:off x="7836523" y="3260406"/>
                <a:ext cx="299825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=50%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3" y="3260406"/>
                <a:ext cx="2998253" cy="2616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id="{F42497D3-EC5B-4A4F-999E-6AF47B352B5B}"/>
              </a:ext>
            </a:extLst>
          </p:cNvPr>
          <p:cNvSpPr/>
          <p:nvPr/>
        </p:nvSpPr>
        <p:spPr>
          <a:xfrm>
            <a:off x="5777620" y="579410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F7CF451-8A18-4ADD-AF27-77E1B5D30F9F}"/>
              </a:ext>
            </a:extLst>
          </p:cNvPr>
          <p:cNvSpPr/>
          <p:nvPr/>
        </p:nvSpPr>
        <p:spPr>
          <a:xfrm>
            <a:off x="5777619" y="469958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DE938B4-1C37-4229-B681-285CF5F49775}"/>
              </a:ext>
            </a:extLst>
          </p:cNvPr>
          <p:cNvSpPr/>
          <p:nvPr/>
        </p:nvSpPr>
        <p:spPr>
          <a:xfrm>
            <a:off x="1045729" y="5091734"/>
            <a:ext cx="1859623" cy="79881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DE6BD9B-86CD-4A26-9D92-53768AD501E0}"/>
              </a:ext>
            </a:extLst>
          </p:cNvPr>
          <p:cNvCxnSpPr>
            <a:cxnSpLocks/>
            <a:stCxn id="29" idx="3"/>
            <a:endCxn id="28" idx="1"/>
          </p:cNvCxnSpPr>
          <p:nvPr/>
        </p:nvCxnSpPr>
        <p:spPr>
          <a:xfrm flipV="1">
            <a:off x="2905352" y="5019622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C5F9AE4-F3E5-4F92-B99B-05F7FE3B7311}"/>
              </a:ext>
            </a:extLst>
          </p:cNvPr>
          <p:cNvCxnSpPr>
            <a:cxnSpLocks/>
            <a:stCxn id="29" idx="3"/>
            <a:endCxn id="27" idx="1"/>
          </p:cNvCxnSpPr>
          <p:nvPr/>
        </p:nvCxnSpPr>
        <p:spPr>
          <a:xfrm>
            <a:off x="2905352" y="5491142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/>
              <p:nvPr/>
            </p:nvSpPr>
            <p:spPr>
              <a:xfrm>
                <a:off x="7836523" y="4939492"/>
                <a:ext cx="316215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=100%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3" y="4939492"/>
                <a:ext cx="3162155" cy="2616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/>
              <p:nvPr/>
            </p:nvSpPr>
            <p:spPr>
              <a:xfrm>
                <a:off x="7836524" y="5983337"/>
                <a:ext cx="309314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4" y="5983337"/>
                <a:ext cx="3093144" cy="261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63F2F8A1-9424-4F1D-821E-1287A93594C1}"/>
              </a:ext>
            </a:extLst>
          </p:cNvPr>
          <p:cNvSpPr txBox="1"/>
          <p:nvPr/>
        </p:nvSpPr>
        <p:spPr>
          <a:xfrm>
            <a:off x="1311217" y="4019909"/>
            <a:ext cx="9040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this scenario, one group is more likely to be re-arrested given that they committed a crime</a:t>
            </a:r>
          </a:p>
        </p:txBody>
      </p:sp>
    </p:spTree>
    <p:extLst>
      <p:ext uri="{BB962C8B-B14F-4D97-AF65-F5344CB8AC3E}">
        <p14:creationId xmlns:p14="http://schemas.microsoft.com/office/powerpoint/2010/main" val="35657347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E8123-A0C0-480E-8534-9DE09A02C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on Calibration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574E38E-B961-4C19-8D2C-036489A6068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Last week: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is what prediction models are designed to compute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Well-calibrated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0" dirty="0"/>
                  <a:t>Not designed to estimate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=0|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=1)</m:t>
                    </m:r>
                  </m:oMath>
                </a14:m>
                <a:r>
                  <a:rPr lang="en-US" dirty="0"/>
                  <a:t> (FNR)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This week:</a:t>
                </a:r>
              </a:p>
              <a:p>
                <a:pPr lvl="1"/>
                <a:r>
                  <a:rPr lang="en-US" dirty="0"/>
                  <a:t>Only focus on calibration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574E38E-B961-4C19-8D2C-036489A606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3758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58312-A428-4B75-9668-1FB456725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8A0791-370D-4B7F-B45B-EFA4BEF09D5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1) What happens when we have error in the predictor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𝐶𝑟𝑖𝑚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Note: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𝐶𝑟𝑖𝑚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2) What happens when we have error in the outcome</a:t>
                </a: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𝐶𝑟𝑖𝑚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Note: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𝐶𝑟𝑖𝑚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8A0791-370D-4B7F-B45B-EFA4BEF09D5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28669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3DB9-ADFE-4DB9-B71B-00CD07D93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With Measurement Error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68349-CDFB-4DAE-97F3-92746003DD88}"/>
              </a:ext>
            </a:extLst>
          </p:cNvPr>
          <p:cNvSpPr txBox="1"/>
          <p:nvPr/>
        </p:nvSpPr>
        <p:spPr>
          <a:xfrm>
            <a:off x="838200" y="1793429"/>
            <a:ext cx="62775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21735292"/>
                  </p:ext>
                </p:extLst>
              </p:nvPr>
            </p:nvGraphicFramePr>
            <p:xfrm>
              <a:off x="1134534" y="1793429"/>
              <a:ext cx="8384384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𝑐𝑟𝑖𝑚𝑒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21735292"/>
                  </p:ext>
                </p:extLst>
              </p:nvPr>
            </p:nvGraphicFramePr>
            <p:xfrm>
              <a:off x="1134534" y="1793429"/>
              <a:ext cx="8384384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02" t="-1389" r="-730120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2547" t="-1389" r="-353933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8783" t="-1389" r="-180415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8783" t="-1389" r="-80415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11896" t="-1389" r="-743" b="-654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495115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3DB9-ADFE-4DB9-B71B-00CD07D93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Perfectly Measured World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68349-CDFB-4DAE-97F3-92746003DD88}"/>
              </a:ext>
            </a:extLst>
          </p:cNvPr>
          <p:cNvSpPr txBox="1"/>
          <p:nvPr/>
        </p:nvSpPr>
        <p:spPr>
          <a:xfrm>
            <a:off x="838200" y="1793429"/>
            <a:ext cx="62775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25659B-5049-42DC-9FF3-F9A87CDE8122}"/>
                  </a:ext>
                </a:extLst>
              </p:cNvPr>
              <p:cNvSpPr txBox="1"/>
              <p:nvPr/>
            </p:nvSpPr>
            <p:spPr>
              <a:xfrm>
                <a:off x="3022600" y="5444067"/>
                <a:ext cx="6426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𝑐𝑟𝑖𝑚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=0+1⋅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𝑐𝑟𝑖𝑚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25659B-5049-42DC-9FF3-F9A87CDE81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600" y="5444067"/>
                <a:ext cx="64262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150ED92-40CF-4022-BB88-4EC46772AD10}"/>
              </a:ext>
            </a:extLst>
          </p:cNvPr>
          <p:cNvSpPr/>
          <p:nvPr/>
        </p:nvSpPr>
        <p:spPr>
          <a:xfrm>
            <a:off x="3770616" y="1690688"/>
            <a:ext cx="4145717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A4B48B-3D16-40C6-B169-8F099F9FFAA1}"/>
              </a:ext>
            </a:extLst>
          </p:cNvPr>
          <p:cNvSpPr/>
          <p:nvPr/>
        </p:nvSpPr>
        <p:spPr>
          <a:xfrm>
            <a:off x="1175104" y="1749073"/>
            <a:ext cx="1023566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Content Placeholder 4">
                <a:extLst>
                  <a:ext uri="{FF2B5EF4-FFF2-40B4-BE49-F238E27FC236}">
                    <a16:creationId xmlns:a16="http://schemas.microsoft.com/office/drawing/2014/main" id="{5080FB68-43C7-4F28-B887-4A16E12E676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38003430"/>
                  </p:ext>
                </p:extLst>
              </p:nvPr>
            </p:nvGraphicFramePr>
            <p:xfrm>
              <a:off x="1144808" y="1793429"/>
              <a:ext cx="9841791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457407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𝑐𝑟𝑖𝑚𝑒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𝑐𝑟𝑖𝑚𝑒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Content Placeholder 4">
                <a:extLst>
                  <a:ext uri="{FF2B5EF4-FFF2-40B4-BE49-F238E27FC236}">
                    <a16:creationId xmlns:a16="http://schemas.microsoft.com/office/drawing/2014/main" id="{5080FB68-43C7-4F28-B887-4A16E12E676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38003430"/>
                  </p:ext>
                </p:extLst>
              </p:nvPr>
            </p:nvGraphicFramePr>
            <p:xfrm>
              <a:off x="1144808" y="1793429"/>
              <a:ext cx="9841791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457407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02" t="-1389" r="-874699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2547" t="-1389" r="-443820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8783" t="-1389" r="-251632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28783" t="-1389" r="-151632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10370" t="-1389" r="-89259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76569" t="-1389" r="-837" b="-654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E2A6B827-84F2-414A-9FE6-A2D9CFD5F838}"/>
              </a:ext>
            </a:extLst>
          </p:cNvPr>
          <p:cNvSpPr/>
          <p:nvPr/>
        </p:nvSpPr>
        <p:spPr>
          <a:xfrm>
            <a:off x="3760343" y="1690688"/>
            <a:ext cx="4238184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BFC332-0D14-4DE8-9680-AC87C379D064}"/>
              </a:ext>
            </a:extLst>
          </p:cNvPr>
          <p:cNvSpPr/>
          <p:nvPr/>
        </p:nvSpPr>
        <p:spPr>
          <a:xfrm>
            <a:off x="1134008" y="1749073"/>
            <a:ext cx="1023566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404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3DB9-ADFE-4DB9-B71B-00CD07D93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Model With Arrests Instead of Crimes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68349-CDFB-4DAE-97F3-92746003DD88}"/>
              </a:ext>
            </a:extLst>
          </p:cNvPr>
          <p:cNvSpPr txBox="1"/>
          <p:nvPr/>
        </p:nvSpPr>
        <p:spPr>
          <a:xfrm>
            <a:off x="838200" y="1793429"/>
            <a:ext cx="62775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25659B-5049-42DC-9FF3-F9A87CDE8122}"/>
                  </a:ext>
                </a:extLst>
              </p:cNvPr>
              <p:cNvSpPr txBox="1"/>
              <p:nvPr/>
            </p:nvSpPr>
            <p:spPr>
              <a:xfrm>
                <a:off x="3022600" y="5444067"/>
                <a:ext cx="6426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𝑐𝑟𝑖𝑚𝑒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=0.2+0.8⋅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25659B-5049-42DC-9FF3-F9A87CDE81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600" y="5444067"/>
                <a:ext cx="64262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150ED92-40CF-4022-BB88-4EC46772AD10}"/>
              </a:ext>
            </a:extLst>
          </p:cNvPr>
          <p:cNvSpPr/>
          <p:nvPr/>
        </p:nvSpPr>
        <p:spPr>
          <a:xfrm>
            <a:off x="3770616" y="1690688"/>
            <a:ext cx="4145717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A4B48B-3D16-40C6-B169-8F099F9FFAA1}"/>
              </a:ext>
            </a:extLst>
          </p:cNvPr>
          <p:cNvSpPr/>
          <p:nvPr/>
        </p:nvSpPr>
        <p:spPr>
          <a:xfrm>
            <a:off x="1175104" y="1749073"/>
            <a:ext cx="1023566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Content Placeholder 4">
                <a:extLst>
                  <a:ext uri="{FF2B5EF4-FFF2-40B4-BE49-F238E27FC236}">
                    <a16:creationId xmlns:a16="http://schemas.microsoft.com/office/drawing/2014/main" id="{5080FB68-43C7-4F28-B887-4A16E12E676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40021144"/>
                  </p:ext>
                </p:extLst>
              </p:nvPr>
            </p:nvGraphicFramePr>
            <p:xfrm>
              <a:off x="1134534" y="1793429"/>
              <a:ext cx="9841791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457407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𝑐𝑟𝑖𝑚𝑒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𝑐𝑟𝑖𝑚𝑒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Content Placeholder 4">
                <a:extLst>
                  <a:ext uri="{FF2B5EF4-FFF2-40B4-BE49-F238E27FC236}">
                    <a16:creationId xmlns:a16="http://schemas.microsoft.com/office/drawing/2014/main" id="{5080FB68-43C7-4F28-B887-4A16E12E676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40021144"/>
                  </p:ext>
                </p:extLst>
              </p:nvPr>
            </p:nvGraphicFramePr>
            <p:xfrm>
              <a:off x="1134534" y="1793429"/>
              <a:ext cx="9841791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457407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06" t="-1389" r="-880000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1940" t="-1389" r="-441791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8783" t="-1389" r="-251335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29464" t="-1389" r="-152083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10000" t="-1389" r="-89259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76151" t="-1389" r="-837" b="-654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E2A6B827-84F2-414A-9FE6-A2D9CFD5F838}"/>
              </a:ext>
            </a:extLst>
          </p:cNvPr>
          <p:cNvSpPr/>
          <p:nvPr/>
        </p:nvSpPr>
        <p:spPr>
          <a:xfrm>
            <a:off x="5774077" y="1690688"/>
            <a:ext cx="2131981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BFC332-0D14-4DE8-9680-AC87C379D064}"/>
              </a:ext>
            </a:extLst>
          </p:cNvPr>
          <p:cNvSpPr/>
          <p:nvPr/>
        </p:nvSpPr>
        <p:spPr>
          <a:xfrm>
            <a:off x="1024948" y="1809222"/>
            <a:ext cx="2636608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96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3DB9-ADFE-4DB9-B71B-00CD07D93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Account for Race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68349-CDFB-4DAE-97F3-92746003DD88}"/>
              </a:ext>
            </a:extLst>
          </p:cNvPr>
          <p:cNvSpPr txBox="1"/>
          <p:nvPr/>
        </p:nvSpPr>
        <p:spPr>
          <a:xfrm>
            <a:off x="838200" y="1793429"/>
            <a:ext cx="62775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25659B-5049-42DC-9FF3-F9A87CDE8122}"/>
                  </a:ext>
                </a:extLst>
              </p:cNvPr>
              <p:cNvSpPr txBox="1"/>
              <p:nvPr/>
            </p:nvSpPr>
            <p:spPr>
              <a:xfrm>
                <a:off x="3022600" y="5444067"/>
                <a:ext cx="6426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𝑐𝑟𝑖𝑚𝑒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=0.29+0.86⋅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−.21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𝑟𝑎𝑐𝑒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25659B-5049-42DC-9FF3-F9A87CDE81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600" y="5444067"/>
                <a:ext cx="64262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150ED92-40CF-4022-BB88-4EC46772AD10}"/>
              </a:ext>
            </a:extLst>
          </p:cNvPr>
          <p:cNvSpPr/>
          <p:nvPr/>
        </p:nvSpPr>
        <p:spPr>
          <a:xfrm>
            <a:off x="3770616" y="1690688"/>
            <a:ext cx="4145717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A4B48B-3D16-40C6-B169-8F099F9FFAA1}"/>
              </a:ext>
            </a:extLst>
          </p:cNvPr>
          <p:cNvSpPr/>
          <p:nvPr/>
        </p:nvSpPr>
        <p:spPr>
          <a:xfrm>
            <a:off x="1175104" y="1749073"/>
            <a:ext cx="1023566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Content Placeholder 4">
                <a:extLst>
                  <a:ext uri="{FF2B5EF4-FFF2-40B4-BE49-F238E27FC236}">
                    <a16:creationId xmlns:a16="http://schemas.microsoft.com/office/drawing/2014/main" id="{5080FB68-43C7-4F28-B887-4A16E12E676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18871365"/>
                  </p:ext>
                </p:extLst>
              </p:nvPr>
            </p:nvGraphicFramePr>
            <p:xfrm>
              <a:off x="1134534" y="1793429"/>
              <a:ext cx="9841791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457407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𝑐𝑟𝑖𝑚𝑒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𝑐𝑟𝑖𝑚𝑒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1.15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.29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.29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.29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.94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.94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.08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.08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Content Placeholder 4">
                <a:extLst>
                  <a:ext uri="{FF2B5EF4-FFF2-40B4-BE49-F238E27FC236}">
                    <a16:creationId xmlns:a16="http://schemas.microsoft.com/office/drawing/2014/main" id="{5080FB68-43C7-4F28-B887-4A16E12E676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18871365"/>
                  </p:ext>
                </p:extLst>
              </p:nvPr>
            </p:nvGraphicFramePr>
            <p:xfrm>
              <a:off x="1134534" y="1793429"/>
              <a:ext cx="9841791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457407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06" t="-1389" r="-880000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1940" t="-1389" r="-441791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8783" t="-1389" r="-251335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29464" t="-1389" r="-152083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10000" t="-1389" r="-89259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76151" t="-1389" r="-837" b="-654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1.15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.29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.29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.29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.94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.94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.08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.08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E2A6B827-84F2-414A-9FE6-A2D9CFD5F838}"/>
              </a:ext>
            </a:extLst>
          </p:cNvPr>
          <p:cNvSpPr/>
          <p:nvPr/>
        </p:nvSpPr>
        <p:spPr>
          <a:xfrm>
            <a:off x="5753527" y="1690688"/>
            <a:ext cx="2131981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BFC332-0D14-4DE8-9680-AC87C379D064}"/>
              </a:ext>
            </a:extLst>
          </p:cNvPr>
          <p:cNvSpPr/>
          <p:nvPr/>
        </p:nvSpPr>
        <p:spPr>
          <a:xfrm>
            <a:off x="2137023" y="1749073"/>
            <a:ext cx="1726059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103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4BBAE-6534-42B9-B180-B43D8C9C2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BCE93-3659-41A1-8C60-0134EBB88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talked about two states of the world:</a:t>
            </a:r>
          </a:p>
          <a:p>
            <a:pPr lvl="1"/>
            <a:r>
              <a:rPr lang="en-US" dirty="0"/>
              <a:t>Every crime committed leads to an arrest</a:t>
            </a:r>
          </a:p>
          <a:p>
            <a:pPr lvl="2"/>
            <a:r>
              <a:rPr lang="en-US" dirty="0"/>
              <a:t>Still have disparities in Error rates (FPR / FNR / Positive Class / Negative Class)</a:t>
            </a:r>
          </a:p>
          <a:p>
            <a:pPr lvl="2"/>
            <a:r>
              <a:rPr lang="en-US" dirty="0"/>
              <a:t>Driven by differences in base rates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Only some crimes lead to an arrest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8170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3DB9-ADFE-4DB9-B71B-00CD07D93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Account for Interaction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68349-CDFB-4DAE-97F3-92746003DD88}"/>
              </a:ext>
            </a:extLst>
          </p:cNvPr>
          <p:cNvSpPr txBox="1"/>
          <p:nvPr/>
        </p:nvSpPr>
        <p:spPr>
          <a:xfrm>
            <a:off x="838200" y="1793429"/>
            <a:ext cx="62775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25659B-5049-42DC-9FF3-F9A87CDE8122}"/>
                  </a:ext>
                </a:extLst>
              </p:cNvPr>
              <p:cNvSpPr txBox="1"/>
              <p:nvPr/>
            </p:nvSpPr>
            <p:spPr>
              <a:xfrm>
                <a:off x="1799858" y="5444066"/>
                <a:ext cx="80632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𝑐𝑟𝑖𝑚𝑒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=0.33+0.667⋅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−.33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𝑟𝑎𝑐𝑒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+.33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𝑟𝑎𝑐𝑒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25659B-5049-42DC-9FF3-F9A87CDE81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9858" y="5444066"/>
                <a:ext cx="8063216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150ED92-40CF-4022-BB88-4EC46772AD10}"/>
              </a:ext>
            </a:extLst>
          </p:cNvPr>
          <p:cNvSpPr/>
          <p:nvPr/>
        </p:nvSpPr>
        <p:spPr>
          <a:xfrm>
            <a:off x="3770616" y="1690688"/>
            <a:ext cx="4145717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A4B48B-3D16-40C6-B169-8F099F9FFAA1}"/>
              </a:ext>
            </a:extLst>
          </p:cNvPr>
          <p:cNvSpPr/>
          <p:nvPr/>
        </p:nvSpPr>
        <p:spPr>
          <a:xfrm>
            <a:off x="1175104" y="1749073"/>
            <a:ext cx="1023566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Content Placeholder 4">
                <a:extLst>
                  <a:ext uri="{FF2B5EF4-FFF2-40B4-BE49-F238E27FC236}">
                    <a16:creationId xmlns:a16="http://schemas.microsoft.com/office/drawing/2014/main" id="{5080FB68-43C7-4F28-B887-4A16E12E676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37380527"/>
                  </p:ext>
                </p:extLst>
              </p:nvPr>
            </p:nvGraphicFramePr>
            <p:xfrm>
              <a:off x="1134534" y="1793429"/>
              <a:ext cx="9841791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457407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𝑐𝑟𝑖𝑚𝑒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𝑐𝑟𝑖𝑚𝑒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Content Placeholder 4">
                <a:extLst>
                  <a:ext uri="{FF2B5EF4-FFF2-40B4-BE49-F238E27FC236}">
                    <a16:creationId xmlns:a16="http://schemas.microsoft.com/office/drawing/2014/main" id="{5080FB68-43C7-4F28-B887-4A16E12E676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37380527"/>
                  </p:ext>
                </p:extLst>
              </p:nvPr>
            </p:nvGraphicFramePr>
            <p:xfrm>
              <a:off x="1134534" y="1793429"/>
              <a:ext cx="9841791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457407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06" t="-1389" r="-880000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1940" t="-1389" r="-441791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8783" t="-1389" r="-251335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29464" t="-1389" r="-152083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10000" t="-1389" r="-89259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76151" t="-1389" r="-837" b="-654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E4BFC332-0D14-4DE8-9680-AC87C379D064}"/>
              </a:ext>
            </a:extLst>
          </p:cNvPr>
          <p:cNvSpPr/>
          <p:nvPr/>
        </p:nvSpPr>
        <p:spPr>
          <a:xfrm>
            <a:off x="2085652" y="1749073"/>
            <a:ext cx="1726059" cy="35163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267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C2AAF-AAB7-4B1E-803B-A9AACC8CA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Calibration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4769D3B-F281-49C0-89FD-4F863A34092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88548345"/>
                  </p:ext>
                </p:extLst>
              </p:nvPr>
            </p:nvGraphicFramePr>
            <p:xfrm>
              <a:off x="1027419" y="1916716"/>
              <a:ext cx="10397443" cy="23648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05554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813691">
                      <a:extLst>
                        <a:ext uri="{9D8B030D-6E8A-4147-A177-3AD203B41FA5}">
                          <a16:colId xmlns:a16="http://schemas.microsoft.com/office/drawing/2014/main" val="2350030826"/>
                        </a:ext>
                      </a:extLst>
                    </a:gridCol>
                    <a:gridCol w="1626066">
                      <a:extLst>
                        <a:ext uri="{9D8B030D-6E8A-4147-A177-3AD203B41FA5}">
                          <a16:colId xmlns:a16="http://schemas.microsoft.com/office/drawing/2014/main" val="2557411613"/>
                        </a:ext>
                      </a:extLst>
                    </a:gridCol>
                    <a:gridCol w="1626066">
                      <a:extLst>
                        <a:ext uri="{9D8B030D-6E8A-4147-A177-3AD203B41FA5}">
                          <a16:colId xmlns:a16="http://schemas.microsoft.com/office/drawing/2014/main" val="3102909997"/>
                        </a:ext>
                      </a:extLst>
                    </a:gridCol>
                    <a:gridCol w="1626066">
                      <a:extLst>
                        <a:ext uri="{9D8B030D-6E8A-4147-A177-3AD203B41FA5}">
                          <a16:colId xmlns:a16="http://schemas.microsoft.com/office/drawing/2014/main" val="288912846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d>
                                  <m:dPr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𝑐𝑟𝑖𝑚𝑒</m:t>
                                        </m:r>
                                      </m:e>
                                      <m:sub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2021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6E0ED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True Outcome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39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𝑐𝑟𝑖𝑚𝑒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_2021|⋅)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29%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43017269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100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115%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50916872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00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94%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4769D3B-F281-49C0-89FD-4F863A34092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88548345"/>
                  </p:ext>
                </p:extLst>
              </p:nvPr>
            </p:nvGraphicFramePr>
            <p:xfrm>
              <a:off x="1027419" y="1916716"/>
              <a:ext cx="10397443" cy="23648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05554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813691">
                      <a:extLst>
                        <a:ext uri="{9D8B030D-6E8A-4147-A177-3AD203B41FA5}">
                          <a16:colId xmlns:a16="http://schemas.microsoft.com/office/drawing/2014/main" val="2350030826"/>
                        </a:ext>
                      </a:extLst>
                    </a:gridCol>
                    <a:gridCol w="1626066">
                      <a:extLst>
                        <a:ext uri="{9D8B030D-6E8A-4147-A177-3AD203B41FA5}">
                          <a16:colId xmlns:a16="http://schemas.microsoft.com/office/drawing/2014/main" val="2557411613"/>
                        </a:ext>
                      </a:extLst>
                    </a:gridCol>
                    <a:gridCol w="1626066">
                      <a:extLst>
                        <a:ext uri="{9D8B030D-6E8A-4147-A177-3AD203B41FA5}">
                          <a16:colId xmlns:a16="http://schemas.microsoft.com/office/drawing/2014/main" val="3102909997"/>
                        </a:ext>
                      </a:extLst>
                    </a:gridCol>
                    <a:gridCol w="1626066">
                      <a:extLst>
                        <a:ext uri="{9D8B030D-6E8A-4147-A177-3AD203B41FA5}">
                          <a16:colId xmlns:a16="http://schemas.microsoft.com/office/drawing/2014/main" val="288912846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197" t="-1613" r="-32332" b="-53064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6E0ED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True Outcome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4362" t="-105000" r="-269463" b="-44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9700" t="-105000" r="-200749" b="-44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39700" t="-105000" r="-100749" b="-44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39700" t="-105000" r="-749" b="-448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4" t="-170833" r="-181086" b="-2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4362" t="-170833" r="-269463" b="-2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9700" t="-170833" r="-200749" b="-2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39700" t="-170833" r="-100749" b="-2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39700" t="-170833" r="-749" b="-2736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4" t="-300000" r="-181086" b="-2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4362" t="-300000" r="-269463" b="-2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9700" t="-300000" r="-200749" b="-2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39700" t="-300000" r="-100749" b="-2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39700" t="-300000" r="-749" b="-20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43017269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4" t="-400000" r="-181086" b="-1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4362" t="-400000" r="-269463" b="-1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9700" t="-400000" r="-200749" b="-1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39700" t="-400000" r="-100749" b="-1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39700" t="-400000" r="-749" b="-10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0916872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4" t="-500000" r="-181086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4362" t="-500000" r="-269463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9700" t="-500000" r="-200749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39700" t="-500000" r="-100749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39700" t="-500000" r="-749" b="-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243414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E032-57E7-456F-AFB0-19F715F08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We Learn?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8E1EA-30EB-4022-BFF5-4E578D7A5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predictors are measured with bias, it’s still possible to have a calibrated model by taking race into account</a:t>
            </a:r>
          </a:p>
          <a:p>
            <a:endParaRPr lang="en-US" dirty="0"/>
          </a:p>
          <a:p>
            <a:r>
              <a:rPr lang="en-US" dirty="0"/>
              <a:t>It’s possible to use sensitive information such as someone’s race to generate a different prediction for them and make the algorithm fairer (affirmative action)</a:t>
            </a:r>
          </a:p>
          <a:p>
            <a:endParaRPr lang="en-US" dirty="0"/>
          </a:p>
          <a:p>
            <a:r>
              <a:rPr lang="en-US" dirty="0"/>
              <a:t>As opposed to a color-blind policy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8244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3DB9-ADFE-4DB9-B71B-00CD07D93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With Measurement Error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68349-CDFB-4DAE-97F3-92746003DD88}"/>
              </a:ext>
            </a:extLst>
          </p:cNvPr>
          <p:cNvSpPr txBox="1"/>
          <p:nvPr/>
        </p:nvSpPr>
        <p:spPr>
          <a:xfrm>
            <a:off x="838200" y="1793429"/>
            <a:ext cx="62775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61520838"/>
                  </p:ext>
                </p:extLst>
              </p:nvPr>
            </p:nvGraphicFramePr>
            <p:xfrm>
              <a:off x="1175104" y="1916719"/>
              <a:ext cx="8384384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61520838"/>
                  </p:ext>
                </p:extLst>
              </p:nvPr>
            </p:nvGraphicFramePr>
            <p:xfrm>
              <a:off x="1175104" y="1916719"/>
              <a:ext cx="8384384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02" t="-1389" r="-730723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2547" t="-1389" r="-354307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8783" t="-1389" r="-180712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8783" t="-1389" r="-80712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10370" t="-1389" r="-741" b="-654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1850537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3DB9-ADFE-4DB9-B71B-00CD07D93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Accounting for Interaction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68349-CDFB-4DAE-97F3-92746003DD88}"/>
              </a:ext>
            </a:extLst>
          </p:cNvPr>
          <p:cNvSpPr txBox="1"/>
          <p:nvPr/>
        </p:nvSpPr>
        <p:spPr>
          <a:xfrm>
            <a:off x="838200" y="1793429"/>
            <a:ext cx="62775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85682223"/>
                  </p:ext>
                </p:extLst>
              </p:nvPr>
            </p:nvGraphicFramePr>
            <p:xfrm>
              <a:off x="1175104" y="1916719"/>
              <a:ext cx="9841791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457407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1400" b="0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𝑎𝑟𝑟𝑒𝑠𝑡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85682223"/>
                  </p:ext>
                </p:extLst>
              </p:nvPr>
            </p:nvGraphicFramePr>
            <p:xfrm>
              <a:off x="1175104" y="1916719"/>
              <a:ext cx="9841791" cy="3293274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8472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629801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2052219">
                      <a:extLst>
                        <a:ext uri="{9D8B030D-6E8A-4147-A177-3AD203B41FA5}">
                          <a16:colId xmlns:a16="http://schemas.microsoft.com/office/drawing/2014/main" val="3754798459"/>
                        </a:ext>
                      </a:extLst>
                    </a:gridCol>
                    <a:gridCol w="164167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457407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02" t="-1389" r="-874699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2547" t="-1389" r="-443820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8783" t="-1389" r="-251632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8783" t="-1389" r="-151632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10370" t="-1389" r="-89259" b="-65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76569" t="-1389" r="-837" b="-654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2581D29-945B-4FC9-AB5E-55175BB1B57F}"/>
                  </a:ext>
                </a:extLst>
              </p:cNvPr>
              <p:cNvSpPr txBox="1"/>
              <p:nvPr/>
            </p:nvSpPr>
            <p:spPr>
              <a:xfrm>
                <a:off x="2488344" y="5546808"/>
                <a:ext cx="80632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=0.0+0.5⋅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𝑐𝑟𝑖𝑚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+0.0 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𝑟𝑎𝑐𝑒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+.5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𝑐𝑟𝑖𝑚𝑒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_2020: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𝑟𝑎𝑐𝑒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2581D29-945B-4FC9-AB5E-55175BB1B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344" y="5546808"/>
                <a:ext cx="8063216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69383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C2AAF-AAB7-4B1E-803B-A9AACC8CA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Calibration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4769D3B-F281-49C0-89FD-4F863A34092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53917303"/>
                  </p:ext>
                </p:extLst>
              </p:nvPr>
            </p:nvGraphicFramePr>
            <p:xfrm>
              <a:off x="2383607" y="2646182"/>
              <a:ext cx="7485012" cy="23648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31234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417926">
                      <a:extLst>
                        <a:ext uri="{9D8B030D-6E8A-4147-A177-3AD203B41FA5}">
                          <a16:colId xmlns:a16="http://schemas.microsoft.com/office/drawing/2014/main" val="3102909997"/>
                        </a:ext>
                      </a:extLst>
                    </a:gridCol>
                    <a:gridCol w="1417926">
                      <a:extLst>
                        <a:ext uri="{9D8B030D-6E8A-4147-A177-3AD203B41FA5}">
                          <a16:colId xmlns:a16="http://schemas.microsoft.com/office/drawing/2014/main" val="1212393086"/>
                        </a:ext>
                      </a:extLst>
                    </a:gridCol>
                    <a:gridCol w="1417926">
                      <a:extLst>
                        <a:ext uri="{9D8B030D-6E8A-4147-A177-3AD203B41FA5}">
                          <a16:colId xmlns:a16="http://schemas.microsoft.com/office/drawing/2014/main" val="288912846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d>
                                  <m:dPr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𝑎𝑟𝑟𝑒𝑠</m:t>
                                    </m:r>
                                    <m:sSub>
                                      <m:sSubPr>
                                        <m:ctrlP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2021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Model Outcome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True Outcome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39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|⋅)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𝑐𝑟𝑖𝑚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|⋅)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𝑐𝑟𝑖𝑚𝑒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𝑐𝑟𝑖𝑚𝑒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43017269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𝑐𝑟𝑖𝑚𝑒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50916872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𝑐𝑟𝑖𝑚𝑒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4769D3B-F281-49C0-89FD-4F863A34092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53917303"/>
                  </p:ext>
                </p:extLst>
              </p:nvPr>
            </p:nvGraphicFramePr>
            <p:xfrm>
              <a:off x="2383607" y="2646182"/>
              <a:ext cx="7485012" cy="23648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31234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417926">
                      <a:extLst>
                        <a:ext uri="{9D8B030D-6E8A-4147-A177-3AD203B41FA5}">
                          <a16:colId xmlns:a16="http://schemas.microsoft.com/office/drawing/2014/main" val="3102909997"/>
                        </a:ext>
                      </a:extLst>
                    </a:gridCol>
                    <a:gridCol w="1417926">
                      <a:extLst>
                        <a:ext uri="{9D8B030D-6E8A-4147-A177-3AD203B41FA5}">
                          <a16:colId xmlns:a16="http://schemas.microsoft.com/office/drawing/2014/main" val="1212393086"/>
                        </a:ext>
                      </a:extLst>
                    </a:gridCol>
                    <a:gridCol w="1417926">
                      <a:extLst>
                        <a:ext uri="{9D8B030D-6E8A-4147-A177-3AD203B41FA5}">
                          <a16:colId xmlns:a16="http://schemas.microsoft.com/office/drawing/2014/main" val="288912846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8326" t="-1613" r="-200429" b="-5306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Model Outcome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True Outcome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8326" t="-105000" r="-200429" b="-44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9741" t="-105000" r="-101293" b="-44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27897" t="-105000" r="-858" b="-448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77" t="-170833" r="-132075" b="-2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8326" t="-170833" r="-200429" b="-2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9741" t="-170833" r="-101293" b="-2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27897" t="-170833" r="-858" b="-2736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77" t="-300000" r="-132075" b="-2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8326" t="-300000" r="-200429" b="-2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9741" t="-300000" r="-101293" b="-2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27897" t="-300000" r="-858" b="-20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43017269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77" t="-400000" r="-132075" b="-1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8326" t="-400000" r="-200429" b="-1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9741" t="-400000" r="-101293" b="-1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27897" t="-400000" r="-858" b="-10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0916872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77" t="-500000" r="-132075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8326" t="-500000" r="-200429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9741" t="-500000" r="-101293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27897" t="-500000" r="-858" b="-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209661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E032-57E7-456F-AFB0-19F715F08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We Learn?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8E1EA-30EB-4022-BFF5-4E578D7A5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the outcome is measured with bias, it’s NOT possible to have a calibrated model by taking race into account</a:t>
            </a:r>
          </a:p>
          <a:p>
            <a:endParaRPr lang="en-US" dirty="0"/>
          </a:p>
          <a:p>
            <a:r>
              <a:rPr lang="en-US" dirty="0"/>
              <a:t>But the model is run on the biased outcome, so it’ll be calibrated for the biased outcome</a:t>
            </a:r>
          </a:p>
          <a:p>
            <a:endParaRPr lang="en-US" dirty="0"/>
          </a:p>
          <a:p>
            <a:r>
              <a:rPr lang="en-US" dirty="0"/>
              <a:t>What do nearly all risk assessments in criminal justice predict? Arrests not crimes</a:t>
            </a:r>
          </a:p>
          <a:p>
            <a:endParaRPr lang="en-US" dirty="0"/>
          </a:p>
          <a:p>
            <a:r>
              <a:rPr lang="en-US" dirty="0"/>
              <a:t>Next week: A prediction on a “well-measured” outcome</a:t>
            </a:r>
          </a:p>
        </p:txBody>
      </p:sp>
    </p:spTree>
    <p:extLst>
      <p:ext uri="{BB962C8B-B14F-4D97-AF65-F5344CB8AC3E}">
        <p14:creationId xmlns:p14="http://schemas.microsoft.com/office/powerpoint/2010/main" val="28382637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4BBAE-6534-42B9-B180-B43D8C9C2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BCE93-3659-41A1-8C60-0134EBB88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talked about two states of the world:</a:t>
            </a:r>
          </a:p>
          <a:p>
            <a:pPr lvl="1"/>
            <a:r>
              <a:rPr lang="en-US" dirty="0"/>
              <a:t>Every crime committed leads to an arrest</a:t>
            </a:r>
          </a:p>
          <a:p>
            <a:pPr lvl="2"/>
            <a:r>
              <a:rPr lang="en-US" dirty="0"/>
              <a:t>Still have disparities in Error rates (FPR / FNR / Positive Class / Negative Class)</a:t>
            </a:r>
          </a:p>
          <a:p>
            <a:pPr lvl="2"/>
            <a:r>
              <a:rPr lang="en-US" dirty="0"/>
              <a:t>Driven by differences in base rates</a:t>
            </a:r>
          </a:p>
          <a:p>
            <a:pPr lvl="3"/>
            <a:r>
              <a:rPr lang="en-US" b="1" dirty="0">
                <a:solidFill>
                  <a:srgbClr val="FF0000"/>
                </a:solidFill>
              </a:rPr>
              <a:t>Example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Only some crimes lead to an arrest</a:t>
            </a:r>
          </a:p>
          <a:p>
            <a:pPr lvl="2"/>
            <a:r>
              <a:rPr lang="en-US" dirty="0"/>
              <a:t>P(Arrest=1|Crime=1) is different across groups</a:t>
            </a:r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What happens to our fairness metrics?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4708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Importance of Base Rates</a:t>
            </a:r>
          </a:p>
        </p:txBody>
      </p:sp>
    </p:spTree>
    <p:extLst>
      <p:ext uri="{BB962C8B-B14F-4D97-AF65-F5344CB8AC3E}">
        <p14:creationId xmlns:p14="http://schemas.microsoft.com/office/powerpoint/2010/main" val="18216876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A55D6-EC00-4150-B07C-25389A7E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Base-rate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B2DACF-4CC3-4D7E-9F72-C850B7C717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Same as “outcome rate”, “average value of the outcome”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,</a:t>
                </a:r>
                <a:r>
                  <a:rPr lang="en-US" dirty="0"/>
                  <a:t> pronounced “y-bar”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𝑎𝑛𝑦𝑡h𝑖𝑛𝑔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𝑦𝑜𝑢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𝑤𝑎𝑛𝑡</m:t>
                        </m:r>
                      </m:e>
                    </m:d>
                  </m:oMath>
                </a14:m>
                <a:endParaRPr lang="en-US" b="0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PSA/NVCA example: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𝑣𝑖𝑜𝑙𝑒𝑛𝑡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𝑟𝑒𝑎𝑟𝑟𝑒𝑠𝑡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r>
                  <a:rPr lang="en-US" b="0" dirty="0"/>
                  <a:t>, overall outcome rate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𝑣𝑖𝑜𝑙𝑒𝑛𝑡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𝑟𝑒𝑎𝑟𝑟𝑒𝑠𝑡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𝑁𝑉𝐶𝐴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𝐹𝑙𝑎𝑔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r>
                  <a:rPr lang="en-US" b="0" dirty="0"/>
                  <a:t>, outcome rate for flagged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𝑣𝑖𝑜𝑙𝑒𝑛𝑡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𝑟𝑒𝑎𝑟𝑟𝑒𝑠𝑡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𝑁𝑉𝐶𝐴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𝐹𝑙𝑎𝑔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b="0" dirty="0"/>
                  <a:t> outcome rate for unflagged</a:t>
                </a:r>
              </a:p>
              <a:p>
                <a:pPr lvl="1"/>
                <a:endParaRPr lang="en-US" b="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B2DACF-4CC3-4D7E-9F72-C850B7C717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5795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𝑅𝑎𝑐𝑒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38200" y="1793429"/>
                <a:ext cx="6277510" cy="45179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=.25+.25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2021</m:t>
                            </m:r>
                          </m:sub>
                        </m:sSub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𝑅𝑎𝑐𝑒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</m:oMath>
                </a14:m>
                <a:endParaRPr lang="en-US" b="0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.25+.25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0⋅0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=.25</m:t>
                    </m:r>
                  </m:oMath>
                </a14:m>
                <a:endParaRPr lang="en-US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2021</m:t>
                            </m:r>
                          </m:sub>
                        </m:sSub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2020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=0,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𝑅𝑎𝑐𝑒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.25+.25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+.08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+.08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0⋅1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=.33</m:t>
                    </m:r>
                  </m:oMath>
                </a14:m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2021</m:t>
                            </m:r>
                          </m:sub>
                        </m:sSub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𝑅𝑎𝑐𝑒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</m:oMath>
                </a14:m>
                <a:endParaRPr lang="en-US" b="0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.25+.25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1⋅0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=.5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2021</m:t>
                            </m:r>
                          </m:sub>
                        </m:sSub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𝑅𝑎𝑐𝑒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b="0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.25+.25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1⋅1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=.66</m:t>
                    </m:r>
                  </m:oMath>
                </a14:m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793429"/>
                <a:ext cx="6277510" cy="4517968"/>
              </a:xfrm>
              <a:prstGeom prst="rect">
                <a:avLst/>
              </a:prstGeom>
              <a:blipFill>
                <a:blip r:embed="rId3"/>
                <a:stretch>
                  <a:fillRect l="-680" t="-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7274103" y="1793429"/>
              <a:ext cx="477748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618514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99958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258663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06868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893854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2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𝑎𝑟𝑟𝑒𝑠𝑡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7274103" y="1793429"/>
              <a:ext cx="477748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618514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99958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258663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06868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893854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980" t="-1389" r="-671569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2805" t="-1389" r="-31768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612" t="-1389" r="-15291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6667" t="-1389" r="-90909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34014" t="-1389" r="-2041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59892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0" dirty="0"/>
                  <a:t>Average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=1|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𝑅𝑎𝑐𝑒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38200" y="1793429"/>
                <a:ext cx="6277510" cy="3331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dirty="0"/>
                  <a:t>Average predictions for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b="0" i="0" dirty="0">
                  <a:latin typeface="Cambria Math" panose="02040503050406030204" pitchFamily="18" charset="0"/>
                </a:endParaRP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Arrest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=0,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race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=0: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1.25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=.31</m:t>
                    </m:r>
                  </m:oMath>
                </a14:m>
                <a:endParaRPr lang="en-US" b="0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Arrest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=0,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race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1: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1.33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=.44</m:t>
                    </m:r>
                  </m:oMath>
                </a14:m>
                <a:endParaRPr lang="en-US" b="0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Arrest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=1,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race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=0: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.75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=.38</m:t>
                    </m:r>
                  </m:oMath>
                </a14:m>
                <a:endParaRPr lang="en-US" b="0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Arrest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=1,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race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1: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1.66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=.56</m:t>
                    </m:r>
                  </m:oMath>
                </a14:m>
                <a:endParaRPr lang="en-US" b="0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endParaRPr lang="en-US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793429"/>
                <a:ext cx="6277510" cy="3331810"/>
              </a:xfrm>
              <a:prstGeom prst="rect">
                <a:avLst/>
              </a:prstGeom>
              <a:blipFill>
                <a:blip r:embed="rId3"/>
                <a:stretch>
                  <a:fillRect l="-680" t="-9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7274103" y="1793429"/>
              <a:ext cx="477748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618514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99958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258663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06868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893854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2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𝑎𝑟𝑟𝑒𝑠𝑡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7274103" y="1793429"/>
              <a:ext cx="477748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618514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99958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258663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06868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893854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980" t="-1389" r="-671569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2805" t="-1389" r="-31768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612" t="-1389" r="-15291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6667" t="-1389" r="-90909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34014" t="-1389" r="-2041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851103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3DB9-ADFE-4DB9-B71B-00CD07D93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different predicted values?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38200" y="1793429"/>
                <a:ext cx="6277510" cy="53067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Arrest</m:t>
                        </m:r>
                      </m:e>
                      <m:sub>
                        <m:r>
                          <a:rPr lang="en-US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=1,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race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=0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.75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=.38</m:t>
                    </m:r>
                  </m:oMath>
                </a14:m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Arrest</m:t>
                        </m:r>
                      </m:e>
                      <m:sub>
                        <m:r>
                          <a:rPr lang="en-US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=1,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race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1.66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=.56</m:t>
                    </m:r>
                  </m:oMath>
                </a14:m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=.25+.25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r>
                  <a:rPr lang="en-US" dirty="0"/>
                  <a:t>: Race = 1 has higher risk that is not accounted for by other variables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r>
                  <a:rPr lang="en-US" dirty="0"/>
                  <a:t>: An arrest in 2020 means different things for Race = 0 vs Race = 1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b="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793429"/>
                <a:ext cx="6277510" cy="5306709"/>
              </a:xfrm>
              <a:prstGeom prst="rect">
                <a:avLst/>
              </a:prstGeom>
              <a:blipFill>
                <a:blip r:embed="rId2"/>
                <a:stretch>
                  <a:fillRect l="-680" r="-15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7274103" y="1793429"/>
              <a:ext cx="477748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618514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99958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258663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06868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893854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2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𝑎𝑟𝑟𝑒𝑠𝑡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7274103" y="1793429"/>
              <a:ext cx="477748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618514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99958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258663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06868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893854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980" t="-1389" r="-671569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2805" t="-1389" r="-31768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612" t="-1389" r="-15291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6667" t="-1389" r="-90909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34014" t="-1389" r="-2041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801025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2A5E4-39D4-4C4E-9E08-6EB894177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Race Predictive of the outcome?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E7ACC-6501-47DD-BE49-4499A4E00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Race is a stand-in for missing predictors</a:t>
            </a:r>
          </a:p>
          <a:p>
            <a:pPr lvl="1"/>
            <a:r>
              <a:rPr lang="en-US" dirty="0"/>
              <a:t>Differences in police behavior</a:t>
            </a:r>
          </a:p>
          <a:p>
            <a:pPr lvl="1"/>
            <a:r>
              <a:rPr lang="en-US" dirty="0"/>
              <a:t>Differences in treatment of different subgroups historically </a:t>
            </a:r>
          </a:p>
          <a:p>
            <a:pPr lvl="1"/>
            <a:r>
              <a:rPr lang="en-US" dirty="0"/>
              <a:t>Differences in environment, broadly speaking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61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2639</TotalTime>
  <Words>1754</Words>
  <Application>Microsoft Office PowerPoint</Application>
  <PresentationFormat>Widescreen</PresentationFormat>
  <Paragraphs>789</Paragraphs>
  <Slides>26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Cambria</vt:lpstr>
      <vt:lpstr>Cambria Math</vt:lpstr>
      <vt:lpstr>Office Theme</vt:lpstr>
      <vt:lpstr>INST 414: Data Science Techniques   Lecture 12 Sources of Bias (Part II)</vt:lpstr>
      <vt:lpstr>Last Week</vt:lpstr>
      <vt:lpstr>This Week</vt:lpstr>
      <vt:lpstr>The Importance of Base Rates</vt:lpstr>
      <vt:lpstr>Base-rate</vt:lpstr>
      <vt:lpstr>P(Arrest_2021=1|Arrest_2020, Race)</vt:lpstr>
      <vt:lpstr>Average P ̂(Arrest_2021=1|Arrest_2021, Race)</vt:lpstr>
      <vt:lpstr>Why different predicted values? </vt:lpstr>
      <vt:lpstr>Why Is Race Predictive of the outcome?</vt:lpstr>
      <vt:lpstr>How Would We Equalize P-Hats?</vt:lpstr>
      <vt:lpstr>We See This Already</vt:lpstr>
      <vt:lpstr>Causes of Bias in Predictions (Part II)</vt:lpstr>
      <vt:lpstr>Where Does Bias Come From? Scenario 1</vt:lpstr>
      <vt:lpstr>Focus on Calibration</vt:lpstr>
      <vt:lpstr>Agenda</vt:lpstr>
      <vt:lpstr>Data With Measurement Error</vt:lpstr>
      <vt:lpstr>Perfectly Measured World</vt:lpstr>
      <vt:lpstr>Model With Arrests Instead of Crimes</vt:lpstr>
      <vt:lpstr>Account for Race</vt:lpstr>
      <vt:lpstr>Account for Interaction</vt:lpstr>
      <vt:lpstr>Calibration</vt:lpstr>
      <vt:lpstr>What Did We Learn?</vt:lpstr>
      <vt:lpstr>Data With Measurement Error</vt:lpstr>
      <vt:lpstr>Accounting for Interaction</vt:lpstr>
      <vt:lpstr>Calibration</vt:lpstr>
      <vt:lpstr>What Did We Learn?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Zubin Jelveh</dc:creator>
  <cp:lastModifiedBy>Zubin Jelveh</cp:lastModifiedBy>
  <cp:revision>49</cp:revision>
  <dcterms:created xsi:type="dcterms:W3CDTF">2021-11-13T16:15:32Z</dcterms:created>
  <dcterms:modified xsi:type="dcterms:W3CDTF">2023-11-30T02:13:09Z</dcterms:modified>
</cp:coreProperties>
</file>