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4" r:id="rId2"/>
  </p:sldMasterIdLst>
  <p:notesMasterIdLst>
    <p:notesMasterId r:id="rId51"/>
  </p:notesMasterIdLst>
  <p:sldIdLst>
    <p:sldId id="732" r:id="rId3"/>
    <p:sldId id="779" r:id="rId4"/>
    <p:sldId id="780" r:id="rId5"/>
    <p:sldId id="781" r:id="rId6"/>
    <p:sldId id="782" r:id="rId7"/>
    <p:sldId id="783" r:id="rId8"/>
    <p:sldId id="784" r:id="rId9"/>
    <p:sldId id="785" r:id="rId10"/>
    <p:sldId id="786" r:id="rId11"/>
    <p:sldId id="787" r:id="rId12"/>
    <p:sldId id="788" r:id="rId13"/>
    <p:sldId id="789" r:id="rId14"/>
    <p:sldId id="790" r:id="rId15"/>
    <p:sldId id="791" r:id="rId16"/>
    <p:sldId id="792" r:id="rId17"/>
    <p:sldId id="793" r:id="rId18"/>
    <p:sldId id="794" r:id="rId19"/>
    <p:sldId id="795" r:id="rId20"/>
    <p:sldId id="796" r:id="rId21"/>
    <p:sldId id="797" r:id="rId22"/>
    <p:sldId id="798" r:id="rId23"/>
    <p:sldId id="799" r:id="rId24"/>
    <p:sldId id="800" r:id="rId25"/>
    <p:sldId id="801" r:id="rId26"/>
    <p:sldId id="802" r:id="rId27"/>
    <p:sldId id="803" r:id="rId28"/>
    <p:sldId id="804" r:id="rId29"/>
    <p:sldId id="805" r:id="rId30"/>
    <p:sldId id="806" r:id="rId31"/>
    <p:sldId id="807" r:id="rId32"/>
    <p:sldId id="808" r:id="rId33"/>
    <p:sldId id="809" r:id="rId34"/>
    <p:sldId id="810" r:id="rId35"/>
    <p:sldId id="811" r:id="rId36"/>
    <p:sldId id="812" r:id="rId37"/>
    <p:sldId id="813" r:id="rId38"/>
    <p:sldId id="814" r:id="rId39"/>
    <p:sldId id="815" r:id="rId40"/>
    <p:sldId id="816" r:id="rId41"/>
    <p:sldId id="817" r:id="rId42"/>
    <p:sldId id="818" r:id="rId43"/>
    <p:sldId id="819" r:id="rId44"/>
    <p:sldId id="820" r:id="rId45"/>
    <p:sldId id="821" r:id="rId46"/>
    <p:sldId id="822" r:id="rId47"/>
    <p:sldId id="823" r:id="rId48"/>
    <p:sldId id="824" r:id="rId49"/>
    <p:sldId id="825" r:id="rId5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E0ED"/>
    <a:srgbClr val="CFD5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8" Type="http://schemas.openxmlformats.org/officeDocument/2006/relationships/slide" Target="slides/slide6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A8005B-BB1C-4B9D-A8C4-F9CE1FCAFC3D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12B64-0184-4978-B463-8DA5A0637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296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D1733-1111-4020-80CF-1027A26D28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B31730-60D1-4195-855A-5BFAC6C8BE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Cambria" panose="02040503050406030204" pitchFamily="18" charset="0"/>
                <a:ea typeface="Cambria" panose="020405030504060302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FFCD8F-15CA-4B78-9991-1C8A0A71B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1804209A-C6D7-496B-8537-5782FDB96C12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6627FA-69D8-4892-ADD0-442AE9FDE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85B53B-A9A7-4A38-AC44-97F4F8328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6C87352C-6AF1-4D42-A15A-45C6FA13D2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561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E4C59-BFB9-4648-8769-81D7F727D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BC954F-CF0A-4E8E-8FFC-A03842B304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63C079-FBAA-4617-9C03-2BFC538D0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209A-C6D7-496B-8537-5782FDB96C12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ECF761-8E7C-4A50-B727-6F6086906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EF500C-A4CB-4A2A-9F5D-A3F8FFABF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7352C-6AF1-4D42-A15A-45C6FA13D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920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DFE6EE-C625-433F-A4C1-17FE127D07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A67B4D-7F6B-4A95-83B1-7991DDC8B9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54C59D-F805-4DE1-A743-958927DEC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209A-C6D7-496B-8537-5782FDB96C12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B82274-7ABC-4F74-A181-96FA51F2E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708FD9-33BB-4C87-9B32-07D183E34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7352C-6AF1-4D42-A15A-45C6FA13D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1981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733D7A-0A6E-42AD-B3D5-B4ABAB8C89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  <a:lvl2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2pPr>
            <a:lvl3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3pPr>
            <a:lvl4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4pPr>
            <a:lvl5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B0CB52-10D8-4250-A12F-C1FA80B5C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69C9A885-88C9-4C05-AFCE-22FED3FC0DB3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9DBF8-B560-4428-9C4E-CC977AC8A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B6E9FA-577A-4F23-A9C4-33EF271E8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3F6F1116-0702-451C-8E3A-AB937AA20C8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E368733-2A13-49C0-B174-3B6785DD244B}"/>
              </a:ext>
            </a:extLst>
          </p:cNvPr>
          <p:cNvSpPr txBox="1">
            <a:spLocks/>
          </p:cNvSpPr>
          <p:nvPr userDrawn="1"/>
        </p:nvSpPr>
        <p:spPr>
          <a:xfrm>
            <a:off x="293915" y="223612"/>
            <a:ext cx="1160417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67" b="0" i="0" kern="1200">
                <a:solidFill>
                  <a:srgbClr val="7C0622"/>
                </a:solidFill>
                <a:latin typeface="Graphik Medium" charset="0"/>
                <a:ea typeface="Graphik Medium" charset="0"/>
                <a:cs typeface="Graphik Medium" charset="0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667" b="0" i="0" u="none" strike="noStrike" kern="1200" cap="none" spc="0" normalizeH="0" baseline="0" noProof="0" dirty="0">
              <a:ln>
                <a:noFill/>
              </a:ln>
              <a:solidFill>
                <a:srgbClr val="7C0622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89520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2942A3-D503-4394-BB11-18BA6449A1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08A87E-F0C5-4987-8E65-F14582B6A2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AF1AA-2131-4D1F-AE87-63ECD4F3C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4A5FF-00F1-4B9C-80DF-298EB6626127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EDE5B-A70A-4893-9550-6D8ECAD2E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3C6DDF-1B83-4294-9D6A-30E0D6506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A0532-F395-4844-A4A9-A77B31D44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1759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D7604-76B8-4B8B-AAC4-694B3F3BA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0D7325-A3FA-407D-A7C1-5F2B89AF9A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C1F6D9-0ED6-4BC2-ABAC-701B9A983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4A5FF-00F1-4B9C-80DF-298EB6626127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7E7D3E-022D-4B94-BF83-DA078C14E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D7A91A-4805-433E-AA2C-452EFE2D3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A0532-F395-4844-A4A9-A77B31D44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7925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ABA35-3AC2-40DA-B10B-6998E7AA4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A9AA0B-FF4C-472B-B213-5123DCFA14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6E94AA-40B7-438F-B12A-CEF9651F7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4A5FF-00F1-4B9C-80DF-298EB6626127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ACB0FD-9A2B-4984-9314-5E990F09D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8ECF0E-6CBF-402B-BD63-10D9063A2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A0532-F395-4844-A4A9-A77B31D44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4648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26B72-35F8-44A8-AF3A-5784D25B3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11D2A3-18A5-4F85-82B4-106793DE2C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3321E5-248E-442C-8351-9D60F1B3EB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69E253-C7BA-4F50-931B-7BB7606F3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4A5FF-00F1-4B9C-80DF-298EB6626127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2A032C-7539-4F9D-9487-109CD1300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FA5E7D-1F4C-4310-8F4B-31F86E8A7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A0532-F395-4844-A4A9-A77B31D44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897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3A0B0-E631-441E-8D1D-A136B6A22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170FA9-88F5-488A-AFB6-EB4F280062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779353-B3F8-4580-856F-9F67873594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E7D2C9-2D0D-4522-A078-27D9880C37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AD30C1-EF19-49CA-822E-68EADDD16F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5D9F10-1768-4A9A-8F2F-44496AD49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4A5FF-00F1-4B9C-80DF-298EB6626127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288068-8BBD-4DE8-AB9F-87E08636F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59FDEE3-947D-4E11-82BA-DBEBBB564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A0532-F395-4844-A4A9-A77B31D44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3058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38881-E295-4214-9157-D4BAB5A12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F7BAE8-6F1B-4116-B9D3-A1098AC26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4A5FF-00F1-4B9C-80DF-298EB6626127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218D62-2B81-456B-9F4E-F4B24A124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929BB2-B21C-4FB4-A6E3-4DF792B98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A0532-F395-4844-A4A9-A77B31D44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8187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289EA1-20A9-46A3-B1F6-BAFAB6108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4A5FF-00F1-4B9C-80DF-298EB6626127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151E9B-4962-469E-8CA7-C1D53DE45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1688EB-6C00-47E9-ADAC-9AC32AB63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A0532-F395-4844-A4A9-A77B31D44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260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F1540-682B-4DCA-9361-C88BB971B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BAC6AE-DC84-4104-825A-6EF213FFEF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  <a:lvl2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2pPr>
            <a:lvl3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3pPr>
            <a:lvl4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4pPr>
            <a:lvl5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C6786B-D1CB-4857-A356-C791502C0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1804209A-C6D7-496B-8537-5782FDB96C12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2753D-0E21-4FDB-82B0-7F8F3F099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588069-A43B-4E6F-A666-DB8538C07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6C87352C-6AF1-4D42-A15A-45C6FA13D2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403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776A5-C666-4086-AF8E-BF0925311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340CC2-9FA4-4E52-945F-168A53FD1A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812BD1-D5C3-4700-822E-7A2BC1F882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DB14E3-98FB-4FD4-961A-954785840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4A5FF-00F1-4B9C-80DF-298EB6626127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C29F64-BB30-456B-BD04-49B1C98D5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790CEA-354C-4004-8A2F-B87C08EA6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A0532-F395-4844-A4A9-A77B31D44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8262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CAD50-37C1-48C5-8A01-2E23FEE7B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CC24B0-E315-4E31-B28F-D2CD607679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690CE5-DBFE-4A67-B2F2-7A115D1BCC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E8F87D-C034-4BDA-92D3-F50C0AD74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4A5FF-00F1-4B9C-80DF-298EB6626127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B24F1F-8D03-46FC-9814-0CA2C9951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44E0E1-051C-419D-AB03-E4A31AB07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A0532-F395-4844-A4A9-A77B31D44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296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D7AF1-C745-4B23-A2B0-A9B341B02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256E57-4433-4E62-A717-9DA75331E5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F68C62-7648-4B60-956E-7FB3ACBE1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4A5FF-00F1-4B9C-80DF-298EB6626127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3E42DE-43B0-4C79-86A1-9BFC973EF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591632-D173-4EAC-B0FF-E027A4355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A0532-F395-4844-A4A9-A77B31D44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549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140FE00-3CE1-47D1-9FC3-69ED43E3D3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A52672-2A9C-4C79-B23D-BF5262C1FA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83E05A-E4F4-4C24-9BC3-FDD3120B2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4A5FF-00F1-4B9C-80DF-298EB6626127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A6C80A-FCBE-4152-AD64-2FB472FFC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0519E6-A914-4AD6-9E72-4F4587EA1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A0532-F395-4844-A4A9-A77B31D44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080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B819F-5EF8-462B-81F5-242BA4803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77B780-66FE-439F-85AE-04FF909A00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540FF-F5C5-43E7-980B-6288E92BA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1804209A-C6D7-496B-8537-5782FDB96C12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0A5E5B-7404-4425-92F7-661962D32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683244-D302-4753-9011-3085E6041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6C87352C-6AF1-4D42-A15A-45C6FA13D2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182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C4737-73F0-488A-8143-23784699F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F13FD-7FB4-405C-9701-8AC68AF3AB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8BEA1A-FFC1-4D32-8E39-484C61747B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A4E644-5BEF-48FA-94A5-8DDF95D3B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209A-C6D7-496B-8537-5782FDB96C12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A6D34E-62BE-42CB-954A-BFADC5C9B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3B9ABC-C756-4BCD-A926-C8B1CCFDB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7352C-6AF1-4D42-A15A-45C6FA13D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414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824D4-E554-4CA4-88B9-85F446181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08C30A-382B-4369-8F44-FB7D8F6202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051816-F25D-4A70-9847-2D391C1E2F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3088ED-9888-4E6B-8267-000EF5B347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BECD2C-3967-4873-B333-A55664A0B5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E8580D-F28E-4B19-BC9E-ECC5985A5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209A-C6D7-496B-8537-5782FDB96C12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30A328-AECD-4DD2-A016-8BCD85C2A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6B5C51-7186-4B3B-BCB4-8B3ECE62D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7352C-6AF1-4D42-A15A-45C6FA13D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216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8FF02-719D-4FFC-BF77-1860BD90C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F69F0B-E328-495F-9C5E-509BDA933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1804209A-C6D7-496B-8537-5782FDB96C12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322280-409B-4DB7-B729-72B71C09D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8E1517-4C78-472E-8444-8DDCEE821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6C87352C-6AF1-4D42-A15A-45C6FA13D2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884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846AA6-92A2-4226-BB84-60EE33DF0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209A-C6D7-496B-8537-5782FDB96C12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4E6895-C3B0-4240-821D-70BD698BB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C811DD-B229-4CE6-B27E-C9DDD717A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7352C-6AF1-4D42-A15A-45C6FA13D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014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76C51-B600-4F09-BDD2-2B4724C91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85F864-8307-4BB0-8286-75110D953D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6ED6D0-0213-4761-A2FF-207AF681F9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63E146-30D1-4B24-8061-A6C8FF8D3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209A-C6D7-496B-8537-5782FDB96C12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6F91EE-3404-4217-A0A3-C9E2B397B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73FBE4-DEF7-4F86-BF25-3503D58F8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7352C-6AF1-4D42-A15A-45C6FA13D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007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2E020-BD4C-4344-848C-8138D3A69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197018-A452-4434-A6EB-6A6F848744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84A571-6865-4C63-9372-ED1496784F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DC2509-3A6D-4AE4-A63E-A9ECC5E47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209A-C6D7-496B-8537-5782FDB96C12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427C3F-25C2-48A9-9D23-4341D6F19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B3DBA2-438D-4462-A28E-7AC292EAD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7352C-6AF1-4D42-A15A-45C6FA13D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151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49781C5-E59C-4BB0-8873-BAE364B44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A6E6EC-8099-4621-86BD-B6DF198E7A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5271C2-25A2-4664-A0AB-5B82465A65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1804209A-C6D7-496B-8537-5782FDB96C12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049414-77F4-48CA-8DC1-3DC095D90F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2AD38D-6CAF-4577-964B-6FC51F2665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6C87352C-6AF1-4D42-A15A-45C6FA13D2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751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02135D-0581-4C2D-AFBD-ADB5BFEAB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76481F-DA8E-4D1E-BF0E-1D93978FCF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074713-0FE8-4F6C-B3A0-1C406A926B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52A4A5FF-00F1-4B9C-80DF-298EB6626127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D2C4C2-2EAE-4903-86C0-DC1C07D2E2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1D39BA-93CE-49B5-A504-EF7E095D4C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460A0532-F395-4844-A4A9-A77B31D443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099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4" Type="http://schemas.openxmlformats.org/officeDocument/2006/relationships/image" Target="NUL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4" Type="http://schemas.openxmlformats.org/officeDocument/2006/relationships/image" Target="NUL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4" Type="http://schemas.openxmlformats.org/officeDocument/2006/relationships/image" Target="NUL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4" Type="http://schemas.openxmlformats.org/officeDocument/2006/relationships/image" Target="NUL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4" Type="http://schemas.openxmlformats.org/officeDocument/2006/relationships/image" Target="NUL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4" Type="http://schemas.openxmlformats.org/officeDocument/2006/relationships/image" Target="NUL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7" Type="http://schemas.openxmlformats.org/officeDocument/2006/relationships/image" Target="NUL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4" Type="http://schemas.openxmlformats.org/officeDocument/2006/relationships/image" Target="NUL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4" Type="http://schemas.openxmlformats.org/officeDocument/2006/relationships/image" Target="NUL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7" Type="http://schemas.openxmlformats.org/officeDocument/2006/relationships/image" Target="NUL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4" Type="http://schemas.openxmlformats.org/officeDocument/2006/relationships/image" Target="NUL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4" Type="http://schemas.openxmlformats.org/officeDocument/2006/relationships/image" Target="NUL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7" Type="http://schemas.openxmlformats.org/officeDocument/2006/relationships/image" Target="NUL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7" Type="http://schemas.openxmlformats.org/officeDocument/2006/relationships/image" Target="NUL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7" Type="http://schemas.openxmlformats.org/officeDocument/2006/relationships/image" Target="NUL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image" Target="../media/image6.png"/><Relationship Id="rId7" Type="http://schemas.openxmlformats.org/officeDocument/2006/relationships/image" Target="../media/image11.png"/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4" Type="http://schemas.openxmlformats.org/officeDocument/2006/relationships/image" Target="NUL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7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46C8B-9AB5-4B36-A44B-C6B45DD2D0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5628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INST 414: Data Science Techniques</a:t>
            </a:r>
            <a:br>
              <a:rPr lang="en-US" dirty="0"/>
            </a:br>
            <a:r>
              <a:rPr lang="en-US" dirty="0"/>
              <a:t> </a:t>
            </a:r>
            <a:br>
              <a:rPr lang="en-US" sz="4900" dirty="0"/>
            </a:br>
            <a:r>
              <a:rPr lang="en-US" sz="4900" dirty="0"/>
              <a:t>Sources of Bias 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3730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039ED-9BAD-453D-880A-07999242B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 Differences in Measurement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AB5D880-1729-47E7-99B4-A7D4FA2B2FCD}"/>
              </a:ext>
            </a:extLst>
          </p:cNvPr>
          <p:cNvSpPr/>
          <p:nvPr/>
        </p:nvSpPr>
        <p:spPr>
          <a:xfrm>
            <a:off x="5777621" y="3118380"/>
            <a:ext cx="1859623" cy="64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Not Arrested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406F41C-2101-4BA4-B529-913DC4D1EC2B}"/>
              </a:ext>
            </a:extLst>
          </p:cNvPr>
          <p:cNvSpPr/>
          <p:nvPr/>
        </p:nvSpPr>
        <p:spPr>
          <a:xfrm>
            <a:off x="5777620" y="2023860"/>
            <a:ext cx="1859623" cy="64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Arrested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FEEE8A5-E50D-43AA-9824-A6FA79D24CD0}"/>
              </a:ext>
            </a:extLst>
          </p:cNvPr>
          <p:cNvSpPr/>
          <p:nvPr/>
        </p:nvSpPr>
        <p:spPr>
          <a:xfrm>
            <a:off x="1045730" y="2416012"/>
            <a:ext cx="1859623" cy="7988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Crime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CDF22341-383B-4FF5-8EB2-0D2F2E7ECA71}"/>
              </a:ext>
            </a:extLst>
          </p:cNvPr>
          <p:cNvCxnSpPr>
            <a:cxnSpLocks/>
            <a:stCxn id="17" idx="3"/>
            <a:endCxn id="19" idx="1"/>
          </p:cNvCxnSpPr>
          <p:nvPr/>
        </p:nvCxnSpPr>
        <p:spPr>
          <a:xfrm flipV="1">
            <a:off x="2905353" y="2343900"/>
            <a:ext cx="2872267" cy="47152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726AA689-FE6F-4974-9254-28A43737650E}"/>
              </a:ext>
            </a:extLst>
          </p:cNvPr>
          <p:cNvCxnSpPr>
            <a:cxnSpLocks/>
            <a:stCxn id="17" idx="3"/>
            <a:endCxn id="4" idx="1"/>
          </p:cNvCxnSpPr>
          <p:nvPr/>
        </p:nvCxnSpPr>
        <p:spPr>
          <a:xfrm>
            <a:off x="2905353" y="2815420"/>
            <a:ext cx="2872268" cy="62300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0D96758-BAF6-4CD8-8B20-4213E840AFD8}"/>
                  </a:ext>
                </a:extLst>
              </p:cNvPr>
              <p:cNvSpPr txBox="1"/>
              <p:nvPr/>
            </p:nvSpPr>
            <p:spPr>
              <a:xfrm>
                <a:off x="7836524" y="2246189"/>
                <a:ext cx="3309746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11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𝑃</m:t>
                    </m:r>
                    <m:d>
                      <m:dPr>
                        <m:ctrlPr>
                          <a:rPr kumimoji="0" lang="en-US" sz="11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1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𝐴𝑟𝑟𝑒𝑠𝑡</m:t>
                        </m:r>
                        <m:r>
                          <a:rPr kumimoji="0" lang="en-US" sz="11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=1</m:t>
                        </m:r>
                      </m:e>
                      <m:e>
                        <m:r>
                          <a:rPr kumimoji="0" lang="en-US" sz="11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𝐶𝑟𝑖𝑚𝑒</m:t>
                        </m:r>
                        <m:r>
                          <a:rPr kumimoji="0" lang="en-US" sz="11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=1,  </m:t>
                        </m:r>
                        <m:r>
                          <a:rPr kumimoji="0" lang="en-US" sz="11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𝑅𝑎𝑐𝑒</m:t>
                        </m:r>
                        <m:r>
                          <a:rPr kumimoji="0" lang="en-US" sz="11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</m:t>
                        </m:r>
                        <m:r>
                          <a:rPr kumimoji="0" lang="en-US" sz="11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4472C4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</m:t>
                        </m:r>
                      </m:e>
                    </m:d>
                    <m:r>
                      <a:rPr kumimoji="0" lang="en-US" sz="11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=100%</m:t>
                    </m:r>
                  </m:oMath>
                </a14:m>
                <a:r>
                  <a:rPr kumimoji="0" 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0D96758-BAF6-4CD8-8B20-4213E840AF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36524" y="2246189"/>
                <a:ext cx="3309746" cy="2616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8EFB6F50-6CD2-4149-A1FA-99358F668D30}"/>
                  </a:ext>
                </a:extLst>
              </p:cNvPr>
              <p:cNvSpPr txBox="1"/>
              <p:nvPr/>
            </p:nvSpPr>
            <p:spPr>
              <a:xfrm>
                <a:off x="7836523" y="3260406"/>
                <a:ext cx="2998253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1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𝑃</m:t>
                      </m:r>
                      <m:d>
                        <m:dPr>
                          <m:ctrlP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𝐴𝑟𝑟𝑒𝑠𝑡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=0</m:t>
                          </m:r>
                        </m:e>
                        <m:e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𝐶𝑟𝑖𝑚𝑒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=1,   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𝑅𝑎𝑐𝑒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472C4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𝐴</m:t>
                          </m:r>
                        </m:e>
                      </m:d>
                      <m:r>
                        <a:rPr kumimoji="0" lang="en-US" sz="11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=0%</m:t>
                      </m:r>
                    </m:oMath>
                  </m:oMathPara>
                </a14:m>
                <a:endPara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8EFB6F50-6CD2-4149-A1FA-99358F668D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36523" y="3260406"/>
                <a:ext cx="2998253" cy="2616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Rectangle 26">
            <a:extLst>
              <a:ext uri="{FF2B5EF4-FFF2-40B4-BE49-F238E27FC236}">
                <a16:creationId xmlns:a16="http://schemas.microsoft.com/office/drawing/2014/main" id="{F42497D3-EC5B-4A4F-999E-6AF47B352B5B}"/>
              </a:ext>
            </a:extLst>
          </p:cNvPr>
          <p:cNvSpPr/>
          <p:nvPr/>
        </p:nvSpPr>
        <p:spPr>
          <a:xfrm>
            <a:off x="5777620" y="5794102"/>
            <a:ext cx="1859623" cy="64008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Not Arrested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F7CF451-8A18-4ADD-AF27-77E1B5D30F9F}"/>
              </a:ext>
            </a:extLst>
          </p:cNvPr>
          <p:cNvSpPr/>
          <p:nvPr/>
        </p:nvSpPr>
        <p:spPr>
          <a:xfrm>
            <a:off x="5777619" y="4699582"/>
            <a:ext cx="1859623" cy="64008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Arrested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DE938B4-1C37-4229-B681-285CF5F49775}"/>
              </a:ext>
            </a:extLst>
          </p:cNvPr>
          <p:cNvSpPr/>
          <p:nvPr/>
        </p:nvSpPr>
        <p:spPr>
          <a:xfrm>
            <a:off x="1045729" y="5091734"/>
            <a:ext cx="1859623" cy="79881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Crime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DDE6BD9B-86CD-4A26-9D92-53768AD501E0}"/>
              </a:ext>
            </a:extLst>
          </p:cNvPr>
          <p:cNvCxnSpPr>
            <a:cxnSpLocks/>
            <a:stCxn id="29" idx="3"/>
            <a:endCxn id="28" idx="1"/>
          </p:cNvCxnSpPr>
          <p:nvPr/>
        </p:nvCxnSpPr>
        <p:spPr>
          <a:xfrm flipV="1">
            <a:off x="2905352" y="5019622"/>
            <a:ext cx="2872267" cy="47152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FC5F9AE4-F3E5-4F92-B99B-05F7FE3B7311}"/>
              </a:ext>
            </a:extLst>
          </p:cNvPr>
          <p:cNvCxnSpPr>
            <a:cxnSpLocks/>
            <a:stCxn id="29" idx="3"/>
            <a:endCxn id="27" idx="1"/>
          </p:cNvCxnSpPr>
          <p:nvPr/>
        </p:nvCxnSpPr>
        <p:spPr>
          <a:xfrm>
            <a:off x="2905352" y="5491142"/>
            <a:ext cx="2872268" cy="62300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82A17463-BBD4-4BB7-B90E-5583ECEFD6AC}"/>
                  </a:ext>
                </a:extLst>
              </p:cNvPr>
              <p:cNvSpPr txBox="1"/>
              <p:nvPr/>
            </p:nvSpPr>
            <p:spPr>
              <a:xfrm>
                <a:off x="7836523" y="4939492"/>
                <a:ext cx="3162155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1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𝑃</m:t>
                      </m:r>
                      <m:d>
                        <m:dPr>
                          <m:ctrlP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𝐴𝑟𝑟𝑒𝑠𝑡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=1</m:t>
                          </m:r>
                        </m:e>
                        <m:e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𝐶𝑟𝑖𝑚𝑒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=1,  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𝑅𝑎𝑐𝑒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ED7D3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𝐵</m:t>
                          </m:r>
                        </m:e>
                      </m:d>
                      <m:r>
                        <a:rPr kumimoji="0" lang="en-US" sz="11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=100%</m:t>
                      </m:r>
                    </m:oMath>
                  </m:oMathPara>
                </a14:m>
                <a:endPara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82A17463-BBD4-4BB7-B90E-5583ECEFD6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36523" y="4939492"/>
                <a:ext cx="3162155" cy="2616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46C0675F-8180-4B58-AC0D-DBE24D15093D}"/>
                  </a:ext>
                </a:extLst>
              </p:cNvPr>
              <p:cNvSpPr txBox="1"/>
              <p:nvPr/>
            </p:nvSpPr>
            <p:spPr>
              <a:xfrm>
                <a:off x="7836524" y="5983337"/>
                <a:ext cx="3093144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1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𝑃</m:t>
                      </m:r>
                      <m:d>
                        <m:dPr>
                          <m:ctrlP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𝐴𝑟𝑟𝑒𝑠𝑡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=0</m:t>
                          </m:r>
                        </m:e>
                        <m:e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𝐶𝑟𝑖𝑚𝑒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=1,   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𝑅𝑎𝑐𝑒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ED7D3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𝐵</m:t>
                          </m:r>
                        </m:e>
                      </m:d>
                      <m:r>
                        <a:rPr kumimoji="0" lang="en-US" sz="11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=0%</m:t>
                      </m:r>
                    </m:oMath>
                  </m:oMathPara>
                </a14:m>
                <a:endPara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46C0675F-8180-4B58-AC0D-DBE24D1509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36524" y="5983337"/>
                <a:ext cx="3093144" cy="2616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>
            <a:extLst>
              <a:ext uri="{FF2B5EF4-FFF2-40B4-BE49-F238E27FC236}">
                <a16:creationId xmlns:a16="http://schemas.microsoft.com/office/drawing/2014/main" id="{287A1B18-6D8E-4BC6-A9DA-0366401DCC0F}"/>
              </a:ext>
            </a:extLst>
          </p:cNvPr>
          <p:cNvSpPr txBox="1"/>
          <p:nvPr/>
        </p:nvSpPr>
        <p:spPr>
          <a:xfrm>
            <a:off x="1311217" y="4019909"/>
            <a:ext cx="90404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In this scenario, both groups are always arrested if they have committed a crime.</a:t>
            </a:r>
          </a:p>
        </p:txBody>
      </p:sp>
    </p:spTree>
    <p:extLst>
      <p:ext uri="{BB962C8B-B14F-4D97-AF65-F5344CB8AC3E}">
        <p14:creationId xmlns:p14="http://schemas.microsoft.com/office/powerpoint/2010/main" val="154656234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879DC-FB41-40E1-B29B-2120C348F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Leads to Bias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A163CE-D818-48F4-8FB5-20846D1924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dirty="0"/>
              <a:t>We are going to imagine a world where everything is measured perfectly</a:t>
            </a:r>
          </a:p>
          <a:p>
            <a:endParaRPr lang="en-US" dirty="0"/>
          </a:p>
          <a:p>
            <a:r>
              <a:rPr lang="en-US" dirty="0"/>
              <a:t>We are going to compare two subgroups: race=0 and race=1</a:t>
            </a:r>
          </a:p>
          <a:p>
            <a:endParaRPr lang="en-US" dirty="0"/>
          </a:p>
          <a:p>
            <a:r>
              <a:rPr lang="en-US" dirty="0"/>
              <a:t>One subgroup will have a higher arrest rate than the other one</a:t>
            </a:r>
          </a:p>
          <a:p>
            <a:pPr lvl="1"/>
            <a:r>
              <a:rPr lang="en-US" dirty="0"/>
              <a:t>Why is there a difference in re-arrest rate?</a:t>
            </a:r>
          </a:p>
          <a:p>
            <a:pPr lvl="2"/>
            <a:r>
              <a:rPr lang="en-US" dirty="0"/>
              <a:t>Important for real-world discussions</a:t>
            </a:r>
          </a:p>
          <a:p>
            <a:pPr lvl="2"/>
            <a:r>
              <a:rPr lang="en-US" dirty="0"/>
              <a:t>Today we primarily care about the math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46147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B8407-CF74-4561-9452-79C2CFA59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4AD4415-DD33-4D81-9136-957FCE0321A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6137953" cy="4351338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/>
                  <a:t>Predicting arrest in 2021 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𝐴𝑟𝑟𝑒𝑠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2021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Models:</a:t>
                </a:r>
              </a:p>
              <a:p>
                <a:pPr lvl="1"/>
                <a:r>
                  <a:rPr lang="en-US" b="0" dirty="0"/>
                  <a:t>1) No predictors</a:t>
                </a:r>
              </a:p>
              <a:p>
                <a:pPr lvl="1"/>
                <a:r>
                  <a:rPr lang="en-US" dirty="0"/>
                  <a:t>2) + </a:t>
                </a:r>
                <a:r>
                  <a:rPr lang="en-US" b="0" dirty="0"/>
                  <a:t>Arrest in 2020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𝐴𝑟𝑟𝑒𝑠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2020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3) + Defendant’s race 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𝑟𝑎𝑐𝑒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4) + Interaction 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𝐴𝑟𝑟𝑒𝑠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2020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∗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𝑟𝑎𝑐𝑒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:r>
                  <a:rPr lang="en-US" dirty="0"/>
                  <a:t>Ordinary Least Squares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4AD4415-DD33-4D81-9136-957FCE0321A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6137953" cy="4351338"/>
              </a:xfrm>
              <a:blipFill>
                <a:blip r:embed="rId2"/>
                <a:stretch>
                  <a:fillRect l="-1789" t="-33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0500745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B8407-CF74-4561-9452-79C2CFA59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4AD4415-DD33-4D81-9136-957FCE0321A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9918940" cy="4351338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Models:</a:t>
                </a:r>
              </a:p>
              <a:p>
                <a:pPr lvl="1"/>
                <a:r>
                  <a:rPr lang="en-US" b="0" dirty="0"/>
                  <a:t>1) No predictors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𝐴𝑟𝑟𝑒𝑠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2021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𝑝𝑟𝑒𝑑𝑠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:endParaRPr lang="en-US" b="0" dirty="0"/>
              </a:p>
              <a:p>
                <a:pPr lvl="1"/>
                <a:r>
                  <a:rPr lang="en-US" dirty="0"/>
                  <a:t>2) + </a:t>
                </a:r>
                <a:r>
                  <a:rPr lang="en-US" b="0" dirty="0"/>
                  <a:t>Arrest in 2020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𝐴𝑟𝑟𝑒𝑠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2020</m:t>
                            </m:r>
                          </m:sub>
                        </m:sSub>
                      </m:e>
                    </m:d>
                  </m:oMath>
                </a14:m>
                <a:endParaRPr lang="en-US" b="0" dirty="0"/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𝐴𝑟𝑟𝑒𝑠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2021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𝑝𝑟𝑒𝑑𝑠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𝐴𝑟𝑟𝑒𝑠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2020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</a:p>
              <a:p>
                <a:pPr lvl="1"/>
                <a:r>
                  <a:rPr lang="en-US" dirty="0"/>
                  <a:t>3) + Defendant’s race 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𝑟𝑎𝑐𝑒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b="0" dirty="0"/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𝐴𝑟𝑟𝑒𝑠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2021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𝑝𝑟𝑒𝑑𝑠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⋅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𝐴𝑟𝑟𝑒𝑠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2020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⋅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𝑟𝑎𝑐𝑒</m:t>
                    </m:r>
                  </m:oMath>
                </a14:m>
                <a:r>
                  <a:rPr lang="en-US" dirty="0"/>
                  <a:t> </a:t>
                </a:r>
              </a:p>
              <a:p>
                <a:pPr lvl="1"/>
                <a:r>
                  <a:rPr lang="en-US" dirty="0"/>
                  <a:t>4) + Interaction 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𝐴𝑟𝑟𝑒𝑠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2020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∗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𝑟𝑎𝑐𝑒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𝐴𝑟𝑟𝑒𝑠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2021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𝑝𝑟𝑒𝑑𝑠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⋅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𝐴𝑟𝑟𝑒𝑠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2020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⋅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𝑟𝑎𝑐𝑒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Arrest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2020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𝑟𝑎𝑐𝑒</m:t>
                    </m:r>
                  </m:oMath>
                </a14:m>
                <a:endParaRPr lang="en-US" dirty="0"/>
              </a:p>
              <a:p>
                <a:pPr lvl="2"/>
                <a:endParaRPr lang="en-US" dirty="0"/>
              </a:p>
              <a:p>
                <a:r>
                  <a:rPr lang="en-US" dirty="0"/>
                  <a:t>Note “|preds” is just a shorthand for saying that these are conditional probabilities that depend on the predictors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4AD4415-DD33-4D81-9136-957FCE0321A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9918940" cy="4351338"/>
              </a:xfrm>
              <a:blipFill>
                <a:blip r:embed="rId2"/>
                <a:stretch>
                  <a:fillRect l="-983" t="-2801" r="-1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665015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CD7C3DB9-ADFE-4DB9-B71B-00CD07D93A35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𝐴𝑟𝑟𝑒𝑠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2021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CD7C3DB9-ADFE-4DB9-B71B-00CD07D93A3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Content Placeholder 4">
                <a:extLst>
                  <a:ext uri="{FF2B5EF4-FFF2-40B4-BE49-F238E27FC236}">
                    <a16:creationId xmlns:a16="http://schemas.microsoft.com/office/drawing/2014/main" id="{D7DB8743-E572-40AC-B0CF-2A3E99B51AC8}"/>
                  </a:ext>
                </a:extLst>
              </p:cNvPr>
              <p:cNvGraphicFramePr>
                <a:graphicFrameLocks noGrp="1"/>
              </p:cNvGraphicFramePr>
              <p:nvPr>
                <p:ph idx="1"/>
              </p:nvPr>
            </p:nvGraphicFramePr>
            <p:xfrm>
              <a:off x="7674794" y="1793429"/>
              <a:ext cx="4274049" cy="4720386"/>
            </p:xfrm>
            <a:graphic>
              <a:graphicData uri="http://schemas.openxmlformats.org/drawingml/2006/table">
                <a:tbl>
                  <a:tblPr firstRow="1" lastCol="1">
                    <a:tableStyleId>{9D7B26C5-4107-4FEC-AEDC-1716B250A1EF}</a:tableStyleId>
                  </a:tblPr>
                  <a:tblGrid>
                    <a:gridCol w="797798">
                      <a:extLst>
                        <a:ext uri="{9D8B030D-6E8A-4147-A177-3AD203B41FA5}">
                          <a16:colId xmlns:a16="http://schemas.microsoft.com/office/drawing/2014/main" val="363316257"/>
                        </a:ext>
                      </a:extLst>
                    </a:gridCol>
                    <a:gridCol w="1005444">
                      <a:extLst>
                        <a:ext uri="{9D8B030D-6E8A-4147-A177-3AD203B41FA5}">
                          <a16:colId xmlns:a16="http://schemas.microsoft.com/office/drawing/2014/main" val="1940546229"/>
                        </a:ext>
                      </a:extLst>
                    </a:gridCol>
                    <a:gridCol w="1420737">
                      <a:extLst>
                        <a:ext uri="{9D8B030D-6E8A-4147-A177-3AD203B41FA5}">
                          <a16:colId xmlns:a16="http://schemas.microsoft.com/office/drawing/2014/main" val="2416451057"/>
                        </a:ext>
                      </a:extLst>
                    </a:gridCol>
                    <a:gridCol w="1050070">
                      <a:extLst>
                        <a:ext uri="{9D8B030D-6E8A-4147-A177-3AD203B41FA5}">
                          <a16:colId xmlns:a16="http://schemas.microsoft.com/office/drawing/2014/main" val="1099521159"/>
                        </a:ext>
                      </a:extLst>
                    </a:gridCol>
                  </a:tblGrid>
                  <a:tr h="439050"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  <m:r>
                                      <a:rPr lang="en-US" sz="1400" b="0" i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 :</m:t>
                                </m:r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  <m:r>
                                      <a:rPr lang="en-US" sz="1400" b="0" i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  <m:r>
                                      <a:rPr lang="en-US" sz="1400" b="0" i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667769391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88591813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3087509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27909527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2134696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36296494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9869810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5790461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3983758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39279675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7061316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4152973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472381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Content Placeholder 4">
                <a:extLst>
                  <a:ext uri="{FF2B5EF4-FFF2-40B4-BE49-F238E27FC236}">
                    <a16:creationId xmlns:a16="http://schemas.microsoft.com/office/drawing/2014/main" id="{D7DB8743-E572-40AC-B0CF-2A3E99B51AC8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950751315"/>
                  </p:ext>
                </p:extLst>
              </p:nvPr>
            </p:nvGraphicFramePr>
            <p:xfrm>
              <a:off x="7674794" y="1793429"/>
              <a:ext cx="4274049" cy="4720386"/>
            </p:xfrm>
            <a:graphic>
              <a:graphicData uri="http://schemas.openxmlformats.org/drawingml/2006/table">
                <a:tbl>
                  <a:tblPr firstRow="1" lastCol="1">
                    <a:tableStyleId>{9D7B26C5-4107-4FEC-AEDC-1716B250A1EF}</a:tableStyleId>
                  </a:tblPr>
                  <a:tblGrid>
                    <a:gridCol w="797798">
                      <a:extLst>
                        <a:ext uri="{9D8B030D-6E8A-4147-A177-3AD203B41FA5}">
                          <a16:colId xmlns:a16="http://schemas.microsoft.com/office/drawing/2014/main" val="363316257"/>
                        </a:ext>
                      </a:extLst>
                    </a:gridCol>
                    <a:gridCol w="1005444">
                      <a:extLst>
                        <a:ext uri="{9D8B030D-6E8A-4147-A177-3AD203B41FA5}">
                          <a16:colId xmlns:a16="http://schemas.microsoft.com/office/drawing/2014/main" val="1940546229"/>
                        </a:ext>
                      </a:extLst>
                    </a:gridCol>
                    <a:gridCol w="1420737">
                      <a:extLst>
                        <a:ext uri="{9D8B030D-6E8A-4147-A177-3AD203B41FA5}">
                          <a16:colId xmlns:a16="http://schemas.microsoft.com/office/drawing/2014/main" val="2416451057"/>
                        </a:ext>
                      </a:extLst>
                    </a:gridCol>
                    <a:gridCol w="1050070">
                      <a:extLst>
                        <a:ext uri="{9D8B030D-6E8A-4147-A177-3AD203B41FA5}">
                          <a16:colId xmlns:a16="http://schemas.microsoft.com/office/drawing/2014/main" val="1099521159"/>
                        </a:ext>
                      </a:extLst>
                    </a:gridCol>
                  </a:tblGrid>
                  <a:tr h="4390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763" t="-1389" r="-438168" b="-979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79518" t="-1389" r="-245783" b="-979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27897" t="-1389" r="-75107" b="-979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06936" t="-1389" r="-1156" b="-9791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67769391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88591813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3087509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27909527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2134696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36296494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9869810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5790461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3983758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39279675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7061316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4152973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4723810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C768349-CDFB-4DAE-97F3-92746003DD88}"/>
                  </a:ext>
                </a:extLst>
              </p:cNvPr>
              <p:cNvSpPr txBox="1"/>
              <p:nvPr/>
            </p:nvSpPr>
            <p:spPr>
              <a:xfrm>
                <a:off x="848474" y="1793429"/>
                <a:ext cx="627751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Simplest Predictor</a:t>
                </a:r>
              </a:p>
              <a:p>
                <a:pPr marL="800100" marR="0" lvl="1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𝐴𝑟𝑟𝑒𝑠</m:t>
                    </m:r>
                    <m:sSub>
                      <m:sSubPr>
                        <m:ctrlP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𝑡</m:t>
                        </m:r>
                      </m:e>
                      <m:sub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2021</m:t>
                        </m:r>
                      </m:sub>
                    </m:sSub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sSub>
                      <m:sSubPr>
                        <m:ctrlP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𝛽</m:t>
                        </m:r>
                      </m:e>
                      <m:sub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0</m:t>
                        </m:r>
                      </m:sub>
                    </m:sSub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</m:t>
                    </m:r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𝑒𝑟𝑟𝑜</m:t>
                    </m:r>
                    <m:sSub>
                      <m:sSubPr>
                        <m:ctrlP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𝑟</m:t>
                        </m:r>
                      </m:e>
                      <m:sub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𝑖</m:t>
                        </m:r>
                      </m:sub>
                    </m:sSub>
                  </m:oMath>
                </a14:m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C768349-CDFB-4DAE-97F3-92746003DD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8474" y="1793429"/>
                <a:ext cx="6277510" cy="830997"/>
              </a:xfrm>
              <a:prstGeom prst="rect">
                <a:avLst/>
              </a:prstGeom>
              <a:blipFill>
                <a:blip r:embed="rId4"/>
                <a:stretch>
                  <a:fillRect l="-1262" t="-5839" b="-124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6210633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CD7C3DB9-ADFE-4DB9-B71B-00CD07D93A35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𝐴𝑟𝑟𝑒𝑠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2021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CD7C3DB9-ADFE-4DB9-B71B-00CD07D93A3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Content Placeholder 4">
                <a:extLst>
                  <a:ext uri="{FF2B5EF4-FFF2-40B4-BE49-F238E27FC236}">
                    <a16:creationId xmlns:a16="http://schemas.microsoft.com/office/drawing/2014/main" id="{D7DB8743-E572-40AC-B0CF-2A3E99B51AC8}"/>
                  </a:ext>
                </a:extLst>
              </p:cNvPr>
              <p:cNvGraphicFramePr>
                <a:graphicFrameLocks noGrp="1"/>
              </p:cNvGraphicFramePr>
              <p:nvPr>
                <p:ph idx="1"/>
              </p:nvPr>
            </p:nvGraphicFramePr>
            <p:xfrm>
              <a:off x="9822088" y="1793429"/>
              <a:ext cx="1050070" cy="4720386"/>
            </p:xfrm>
            <a:graphic>
              <a:graphicData uri="http://schemas.openxmlformats.org/drawingml/2006/table">
                <a:tbl>
                  <a:tblPr firstRow="1" lastCol="1">
                    <a:tableStyleId>{9D7B26C5-4107-4FEC-AEDC-1716B250A1EF}</a:tableStyleId>
                  </a:tblPr>
                  <a:tblGrid>
                    <a:gridCol w="1050070">
                      <a:extLst>
                        <a:ext uri="{9D8B030D-6E8A-4147-A177-3AD203B41FA5}">
                          <a16:colId xmlns:a16="http://schemas.microsoft.com/office/drawing/2014/main" val="1099521159"/>
                        </a:ext>
                      </a:extLst>
                    </a:gridCol>
                  </a:tblGrid>
                  <a:tr h="439050"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  <m:r>
                                      <a:rPr lang="en-US" sz="1400" b="0" i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667769391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88591813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3087509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27909527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2134696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36296494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9869810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5790461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3983758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39279675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7061316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4152973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472381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Content Placeholder 4">
                <a:extLst>
                  <a:ext uri="{FF2B5EF4-FFF2-40B4-BE49-F238E27FC236}">
                    <a16:creationId xmlns:a16="http://schemas.microsoft.com/office/drawing/2014/main" id="{D7DB8743-E572-40AC-B0CF-2A3E99B51AC8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227142618"/>
                  </p:ext>
                </p:extLst>
              </p:nvPr>
            </p:nvGraphicFramePr>
            <p:xfrm>
              <a:off x="9822088" y="1793429"/>
              <a:ext cx="1050070" cy="4720386"/>
            </p:xfrm>
            <a:graphic>
              <a:graphicData uri="http://schemas.openxmlformats.org/drawingml/2006/table">
                <a:tbl>
                  <a:tblPr firstRow="1" lastCol="1">
                    <a:tableStyleId>{9D7B26C5-4107-4FEC-AEDC-1716B250A1EF}</a:tableStyleId>
                  </a:tblPr>
                  <a:tblGrid>
                    <a:gridCol w="1050070">
                      <a:extLst>
                        <a:ext uri="{9D8B030D-6E8A-4147-A177-3AD203B41FA5}">
                          <a16:colId xmlns:a16="http://schemas.microsoft.com/office/drawing/2014/main" val="1099521159"/>
                        </a:ext>
                      </a:extLst>
                    </a:gridCol>
                  </a:tblGrid>
                  <a:tr h="4390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78" t="-1389" r="-1156" b="-9791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67769391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88591813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3087509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27909527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2134696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36296494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9869810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5790461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3983758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39279675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7061316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4152973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4723810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C768349-CDFB-4DAE-97F3-92746003DD88}"/>
                  </a:ext>
                </a:extLst>
              </p:cNvPr>
              <p:cNvSpPr txBox="1"/>
              <p:nvPr/>
            </p:nvSpPr>
            <p:spPr>
              <a:xfrm>
                <a:off x="848474" y="1793429"/>
                <a:ext cx="6277510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Simplest Predictor</a:t>
                </a:r>
              </a:p>
              <a:p>
                <a:pPr marL="800100" marR="0" lvl="1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𝐴𝑟𝑟𝑒𝑠</m:t>
                    </m:r>
                    <m:sSub>
                      <m:sSubPr>
                        <m:ctrlP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𝑡</m:t>
                        </m:r>
                      </m:e>
                      <m:sub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2021</m:t>
                        </m:r>
                      </m:sub>
                    </m:sSub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sSub>
                      <m:sSubPr>
                        <m:ctrlP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𝛽</m:t>
                        </m:r>
                      </m:e>
                      <m:sub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0</m:t>
                        </m:r>
                      </m:sub>
                    </m:sSub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</m:t>
                    </m:r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𝑒𝑟𝑟𝑜</m:t>
                    </m:r>
                    <m:sSub>
                      <m:sSubPr>
                        <m:ctrlP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𝑟</m:t>
                        </m:r>
                      </m:e>
                      <m:sub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𝑖</m:t>
                        </m:r>
                      </m:sub>
                    </m:sSub>
                  </m:oMath>
                </a14:m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800100" marR="0" lvl="1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What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𝛽</m:t>
                        </m:r>
                      </m:e>
                      <m:sub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0</m:t>
                        </m:r>
                      </m:sub>
                    </m:sSub>
                  </m:oMath>
                </a14:m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?</a:t>
                </a:r>
              </a:p>
              <a:p>
                <a:pPr marL="800100" marR="0" lvl="1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Average value of </a:t>
                </a:r>
                <a14:m>
                  <m:oMath xmlns:m="http://schemas.openxmlformats.org/officeDocument/2006/math"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𝐴𝑟𝑟𝑒𝑠</m:t>
                    </m:r>
                    <m:sSub>
                      <m:sSubPr>
                        <m:ctrlP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𝑡</m:t>
                        </m:r>
                      </m:e>
                      <m:sub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2021</m:t>
                        </m:r>
                      </m:sub>
                    </m:sSub>
                  </m:oMath>
                </a14:m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800100" marR="0" lvl="1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C768349-CDFB-4DAE-97F3-92746003DD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8474" y="1793429"/>
                <a:ext cx="6277510" cy="2308324"/>
              </a:xfrm>
              <a:prstGeom prst="rect">
                <a:avLst/>
              </a:prstGeom>
              <a:blipFill>
                <a:blip r:embed="rId4"/>
                <a:stretch>
                  <a:fillRect l="-1262" t="-2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7476047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CD7C3DB9-ADFE-4DB9-B71B-00CD07D93A35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𝐴𝑟𝑟𝑒𝑠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2021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CD7C3DB9-ADFE-4DB9-B71B-00CD07D93A3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Content Placeholder 4">
                <a:extLst>
                  <a:ext uri="{FF2B5EF4-FFF2-40B4-BE49-F238E27FC236}">
                    <a16:creationId xmlns:a16="http://schemas.microsoft.com/office/drawing/2014/main" id="{D7DB8743-E572-40AC-B0CF-2A3E99B51AC8}"/>
                  </a:ext>
                </a:extLst>
              </p:cNvPr>
              <p:cNvGraphicFramePr>
                <a:graphicFrameLocks noGrp="1"/>
              </p:cNvGraphicFramePr>
              <p:nvPr>
                <p:ph idx="1"/>
              </p:nvPr>
            </p:nvGraphicFramePr>
            <p:xfrm>
              <a:off x="9822088" y="1793429"/>
              <a:ext cx="1050070" cy="4720386"/>
            </p:xfrm>
            <a:graphic>
              <a:graphicData uri="http://schemas.openxmlformats.org/drawingml/2006/table">
                <a:tbl>
                  <a:tblPr firstRow="1" lastCol="1">
                    <a:tableStyleId>{9D7B26C5-4107-4FEC-AEDC-1716B250A1EF}</a:tableStyleId>
                  </a:tblPr>
                  <a:tblGrid>
                    <a:gridCol w="1050070">
                      <a:extLst>
                        <a:ext uri="{9D8B030D-6E8A-4147-A177-3AD203B41FA5}">
                          <a16:colId xmlns:a16="http://schemas.microsoft.com/office/drawing/2014/main" val="1099521159"/>
                        </a:ext>
                      </a:extLst>
                    </a:gridCol>
                  </a:tblGrid>
                  <a:tr h="439050"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  <m:r>
                                      <a:rPr lang="en-US" sz="1400" b="0" i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667769391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88591813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3087509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27909527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2134696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36296494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9869810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5790461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3983758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39279675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7061316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4152973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472381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Content Placeholder 4">
                <a:extLst>
                  <a:ext uri="{FF2B5EF4-FFF2-40B4-BE49-F238E27FC236}">
                    <a16:creationId xmlns:a16="http://schemas.microsoft.com/office/drawing/2014/main" id="{D7DB8743-E572-40AC-B0CF-2A3E99B51AC8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530420276"/>
                  </p:ext>
                </p:extLst>
              </p:nvPr>
            </p:nvGraphicFramePr>
            <p:xfrm>
              <a:off x="9822088" y="1793429"/>
              <a:ext cx="1050070" cy="4720386"/>
            </p:xfrm>
            <a:graphic>
              <a:graphicData uri="http://schemas.openxmlformats.org/drawingml/2006/table">
                <a:tbl>
                  <a:tblPr firstRow="1" lastCol="1">
                    <a:tableStyleId>{9D7B26C5-4107-4FEC-AEDC-1716B250A1EF}</a:tableStyleId>
                  </a:tblPr>
                  <a:tblGrid>
                    <a:gridCol w="1050070">
                      <a:extLst>
                        <a:ext uri="{9D8B030D-6E8A-4147-A177-3AD203B41FA5}">
                          <a16:colId xmlns:a16="http://schemas.microsoft.com/office/drawing/2014/main" val="1099521159"/>
                        </a:ext>
                      </a:extLst>
                    </a:gridCol>
                  </a:tblGrid>
                  <a:tr h="4390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78" t="-1389" r="-1156" b="-9791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67769391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88591813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3087509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27909527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2134696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36296494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9869810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5790461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3983758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39279675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7061316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4152973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4723810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C768349-CDFB-4DAE-97F3-92746003DD88}"/>
                  </a:ext>
                </a:extLst>
              </p:cNvPr>
              <p:cNvSpPr txBox="1"/>
              <p:nvPr/>
            </p:nvSpPr>
            <p:spPr>
              <a:xfrm>
                <a:off x="848474" y="1793429"/>
                <a:ext cx="6277510" cy="28633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Simplest Predictor</a:t>
                </a:r>
              </a:p>
              <a:p>
                <a:pPr marL="800100" marR="0" lvl="1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𝐴𝑟𝑟𝑒𝑠</m:t>
                    </m:r>
                    <m:sSub>
                      <m:sSubPr>
                        <m:ctrlP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𝑡</m:t>
                        </m:r>
                      </m:e>
                      <m:sub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2021</m:t>
                        </m:r>
                      </m:sub>
                    </m:sSub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sSub>
                      <m:sSubPr>
                        <m:ctrlP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𝛽</m:t>
                        </m:r>
                      </m:e>
                      <m:sub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0</m:t>
                        </m:r>
                      </m:sub>
                    </m:sSub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</m:t>
                    </m:r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𝑒𝑟𝑟𝑜</m:t>
                    </m:r>
                    <m:sSub>
                      <m:sSubPr>
                        <m:ctrlP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𝑟</m:t>
                        </m:r>
                      </m:e>
                      <m:sub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𝑖</m:t>
                        </m:r>
                      </m:sub>
                    </m:sSub>
                  </m:oMath>
                </a14:m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800100" marR="0" lvl="1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What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𝛽</m:t>
                        </m:r>
                      </m:e>
                      <m:sub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0</m:t>
                        </m:r>
                      </m:sub>
                    </m:sSub>
                  </m:oMath>
                </a14:m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?</a:t>
                </a:r>
              </a:p>
              <a:p>
                <a:pPr marL="800100" marR="0" lvl="1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Average value of </a:t>
                </a:r>
                <a14:m>
                  <m:oMath xmlns:m="http://schemas.openxmlformats.org/officeDocument/2006/math"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𝐴𝑟𝑟𝑒𝑠</m:t>
                    </m:r>
                    <m:sSub>
                      <m:sSubPr>
                        <m:ctrlP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𝑡</m:t>
                        </m:r>
                      </m:e>
                      <m:sub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2021</m:t>
                        </m:r>
                      </m:sub>
                    </m:sSub>
                  </m:oMath>
                </a14:m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800100" marR="0" lvl="1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800100" marR="0" lvl="1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𝐴𝑟𝑟𝑒𝑠</m:t>
                    </m:r>
                    <m:sSub>
                      <m:sSubPr>
                        <m:ctrlP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𝑡</m:t>
                        </m:r>
                      </m:e>
                      <m:sub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2021</m:t>
                        </m:r>
                      </m:sub>
                    </m:sSub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5</m:t>
                        </m:r>
                      </m:num>
                      <m:den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12</m:t>
                        </m:r>
                      </m:den>
                    </m:f>
                  </m:oMath>
                </a14:m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C768349-CDFB-4DAE-97F3-92746003DD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8474" y="1793429"/>
                <a:ext cx="6277510" cy="2863348"/>
              </a:xfrm>
              <a:prstGeom prst="rect">
                <a:avLst/>
              </a:prstGeom>
              <a:blipFill>
                <a:blip r:embed="rId4"/>
                <a:stretch>
                  <a:fillRect l="-1262" t="-17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9831966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CD7C3DB9-ADFE-4DB9-B71B-00CD07D93A35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𝐴𝑟𝑟𝑒𝑠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2021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CD7C3DB9-ADFE-4DB9-B71B-00CD07D93A3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Content Placeholder 4">
                <a:extLst>
                  <a:ext uri="{FF2B5EF4-FFF2-40B4-BE49-F238E27FC236}">
                    <a16:creationId xmlns:a16="http://schemas.microsoft.com/office/drawing/2014/main" id="{D7DB8743-E572-40AC-B0CF-2A3E99B51AC8}"/>
                  </a:ext>
                </a:extLst>
              </p:cNvPr>
              <p:cNvGraphicFramePr>
                <a:graphicFrameLocks noGrp="1"/>
              </p:cNvGraphicFramePr>
              <p:nvPr>
                <p:ph idx="1"/>
              </p:nvPr>
            </p:nvGraphicFramePr>
            <p:xfrm>
              <a:off x="9010429" y="1793429"/>
              <a:ext cx="2044566" cy="4720386"/>
            </p:xfrm>
            <a:graphic>
              <a:graphicData uri="http://schemas.openxmlformats.org/drawingml/2006/table">
                <a:tbl>
                  <a:tblPr firstRow="1" lastCol="1">
                    <a:tableStyleId>{9D7B26C5-4107-4FEC-AEDC-1716B250A1EF}</a:tableStyleId>
                  </a:tblPr>
                  <a:tblGrid>
                    <a:gridCol w="1022283">
                      <a:extLst>
                        <a:ext uri="{9D8B030D-6E8A-4147-A177-3AD203B41FA5}">
                          <a16:colId xmlns:a16="http://schemas.microsoft.com/office/drawing/2014/main" val="1099521159"/>
                        </a:ext>
                      </a:extLst>
                    </a:gridCol>
                    <a:gridCol w="1022283">
                      <a:extLst>
                        <a:ext uri="{9D8B030D-6E8A-4147-A177-3AD203B41FA5}">
                          <a16:colId xmlns:a16="http://schemas.microsoft.com/office/drawing/2014/main" val="1561973430"/>
                        </a:ext>
                      </a:extLst>
                    </a:gridCol>
                  </a:tblGrid>
                  <a:tr h="439050"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  <m:r>
                                      <a:rPr lang="en-US" sz="1400" b="0" i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sz="1400" b="0" i="1" u="none" strike="noStrike" smtClean="0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1400" b="0" i="1" u="none" strike="noStrike" smtClean="0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𝑎𝑟𝑟𝑒𝑠𝑡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2021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667769391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.42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88591813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.42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3087509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.42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27909527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.42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2134696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.42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36296494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.42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9869810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.42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5790461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.42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3983758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.42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39279675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.42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7061316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.42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4152973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.42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472381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Content Placeholder 4">
                <a:extLst>
                  <a:ext uri="{FF2B5EF4-FFF2-40B4-BE49-F238E27FC236}">
                    <a16:creationId xmlns:a16="http://schemas.microsoft.com/office/drawing/2014/main" id="{D7DB8743-E572-40AC-B0CF-2A3E99B51AC8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806424154"/>
                  </p:ext>
                </p:extLst>
              </p:nvPr>
            </p:nvGraphicFramePr>
            <p:xfrm>
              <a:off x="9010429" y="1793429"/>
              <a:ext cx="2044566" cy="4720386"/>
            </p:xfrm>
            <a:graphic>
              <a:graphicData uri="http://schemas.openxmlformats.org/drawingml/2006/table">
                <a:tbl>
                  <a:tblPr firstRow="1" lastCol="1">
                    <a:tableStyleId>{9D7B26C5-4107-4FEC-AEDC-1716B250A1EF}</a:tableStyleId>
                  </a:tblPr>
                  <a:tblGrid>
                    <a:gridCol w="1022283">
                      <a:extLst>
                        <a:ext uri="{9D8B030D-6E8A-4147-A177-3AD203B41FA5}">
                          <a16:colId xmlns:a16="http://schemas.microsoft.com/office/drawing/2014/main" val="1099521159"/>
                        </a:ext>
                      </a:extLst>
                    </a:gridCol>
                    <a:gridCol w="1022283">
                      <a:extLst>
                        <a:ext uri="{9D8B030D-6E8A-4147-A177-3AD203B41FA5}">
                          <a16:colId xmlns:a16="http://schemas.microsoft.com/office/drawing/2014/main" val="1561973430"/>
                        </a:ext>
                      </a:extLst>
                    </a:gridCol>
                  </a:tblGrid>
                  <a:tr h="4390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95" t="-1389" r="-101190" b="-979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95" t="-1389" r="-1190" b="-9791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67769391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.42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88591813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.42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3087509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.42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27909527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.42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2134696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.42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36296494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.42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9869810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.42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5790461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.42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3983758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.42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39279675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.42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7061316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.42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4152973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.42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4723810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C768349-CDFB-4DAE-97F3-92746003DD88}"/>
                  </a:ext>
                </a:extLst>
              </p:cNvPr>
              <p:cNvSpPr txBox="1"/>
              <p:nvPr/>
            </p:nvSpPr>
            <p:spPr>
              <a:xfrm>
                <a:off x="848474" y="1793429"/>
                <a:ext cx="6277510" cy="41314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Simplest Predictor</a:t>
                </a:r>
              </a:p>
              <a:p>
                <a:pPr marL="800100" marR="0" lvl="1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𝐴𝑟𝑟𝑒𝑠</m:t>
                    </m:r>
                    <m:sSub>
                      <m:sSubPr>
                        <m:ctrlP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𝑡</m:t>
                        </m:r>
                      </m:e>
                      <m:sub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2021</m:t>
                        </m:r>
                      </m:sub>
                    </m:sSub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sSub>
                      <m:sSubPr>
                        <m:ctrlP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𝛽</m:t>
                        </m:r>
                      </m:e>
                      <m:sub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0</m:t>
                        </m:r>
                      </m:sub>
                    </m:sSub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</m:t>
                    </m:r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𝑒𝑟𝑟𝑜</m:t>
                    </m:r>
                    <m:sSub>
                      <m:sSubPr>
                        <m:ctrlP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𝑟</m:t>
                        </m:r>
                      </m:e>
                      <m:sub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𝑖</m:t>
                        </m:r>
                      </m:sub>
                    </m:sSub>
                  </m:oMath>
                </a14:m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800100" marR="0" lvl="1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What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𝛽</m:t>
                        </m:r>
                      </m:e>
                      <m:sub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0</m:t>
                        </m:r>
                      </m:sub>
                    </m:sSub>
                  </m:oMath>
                </a14:m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?</a:t>
                </a:r>
              </a:p>
              <a:p>
                <a:pPr marL="800100" marR="0" lvl="1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Average value of </a:t>
                </a:r>
                <a14:m>
                  <m:oMath xmlns:m="http://schemas.openxmlformats.org/officeDocument/2006/math"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𝐴𝑟𝑟𝑒𝑠</m:t>
                    </m:r>
                    <m:sSub>
                      <m:sSubPr>
                        <m:ctrlP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𝑡</m:t>
                        </m:r>
                      </m:e>
                      <m:sub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2021</m:t>
                        </m:r>
                      </m:sub>
                    </m:sSub>
                  </m:oMath>
                </a14:m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800100" marR="0" lvl="1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800100" marR="0" lvl="1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𝐴𝑟𝑟𝑒𝑠</m:t>
                    </m:r>
                    <m:sSub>
                      <m:sSubPr>
                        <m:ctrlP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𝑡</m:t>
                        </m:r>
                      </m:e>
                      <m:sub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2021</m:t>
                        </m:r>
                      </m:sub>
                    </m:sSub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5</m:t>
                        </m:r>
                      </m:num>
                      <m:den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12</m:t>
                        </m:r>
                      </m:den>
                    </m:f>
                  </m:oMath>
                </a14:m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800100" marR="0" lvl="1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Everyone gets the same prediction:</a:t>
                </a:r>
              </a:p>
              <a:p>
                <a:pPr marL="800100" marR="0" lvl="1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𝑃</m:t>
                    </m:r>
                    <m:d>
                      <m:dPr>
                        <m:ctrlP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𝐴𝑟𝑟𝑒𝑠</m:t>
                        </m:r>
                        <m:sSub>
                          <m:sSubPr>
                            <m:ctrlPr>
                              <a:rPr kumimoji="0" lang="en-US" sz="24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24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𝑡</m:t>
                            </m:r>
                          </m:e>
                          <m:sub>
                            <m:r>
                              <a:rPr kumimoji="0" lang="en-US" sz="24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2021</m:t>
                            </m:r>
                          </m:sub>
                        </m:sSub>
                      </m:e>
                    </m:d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5</m:t>
                        </m:r>
                      </m:num>
                      <m:den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12</m:t>
                        </m:r>
                      </m:den>
                    </m:f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=.42</m:t>
                    </m:r>
                  </m:oMath>
                </a14:m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C768349-CDFB-4DAE-97F3-92746003DD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8474" y="1793429"/>
                <a:ext cx="6277510" cy="4131452"/>
              </a:xfrm>
              <a:prstGeom prst="rect">
                <a:avLst/>
              </a:prstGeom>
              <a:blipFill>
                <a:blip r:embed="rId4"/>
                <a:stretch>
                  <a:fillRect l="-1262" t="-11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3871365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C2AAF-AAB7-4B1E-803B-A9AACC8CA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Compute Fairness Metrics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4">
                <a:extLst>
                  <a:ext uri="{FF2B5EF4-FFF2-40B4-BE49-F238E27FC236}">
                    <a16:creationId xmlns:a16="http://schemas.microsoft.com/office/drawing/2014/main" id="{683A7537-1D9B-40B0-AD44-3749C56ECEE5}"/>
                  </a:ext>
                </a:extLst>
              </p:cNvPr>
              <p:cNvGraphicFramePr>
                <a:graphicFrameLocks noGrp="1"/>
              </p:cNvGraphicFramePr>
              <p:nvPr>
                <p:ph idx="1"/>
              </p:nvPr>
            </p:nvGraphicFramePr>
            <p:xfrm>
              <a:off x="2938412" y="1654139"/>
              <a:ext cx="6801489" cy="157324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527248">
                      <a:extLst>
                        <a:ext uri="{9D8B030D-6E8A-4147-A177-3AD203B41FA5}">
                          <a16:colId xmlns:a16="http://schemas.microsoft.com/office/drawing/2014/main" val="1012334953"/>
                        </a:ext>
                      </a:extLst>
                    </a:gridCol>
                    <a:gridCol w="1726418">
                      <a:extLst>
                        <a:ext uri="{9D8B030D-6E8A-4147-A177-3AD203B41FA5}">
                          <a16:colId xmlns:a16="http://schemas.microsoft.com/office/drawing/2014/main" val="2350030826"/>
                        </a:ext>
                      </a:extLst>
                    </a:gridCol>
                    <a:gridCol w="1547823">
                      <a:extLst>
                        <a:ext uri="{9D8B030D-6E8A-4147-A177-3AD203B41FA5}">
                          <a16:colId xmlns:a16="http://schemas.microsoft.com/office/drawing/2014/main" val="2557411613"/>
                        </a:ext>
                      </a:extLst>
                    </a:gridCol>
                  </a:tblGrid>
                  <a:tr h="376750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>
                              <a:solidFill>
                                <a:schemeClr val="tx1"/>
                              </a:solidFill>
                            </a:rPr>
                            <a:t>Calibration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1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F6E0E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35989576"/>
                      </a:ext>
                    </a:extLst>
                  </a:tr>
                  <a:tr h="363918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̂"/>
                                    <m:ctrlPr>
                                      <a:rPr lang="en-US" sz="12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12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𝑃</m:t>
                                    </m:r>
                                  </m:e>
                                </m:acc>
                                <m:d>
                                  <m:dPr>
                                    <m:ctrlPr>
                                      <a:rPr lang="en-US" sz="12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2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𝑎𝑟𝑟𝑒𝑠</m:t>
                                    </m:r>
                                    <m:sSub>
                                      <m:sSubPr>
                                        <m:ctrlPr>
                                          <a:rPr lang="en-US" sz="1200" b="0" i="1" dirty="0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200" b="0" i="1" dirty="0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e>
                                      <m:sub>
                                        <m:r>
                                          <a:rPr lang="en-US" sz="1200" b="0" i="1" dirty="0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2021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en-US" sz="1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  <m:d>
                                  <m:dPr>
                                    <m:ctrlPr>
                                      <a:rPr lang="en-US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𝑎𝑟𝑟𝑒𝑠</m:t>
                                    </m:r>
                                    <m:sSub>
                                      <m:sSubPr>
                                        <m:ctrlPr>
                                          <a:rPr lang="en-US" sz="12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2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e>
                                      <m:sub>
                                        <m:r>
                                          <a:rPr lang="en-US" sz="12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2021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en-US" sz="1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56029341"/>
                      </a:ext>
                    </a:extLst>
                  </a:tr>
                  <a:tr h="43490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=0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33%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259073668"/>
                      </a:ext>
                    </a:extLst>
                  </a:tr>
                  <a:tr h="395826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50%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7045964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4">
                <a:extLst>
                  <a:ext uri="{FF2B5EF4-FFF2-40B4-BE49-F238E27FC236}">
                    <a16:creationId xmlns:a16="http://schemas.microsoft.com/office/drawing/2014/main" id="{683A7537-1D9B-40B0-AD44-3749C56ECEE5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802962044"/>
                  </p:ext>
                </p:extLst>
              </p:nvPr>
            </p:nvGraphicFramePr>
            <p:xfrm>
              <a:off x="2938412" y="1654139"/>
              <a:ext cx="6801489" cy="157324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527248">
                      <a:extLst>
                        <a:ext uri="{9D8B030D-6E8A-4147-A177-3AD203B41FA5}">
                          <a16:colId xmlns:a16="http://schemas.microsoft.com/office/drawing/2014/main" val="1012334953"/>
                        </a:ext>
                      </a:extLst>
                    </a:gridCol>
                    <a:gridCol w="1726418">
                      <a:extLst>
                        <a:ext uri="{9D8B030D-6E8A-4147-A177-3AD203B41FA5}">
                          <a16:colId xmlns:a16="http://schemas.microsoft.com/office/drawing/2014/main" val="2350030826"/>
                        </a:ext>
                      </a:extLst>
                    </a:gridCol>
                    <a:gridCol w="1547823">
                      <a:extLst>
                        <a:ext uri="{9D8B030D-6E8A-4147-A177-3AD203B41FA5}">
                          <a16:colId xmlns:a16="http://schemas.microsoft.com/office/drawing/2014/main" val="2557411613"/>
                        </a:ext>
                      </a:extLst>
                    </a:gridCol>
                  </a:tblGrid>
                  <a:tr h="376750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>
                              <a:solidFill>
                                <a:schemeClr val="tx1"/>
                              </a:solidFill>
                            </a:rPr>
                            <a:t>Calibration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1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F6E0E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35989576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5300" t="-105000" r="-90459" b="-23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40157" t="-105000" r="-787" b="-231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56029341"/>
                      </a:ext>
                    </a:extLst>
                  </a:tr>
                  <a:tr h="43490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45" t="-170833" r="-93092" b="-930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5300" t="-170833" r="-90459" b="-930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40157" t="-170833" r="-787" b="-9305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59073668"/>
                      </a:ext>
                    </a:extLst>
                  </a:tr>
                  <a:tr h="39582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45" t="-300000" r="-93092" b="-30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5300" t="-300000" r="-90459" b="-30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40157" t="-300000" r="-787" b="-307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70459642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9" name="Table 8">
                <a:extLst>
                  <a:ext uri="{FF2B5EF4-FFF2-40B4-BE49-F238E27FC236}">
                    <a16:creationId xmlns:a16="http://schemas.microsoft.com/office/drawing/2014/main" id="{C05F290D-11F4-4F3C-9762-5FF22181AC46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938412" y="3976099"/>
              <a:ext cx="6801489" cy="234677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267163">
                      <a:extLst>
                        <a:ext uri="{9D8B030D-6E8A-4147-A177-3AD203B41FA5}">
                          <a16:colId xmlns:a16="http://schemas.microsoft.com/office/drawing/2014/main" val="2888137969"/>
                        </a:ext>
                      </a:extLst>
                    </a:gridCol>
                    <a:gridCol w="2267163">
                      <a:extLst>
                        <a:ext uri="{9D8B030D-6E8A-4147-A177-3AD203B41FA5}">
                          <a16:colId xmlns:a16="http://schemas.microsoft.com/office/drawing/2014/main" val="2174007504"/>
                        </a:ext>
                      </a:extLst>
                    </a:gridCol>
                    <a:gridCol w="2267163">
                      <a:extLst>
                        <a:ext uri="{9D8B030D-6E8A-4147-A177-3AD203B41FA5}">
                          <a16:colId xmlns:a16="http://schemas.microsoft.com/office/drawing/2014/main" val="4163449276"/>
                        </a:ext>
                      </a:extLst>
                    </a:gridCol>
                  </a:tblGrid>
                  <a:tr h="546371">
                    <a:tc>
                      <a:txBody>
                        <a:bodyPr/>
                        <a:lstStyle/>
                        <a:p>
                          <a:pPr algn="ctr"/>
                          <a:endParaRPr lang="en-US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chemeClr val="tx1"/>
                              </a:solidFill>
                            </a:rPr>
                            <a:t>Balance for 0s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chemeClr val="tx1"/>
                              </a:solidFill>
                            </a:rPr>
                            <a:t>Balance for 1s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48957605"/>
                      </a:ext>
                    </a:extLst>
                  </a:tr>
                  <a:tr h="546371">
                    <a:tc>
                      <a:txBody>
                        <a:bodyPr/>
                        <a:lstStyle/>
                        <a:p>
                          <a:pPr algn="ctr"/>
                          <a:endParaRPr lang="en-US" sz="1800" dirty="0"/>
                        </a:p>
                      </a:txBody>
                      <a:tcPr anchor="ctr">
                        <a:lnL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Average </a:t>
                          </a: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̂"/>
                                    <m:ctrl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𝑃</m:t>
                                    </m:r>
                                  </m:e>
                                </m:acc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2021</m:t>
                                    </m:r>
                                  </m:sub>
                                </m:sSub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2021</m:t>
                                    </m:r>
                                  </m:sub>
                                </m:sSub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=0)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Average </a:t>
                          </a: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̂"/>
                                    <m:ctrl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𝑃</m:t>
                                    </m:r>
                                  </m:e>
                                </m:acc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2021</m:t>
                                    </m:r>
                                  </m:sub>
                                </m:sSub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2021</m:t>
                                    </m:r>
                                  </m:sub>
                                </m:sSub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=1)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5909457"/>
                      </a:ext>
                    </a:extLst>
                  </a:tr>
                  <a:tr h="623403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=0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dirty="0"/>
                            <a:t>42%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dirty="0"/>
                            <a:t>42%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909429038"/>
                      </a:ext>
                    </a:extLst>
                  </a:tr>
                  <a:tr h="623403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dirty="0"/>
                            <a:t>42%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dirty="0"/>
                            <a:t>42%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25177735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9" name="Table 8">
                <a:extLst>
                  <a:ext uri="{FF2B5EF4-FFF2-40B4-BE49-F238E27FC236}">
                    <a16:creationId xmlns:a16="http://schemas.microsoft.com/office/drawing/2014/main" id="{C05F290D-11F4-4F3C-9762-5FF22181AC4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50208653"/>
                  </p:ext>
                </p:extLst>
              </p:nvPr>
            </p:nvGraphicFramePr>
            <p:xfrm>
              <a:off x="2938412" y="3976099"/>
              <a:ext cx="6801489" cy="234677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267163">
                      <a:extLst>
                        <a:ext uri="{9D8B030D-6E8A-4147-A177-3AD203B41FA5}">
                          <a16:colId xmlns:a16="http://schemas.microsoft.com/office/drawing/2014/main" val="2888137969"/>
                        </a:ext>
                      </a:extLst>
                    </a:gridCol>
                    <a:gridCol w="2267163">
                      <a:extLst>
                        <a:ext uri="{9D8B030D-6E8A-4147-A177-3AD203B41FA5}">
                          <a16:colId xmlns:a16="http://schemas.microsoft.com/office/drawing/2014/main" val="2174007504"/>
                        </a:ext>
                      </a:extLst>
                    </a:gridCol>
                    <a:gridCol w="2267163">
                      <a:extLst>
                        <a:ext uri="{9D8B030D-6E8A-4147-A177-3AD203B41FA5}">
                          <a16:colId xmlns:a16="http://schemas.microsoft.com/office/drawing/2014/main" val="4163449276"/>
                        </a:ext>
                      </a:extLst>
                    </a:gridCol>
                  </a:tblGrid>
                  <a:tr h="546371">
                    <a:tc>
                      <a:txBody>
                        <a:bodyPr/>
                        <a:lstStyle/>
                        <a:p>
                          <a:pPr algn="ctr"/>
                          <a:endParaRPr lang="en-US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chemeClr val="tx1"/>
                              </a:solidFill>
                            </a:rPr>
                            <a:t>Balance for 0s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chemeClr val="tx1"/>
                              </a:solidFill>
                            </a:rPr>
                            <a:t>Balance for 1s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48957605"/>
                      </a:ext>
                    </a:extLst>
                  </a:tr>
                  <a:tr h="553593">
                    <a:tc>
                      <a:txBody>
                        <a:bodyPr/>
                        <a:lstStyle/>
                        <a:p>
                          <a:pPr algn="ctr"/>
                          <a:endParaRPr lang="en-US" sz="1800" dirty="0"/>
                        </a:p>
                      </a:txBody>
                      <a:tcPr anchor="ctr">
                        <a:lnL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8" t="-100000" r="-100538" b="-22747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00538" t="-100000" r="-538" b="-22747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5909457"/>
                      </a:ext>
                    </a:extLst>
                  </a:tr>
                  <a:tr h="62340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38" t="-178431" r="-200538" b="-1029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dirty="0"/>
                            <a:t>42%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dirty="0"/>
                            <a:t>42%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909429038"/>
                      </a:ext>
                    </a:extLst>
                  </a:tr>
                  <a:tr h="62340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38" t="-275728" r="-200538" b="-19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dirty="0"/>
                            <a:t>42%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dirty="0"/>
                            <a:t>42%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251777355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89440195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CD7C3DB9-ADFE-4DB9-B71B-00CD07D93A35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𝐴𝑟𝑟𝑒𝑠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2021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𝐴𝑟𝑟𝑒𝑠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2020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CD7C3DB9-ADFE-4DB9-B71B-00CD07D93A3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Content Placeholder 4">
                <a:extLst>
                  <a:ext uri="{FF2B5EF4-FFF2-40B4-BE49-F238E27FC236}">
                    <a16:creationId xmlns:a16="http://schemas.microsoft.com/office/drawing/2014/main" id="{D7DB8743-E572-40AC-B0CF-2A3E99B51AC8}"/>
                  </a:ext>
                </a:extLst>
              </p:cNvPr>
              <p:cNvGraphicFramePr>
                <a:graphicFrameLocks noGrp="1"/>
              </p:cNvGraphicFramePr>
              <p:nvPr>
                <p:ph idx="1"/>
              </p:nvPr>
            </p:nvGraphicFramePr>
            <p:xfrm>
              <a:off x="7674794" y="1793429"/>
              <a:ext cx="4274049" cy="4720386"/>
            </p:xfrm>
            <a:graphic>
              <a:graphicData uri="http://schemas.openxmlformats.org/drawingml/2006/table">
                <a:tbl>
                  <a:tblPr firstRow="1" lastCol="1">
                    <a:tableStyleId>{9D7B26C5-4107-4FEC-AEDC-1716B250A1EF}</a:tableStyleId>
                  </a:tblPr>
                  <a:tblGrid>
                    <a:gridCol w="797798">
                      <a:extLst>
                        <a:ext uri="{9D8B030D-6E8A-4147-A177-3AD203B41FA5}">
                          <a16:colId xmlns:a16="http://schemas.microsoft.com/office/drawing/2014/main" val="363316257"/>
                        </a:ext>
                      </a:extLst>
                    </a:gridCol>
                    <a:gridCol w="1005444">
                      <a:extLst>
                        <a:ext uri="{9D8B030D-6E8A-4147-A177-3AD203B41FA5}">
                          <a16:colId xmlns:a16="http://schemas.microsoft.com/office/drawing/2014/main" val="1940546229"/>
                        </a:ext>
                      </a:extLst>
                    </a:gridCol>
                    <a:gridCol w="1420737">
                      <a:extLst>
                        <a:ext uri="{9D8B030D-6E8A-4147-A177-3AD203B41FA5}">
                          <a16:colId xmlns:a16="http://schemas.microsoft.com/office/drawing/2014/main" val="2416451057"/>
                        </a:ext>
                      </a:extLst>
                    </a:gridCol>
                    <a:gridCol w="1050070">
                      <a:extLst>
                        <a:ext uri="{9D8B030D-6E8A-4147-A177-3AD203B41FA5}">
                          <a16:colId xmlns:a16="http://schemas.microsoft.com/office/drawing/2014/main" val="1099521159"/>
                        </a:ext>
                      </a:extLst>
                    </a:gridCol>
                  </a:tblGrid>
                  <a:tr h="439050"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  <m:r>
                                      <a:rPr lang="en-US" sz="1400" b="0" i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 :</m:t>
                                </m:r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  <m:r>
                                      <a:rPr lang="en-US" sz="1400" b="0" i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  <m:r>
                                      <a:rPr lang="en-US" sz="1400" b="0" i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667769391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88591813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3087509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27909527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2134696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36296494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9869810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5790461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3983758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39279675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7061316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4152973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472381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Content Placeholder 4">
                <a:extLst>
                  <a:ext uri="{FF2B5EF4-FFF2-40B4-BE49-F238E27FC236}">
                    <a16:creationId xmlns:a16="http://schemas.microsoft.com/office/drawing/2014/main" id="{D7DB8743-E572-40AC-B0CF-2A3E99B51AC8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605040027"/>
                  </p:ext>
                </p:extLst>
              </p:nvPr>
            </p:nvGraphicFramePr>
            <p:xfrm>
              <a:off x="7674794" y="1793429"/>
              <a:ext cx="4274049" cy="4720386"/>
            </p:xfrm>
            <a:graphic>
              <a:graphicData uri="http://schemas.openxmlformats.org/drawingml/2006/table">
                <a:tbl>
                  <a:tblPr firstRow="1" lastCol="1">
                    <a:tableStyleId>{9D7B26C5-4107-4FEC-AEDC-1716B250A1EF}</a:tableStyleId>
                  </a:tblPr>
                  <a:tblGrid>
                    <a:gridCol w="797798">
                      <a:extLst>
                        <a:ext uri="{9D8B030D-6E8A-4147-A177-3AD203B41FA5}">
                          <a16:colId xmlns:a16="http://schemas.microsoft.com/office/drawing/2014/main" val="363316257"/>
                        </a:ext>
                      </a:extLst>
                    </a:gridCol>
                    <a:gridCol w="1005444">
                      <a:extLst>
                        <a:ext uri="{9D8B030D-6E8A-4147-A177-3AD203B41FA5}">
                          <a16:colId xmlns:a16="http://schemas.microsoft.com/office/drawing/2014/main" val="1940546229"/>
                        </a:ext>
                      </a:extLst>
                    </a:gridCol>
                    <a:gridCol w="1420737">
                      <a:extLst>
                        <a:ext uri="{9D8B030D-6E8A-4147-A177-3AD203B41FA5}">
                          <a16:colId xmlns:a16="http://schemas.microsoft.com/office/drawing/2014/main" val="2416451057"/>
                        </a:ext>
                      </a:extLst>
                    </a:gridCol>
                    <a:gridCol w="1050070">
                      <a:extLst>
                        <a:ext uri="{9D8B030D-6E8A-4147-A177-3AD203B41FA5}">
                          <a16:colId xmlns:a16="http://schemas.microsoft.com/office/drawing/2014/main" val="1099521159"/>
                        </a:ext>
                      </a:extLst>
                    </a:gridCol>
                  </a:tblGrid>
                  <a:tr h="4390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763" t="-1389" r="-438168" b="-979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79518" t="-1389" r="-245783" b="-979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27897" t="-1389" r="-75107" b="-979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06936" t="-1389" r="-1156" b="-9791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67769391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88591813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3087509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27909527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2134696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36296494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9869810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5790461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3983758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39279675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7061316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4152973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4723810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C768349-CDFB-4DAE-97F3-92746003DD88}"/>
                  </a:ext>
                </a:extLst>
              </p:cNvPr>
              <p:cNvSpPr txBox="1"/>
              <p:nvPr/>
            </p:nvSpPr>
            <p:spPr>
              <a:xfrm>
                <a:off x="848474" y="1793429"/>
                <a:ext cx="6277510" cy="8156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Adding in a Predictor</a:t>
                </a:r>
              </a:p>
              <a:p>
                <a:pPr marL="800100" marR="0" lvl="1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23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𝐴𝑟𝑟𝑒𝑠</m:t>
                    </m:r>
                    <m:sSub>
                      <m:sSubPr>
                        <m:ctrlPr>
                          <a:rPr kumimoji="0" lang="en-US" sz="23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23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𝑡</m:t>
                        </m:r>
                      </m:e>
                      <m:sub>
                        <m:r>
                          <a:rPr kumimoji="0" lang="en-US" sz="23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2021</m:t>
                        </m:r>
                      </m:sub>
                    </m:sSub>
                    <m:r>
                      <a:rPr kumimoji="0" lang="en-US" sz="23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sSub>
                      <m:sSubPr>
                        <m:ctrlPr>
                          <a:rPr kumimoji="0" lang="en-US" sz="23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23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𝛽</m:t>
                        </m:r>
                      </m:e>
                      <m:sub>
                        <m:r>
                          <a:rPr kumimoji="0" lang="en-US" sz="23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0</m:t>
                        </m:r>
                      </m:sub>
                    </m:sSub>
                    <m:r>
                      <a:rPr kumimoji="0" lang="en-US" sz="23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</m:t>
                    </m:r>
                    <m:sSub>
                      <m:sSubPr>
                        <m:ctrlPr>
                          <a:rPr kumimoji="0" lang="en-US" sz="23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23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𝛽</m:t>
                        </m:r>
                      </m:e>
                      <m:sub>
                        <m:r>
                          <a:rPr kumimoji="0" lang="en-US" sz="23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</m:t>
                        </m:r>
                      </m:sub>
                    </m:sSub>
                    <m:r>
                      <a:rPr kumimoji="0" lang="en-US" sz="23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  <m:r>
                      <a:rPr kumimoji="0" lang="en-US" sz="23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𝐴𝑟𝑟𝑒𝑠</m:t>
                    </m:r>
                    <m:sSub>
                      <m:sSubPr>
                        <m:ctrlPr>
                          <a:rPr kumimoji="0" lang="en-US" sz="23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23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𝑡</m:t>
                        </m:r>
                      </m:e>
                      <m:sub>
                        <m:r>
                          <a:rPr kumimoji="0" lang="en-US" sz="23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2020</m:t>
                        </m:r>
                      </m:sub>
                    </m:sSub>
                    <m:r>
                      <a:rPr kumimoji="0" lang="en-US" sz="23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</m:t>
                    </m:r>
                    <m:r>
                      <a:rPr kumimoji="0" lang="en-US" sz="23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𝑒𝑟𝑟𝑜</m:t>
                    </m:r>
                    <m:sSub>
                      <m:sSubPr>
                        <m:ctrlPr>
                          <a:rPr kumimoji="0" lang="en-US" sz="23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23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𝑟</m:t>
                        </m:r>
                      </m:e>
                      <m:sub>
                        <m:r>
                          <a:rPr kumimoji="0" lang="en-US" sz="23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𝑖</m:t>
                        </m:r>
                      </m:sub>
                    </m:sSub>
                  </m:oMath>
                </a14:m>
                <a:endParaRPr kumimoji="0" lang="en-US" sz="23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C768349-CDFB-4DAE-97F3-92746003DD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8474" y="1793429"/>
                <a:ext cx="6277510" cy="815608"/>
              </a:xfrm>
              <a:prstGeom prst="rect">
                <a:avLst/>
              </a:prstGeom>
              <a:blipFill>
                <a:blip r:embed="rId4"/>
                <a:stretch>
                  <a:fillRect l="-1262" t="-5970" b="-119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0833872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A626C-6016-4AFE-A3A3-82B8BA196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Bias in Predictions and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the Importance of Base Rates</a:t>
            </a:r>
          </a:p>
        </p:txBody>
      </p:sp>
    </p:spTree>
    <p:extLst>
      <p:ext uri="{BB962C8B-B14F-4D97-AF65-F5344CB8AC3E}">
        <p14:creationId xmlns:p14="http://schemas.microsoft.com/office/powerpoint/2010/main" val="381211069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CD7C3DB9-ADFE-4DB9-B71B-00CD07D93A35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𝐴𝑟𝑟𝑒𝑠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2021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𝐴𝑟𝑟𝑒𝑠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2020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CD7C3DB9-ADFE-4DB9-B71B-00CD07D93A3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Content Placeholder 4">
                <a:extLst>
                  <a:ext uri="{FF2B5EF4-FFF2-40B4-BE49-F238E27FC236}">
                    <a16:creationId xmlns:a16="http://schemas.microsoft.com/office/drawing/2014/main" id="{D7DB8743-E572-40AC-B0CF-2A3E99B51AC8}"/>
                  </a:ext>
                </a:extLst>
              </p:cNvPr>
              <p:cNvGraphicFramePr>
                <a:graphicFrameLocks noGrp="1"/>
              </p:cNvGraphicFramePr>
              <p:nvPr>
                <p:ph idx="1"/>
              </p:nvPr>
            </p:nvGraphicFramePr>
            <p:xfrm>
              <a:off x="8722754" y="1803703"/>
              <a:ext cx="2108073" cy="4720386"/>
            </p:xfrm>
            <a:graphic>
              <a:graphicData uri="http://schemas.openxmlformats.org/drawingml/2006/table">
                <a:tbl>
                  <a:tblPr firstRow="1" lastCol="1">
                    <a:tableStyleId>{9D7B26C5-4107-4FEC-AEDC-1716B250A1EF}</a:tableStyleId>
                  </a:tblPr>
                  <a:tblGrid>
                    <a:gridCol w="1031153">
                      <a:extLst>
                        <a:ext uri="{9D8B030D-6E8A-4147-A177-3AD203B41FA5}">
                          <a16:colId xmlns:a16="http://schemas.microsoft.com/office/drawing/2014/main" val="1940546229"/>
                        </a:ext>
                      </a:extLst>
                    </a:gridCol>
                    <a:gridCol w="1076920">
                      <a:extLst>
                        <a:ext uri="{9D8B030D-6E8A-4147-A177-3AD203B41FA5}">
                          <a16:colId xmlns:a16="http://schemas.microsoft.com/office/drawing/2014/main" val="1099521159"/>
                        </a:ext>
                      </a:extLst>
                    </a:gridCol>
                  </a:tblGrid>
                  <a:tr h="439050"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  <m:r>
                                      <a:rPr lang="en-US" sz="1400" b="0" i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  <m:r>
                                      <a:rPr lang="en-US" sz="1400" b="0" i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667769391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88591813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3087509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27909527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2134696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36296494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9869810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5790461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3983758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39279675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7061316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4152973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472381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Content Placeholder 4">
                <a:extLst>
                  <a:ext uri="{FF2B5EF4-FFF2-40B4-BE49-F238E27FC236}">
                    <a16:creationId xmlns:a16="http://schemas.microsoft.com/office/drawing/2014/main" id="{D7DB8743-E572-40AC-B0CF-2A3E99B51AC8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669092335"/>
                  </p:ext>
                </p:extLst>
              </p:nvPr>
            </p:nvGraphicFramePr>
            <p:xfrm>
              <a:off x="8722754" y="1803703"/>
              <a:ext cx="2108073" cy="4720386"/>
            </p:xfrm>
            <a:graphic>
              <a:graphicData uri="http://schemas.openxmlformats.org/drawingml/2006/table">
                <a:tbl>
                  <a:tblPr firstRow="1" lastCol="1">
                    <a:tableStyleId>{9D7B26C5-4107-4FEC-AEDC-1716B250A1EF}</a:tableStyleId>
                  </a:tblPr>
                  <a:tblGrid>
                    <a:gridCol w="1031153">
                      <a:extLst>
                        <a:ext uri="{9D8B030D-6E8A-4147-A177-3AD203B41FA5}">
                          <a16:colId xmlns:a16="http://schemas.microsoft.com/office/drawing/2014/main" val="1940546229"/>
                        </a:ext>
                      </a:extLst>
                    </a:gridCol>
                    <a:gridCol w="1076920">
                      <a:extLst>
                        <a:ext uri="{9D8B030D-6E8A-4147-A177-3AD203B41FA5}">
                          <a16:colId xmlns:a16="http://schemas.microsoft.com/office/drawing/2014/main" val="1099521159"/>
                        </a:ext>
                      </a:extLst>
                    </a:gridCol>
                  </a:tblGrid>
                  <a:tr h="4390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88" t="-1389" r="-105294" b="-980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96610" t="-1389" r="-1130" b="-98055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67769391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88591813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3087509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27909527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2134696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36296494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9869810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5790461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3983758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39279675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7061316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4152973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4723810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C768349-CDFB-4DAE-97F3-92746003DD88}"/>
                  </a:ext>
                </a:extLst>
              </p:cNvPr>
              <p:cNvSpPr txBox="1"/>
              <p:nvPr/>
            </p:nvSpPr>
            <p:spPr>
              <a:xfrm>
                <a:off x="848474" y="1793429"/>
                <a:ext cx="6277510" cy="39160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Adding in a Predictor</a:t>
                </a:r>
              </a:p>
              <a:p>
                <a:pPr marL="800100" marR="0" lvl="1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23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𝐴𝑟𝑟𝑒𝑠</m:t>
                    </m:r>
                    <m:sSub>
                      <m:sSubPr>
                        <m:ctrlPr>
                          <a:rPr kumimoji="0" lang="en-US" sz="23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23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𝑡</m:t>
                        </m:r>
                      </m:e>
                      <m:sub>
                        <m:r>
                          <a:rPr kumimoji="0" lang="en-US" sz="23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2021</m:t>
                        </m:r>
                      </m:sub>
                    </m:sSub>
                    <m:r>
                      <a:rPr kumimoji="0" lang="en-US" sz="23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sSub>
                      <m:sSubPr>
                        <m:ctrlPr>
                          <a:rPr kumimoji="0" lang="en-US" sz="23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23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𝛽</m:t>
                        </m:r>
                      </m:e>
                      <m:sub>
                        <m:r>
                          <a:rPr kumimoji="0" lang="en-US" sz="23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0</m:t>
                        </m:r>
                      </m:sub>
                    </m:sSub>
                    <m:r>
                      <a:rPr kumimoji="0" lang="en-US" sz="23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</m:t>
                    </m:r>
                    <m:sSub>
                      <m:sSubPr>
                        <m:ctrlPr>
                          <a:rPr kumimoji="0" lang="en-US" sz="23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23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𝛽</m:t>
                        </m:r>
                      </m:e>
                      <m:sub>
                        <m:r>
                          <a:rPr kumimoji="0" lang="en-US" sz="23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</m:t>
                        </m:r>
                      </m:sub>
                    </m:sSub>
                    <m:r>
                      <a:rPr kumimoji="0" lang="en-US" sz="23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  <m:r>
                      <a:rPr kumimoji="0" lang="en-US" sz="23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𝐴𝑟𝑟𝑒𝑠</m:t>
                    </m:r>
                    <m:sSub>
                      <m:sSubPr>
                        <m:ctrlPr>
                          <a:rPr kumimoji="0" lang="en-US" sz="23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23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𝑡</m:t>
                        </m:r>
                      </m:e>
                      <m:sub>
                        <m:r>
                          <a:rPr kumimoji="0" lang="en-US" sz="23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2020</m:t>
                        </m:r>
                      </m:sub>
                    </m:sSub>
                    <m:r>
                      <a:rPr kumimoji="0" lang="en-US" sz="23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</m:t>
                    </m:r>
                    <m:r>
                      <a:rPr kumimoji="0" lang="en-US" sz="23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𝑒𝑟𝑟𝑜</m:t>
                    </m:r>
                    <m:sSub>
                      <m:sSubPr>
                        <m:ctrlPr>
                          <a:rPr kumimoji="0" lang="en-US" sz="23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23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𝑟</m:t>
                        </m:r>
                      </m:e>
                      <m:sub>
                        <m:r>
                          <a:rPr kumimoji="0" lang="en-US" sz="23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𝑖</m:t>
                        </m:r>
                      </m:sub>
                    </m:sSub>
                  </m:oMath>
                </a14:m>
                <a:endParaRPr kumimoji="0" lang="en-US" sz="23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800100" marR="0" lvl="1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en-US" sz="23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 Math" panose="02040503050406030204" pitchFamily="18" charset="0"/>
                  <a:ea typeface="+mn-ea"/>
                  <a:cs typeface="+mn-cs"/>
                </a:endParaRPr>
              </a:p>
              <a:p>
                <a:pPr marL="800100" marR="0" lvl="1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kumimoji="0" lang="en-US" sz="23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accPr>
                      <m:e>
                        <m:r>
                          <a:rPr kumimoji="0" lang="en-US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𝐴𝑟𝑟𝑒𝑠</m:t>
                        </m:r>
                        <m:sSub>
                          <m:sSubPr>
                            <m:ctrlPr>
                              <a:rPr kumimoji="0" lang="en-US" sz="24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24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𝑡</m:t>
                            </m:r>
                          </m:e>
                          <m:sub>
                            <m:r>
                              <a:rPr kumimoji="0" lang="en-US" sz="24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2021</m:t>
                            </m:r>
                          </m:sub>
                        </m:sSub>
                      </m:e>
                    </m:acc>
                    <m:r>
                      <a:rPr kumimoji="0" lang="en-US" sz="23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=0.29+0.31 </m:t>
                    </m:r>
                    <m:r>
                      <a:rPr kumimoji="0" lang="en-US" sz="23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𝐴𝑟𝑟𝑒𝑠</m:t>
                    </m:r>
                    <m:sSub>
                      <m:sSubPr>
                        <m:ctrlPr>
                          <a:rPr kumimoji="0" lang="en-US" sz="23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23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𝑡</m:t>
                        </m:r>
                      </m:e>
                      <m:sub>
                        <m:r>
                          <a:rPr kumimoji="0" lang="en-US" sz="23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2020</m:t>
                        </m:r>
                      </m:sub>
                    </m:sSub>
                  </m:oMath>
                </a14:m>
                <a:endParaRPr kumimoji="0" lang="en-US" sz="23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800100" marR="0" lvl="1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en-US" sz="23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800100" marR="0" lvl="1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en-US" sz="23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800100" marR="0" lvl="1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kumimoji="0" lang="en-US" sz="23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accPr>
                      <m:e>
                        <m:r>
                          <a:rPr kumimoji="0" lang="en-US" sz="2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𝑃</m:t>
                        </m:r>
                      </m:e>
                    </m:acc>
                    <m:d>
                      <m:dPr>
                        <m:ctrlPr>
                          <a:rPr kumimoji="0" lang="en-US" sz="23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23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𝐴𝑟𝑟𝑒𝑠</m:t>
                        </m:r>
                        <m:sSub>
                          <m:sSubPr>
                            <m:ctrlPr>
                              <a:rPr kumimoji="0" lang="en-US" sz="23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23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𝑡</m:t>
                            </m:r>
                          </m:e>
                          <m:sub>
                            <m:r>
                              <a:rPr kumimoji="0" lang="en-US" sz="23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2021</m:t>
                            </m:r>
                          </m:sub>
                        </m:sSub>
                      </m:e>
                      <m:e>
                        <m:r>
                          <a:rPr kumimoji="0" lang="en-US" sz="23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𝐴𝑟𝑟𝑒𝑠</m:t>
                        </m:r>
                        <m:sSub>
                          <m:sSubPr>
                            <m:ctrlPr>
                              <a:rPr kumimoji="0" lang="en-US" sz="23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23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𝑡</m:t>
                            </m:r>
                          </m:e>
                          <m:sub>
                            <m:r>
                              <a:rPr kumimoji="0" lang="en-US" sz="23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2020</m:t>
                            </m:r>
                          </m:sub>
                        </m:sSub>
                        <m:r>
                          <a:rPr kumimoji="0" lang="en-US" sz="23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=0</m:t>
                        </m:r>
                      </m:e>
                    </m:d>
                    <m:r>
                      <a:rPr kumimoji="0" lang="en-US" sz="23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23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23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</m:t>
                        </m:r>
                      </m:num>
                      <m:den>
                        <m:r>
                          <a:rPr kumimoji="0" lang="en-US" sz="23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7</m:t>
                        </m:r>
                      </m:den>
                    </m:f>
                    <m:r>
                      <a:rPr kumimoji="0" lang="en-US" sz="23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=.29</m:t>
                    </m:r>
                  </m:oMath>
                </a14:m>
                <a:endParaRPr kumimoji="0" lang="en-US" sz="23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800100" marR="0" lvl="1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en-US" sz="23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800100" marR="0" lvl="1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accPr>
                      <m:e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𝑃</m:t>
                        </m:r>
                      </m:e>
                    </m:acc>
                    <m:d>
                      <m:dPr>
                        <m:ctrlPr>
                          <a:rPr kumimoji="0" lang="en-US" sz="23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23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𝐴𝑟𝑟𝑒𝑠</m:t>
                        </m:r>
                        <m:sSub>
                          <m:sSubPr>
                            <m:ctrlPr>
                              <a:rPr kumimoji="0" lang="en-US" sz="23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23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𝑡</m:t>
                            </m:r>
                          </m:e>
                          <m:sub>
                            <m:r>
                              <a:rPr kumimoji="0" lang="en-US" sz="23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2021</m:t>
                            </m:r>
                          </m:sub>
                        </m:sSub>
                      </m:e>
                      <m:e>
                        <m:r>
                          <a:rPr kumimoji="0" lang="en-US" sz="23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𝐴𝑟𝑟𝑒𝑠</m:t>
                        </m:r>
                        <m:sSub>
                          <m:sSubPr>
                            <m:ctrlPr>
                              <a:rPr kumimoji="0" lang="en-US" sz="23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23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𝑡</m:t>
                            </m:r>
                          </m:e>
                          <m:sub>
                            <m:r>
                              <a:rPr kumimoji="0" lang="en-US" sz="23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2020</m:t>
                            </m:r>
                          </m:sub>
                        </m:sSub>
                        <m:r>
                          <a:rPr kumimoji="0" lang="en-US" sz="23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=1</m:t>
                        </m:r>
                      </m:e>
                    </m:d>
                    <m:r>
                      <a:rPr kumimoji="0" lang="en-US" sz="23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f>
                      <m:fPr>
                        <m:ctrlPr>
                          <a:rPr kumimoji="0" lang="en-US" sz="23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23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3</m:t>
                        </m:r>
                      </m:num>
                      <m:den>
                        <m:r>
                          <a:rPr kumimoji="0" lang="en-US" sz="23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5</m:t>
                        </m:r>
                      </m:den>
                    </m:f>
                    <m:r>
                      <a:rPr kumimoji="0" lang="en-US" sz="23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=.6</m:t>
                    </m:r>
                  </m:oMath>
                </a14:m>
                <a:endParaRPr kumimoji="0" lang="en-US" sz="23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457200" marR="0" lvl="1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3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C768349-CDFB-4DAE-97F3-92746003DD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8474" y="1793429"/>
                <a:ext cx="6277510" cy="3916008"/>
              </a:xfrm>
              <a:prstGeom prst="rect">
                <a:avLst/>
              </a:prstGeom>
              <a:blipFill>
                <a:blip r:embed="rId4"/>
                <a:stretch>
                  <a:fillRect l="-1262" t="-12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3564891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9FE44E32-FA48-A590-F807-FA5426E92D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94420" y="1273071"/>
            <a:ext cx="5931692" cy="480661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5A4D57A-3D7B-CDB5-A652-1FBD011AC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Visualizing the model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A6F7E11-237D-74C2-3962-1D764578596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5073079" cy="4351338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/>
                  <a:t>The line represents the prediction model for everyone: </a:t>
                </a:r>
              </a:p>
              <a:p>
                <a:pPr marL="0" indent="0">
                  <a:buNone/>
                </a:pPr>
                <a:endParaRPr lang="en-US" sz="2000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6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𝐴𝑟𝑟𝑒𝑠</m:t>
                          </m:r>
                          <m:sSub>
                            <m:sSubPr>
                              <m:ctrlPr>
                                <a:rPr lang="en-US" sz="2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2021</m:t>
                              </m:r>
                            </m:sub>
                          </m:sSub>
                        </m:e>
                      </m:acc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=0.29+0.31 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𝐴𝑟𝑟𝑒𝑠</m:t>
                      </m:r>
                      <m:sSub>
                        <m:sSubPr>
                          <m:ctrlPr>
                            <a:rPr lang="en-US" sz="2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2020</m:t>
                          </m:r>
                        </m:sub>
                      </m:sSub>
                    </m:oMath>
                  </m:oMathPara>
                </a14:m>
                <a:endParaRPr lang="en-US" sz="2600" dirty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The points represent the true outcome rates for our two groups and whether they had an arrest in 2020 or not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A6F7E11-237D-74C2-3962-1D764578596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5073079" cy="4351338"/>
              </a:xfrm>
              <a:blipFill>
                <a:blip r:embed="rId3"/>
                <a:stretch>
                  <a:fillRect l="-2163" t="-33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40B199E-8F1B-4E01-C243-C2B35C7DEC0B}"/>
                  </a:ext>
                </a:extLst>
              </p:cNvPr>
              <p:cNvSpPr txBox="1"/>
              <p:nvPr/>
            </p:nvSpPr>
            <p:spPr>
              <a:xfrm>
                <a:off x="10138533" y="4037172"/>
                <a:ext cx="162962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B05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Base rate for Race = 0 and </a:t>
                </a:r>
                <a14:m>
                  <m:oMath xmlns:m="http://schemas.openxmlformats.org/officeDocument/2006/math">
                    <m:r>
                      <a:rPr kumimoji="0" lang="en-US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𝐴𝑟𝑟𝑒𝑠</m:t>
                    </m:r>
                    <m:sSub>
                      <m:sSubPr>
                        <m:ctrlP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𝑡</m:t>
                        </m:r>
                      </m:e>
                      <m:sub>
                        <m: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2020</m:t>
                        </m:r>
                      </m:sub>
                    </m:sSub>
                    <m:r>
                      <a:rPr kumimoji="0" lang="en-US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=1</m:t>
                    </m:r>
                  </m:oMath>
                </a14:m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40B199E-8F1B-4E01-C243-C2B35C7DEC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38533" y="4037172"/>
                <a:ext cx="1629623" cy="461665"/>
              </a:xfrm>
              <a:prstGeom prst="rect">
                <a:avLst/>
              </a:prstGeom>
              <a:blipFill>
                <a:blip r:embed="rId4"/>
                <a:stretch>
                  <a:fillRect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BD9E589-B148-BC2F-16C1-E3CE770396EB}"/>
                  </a:ext>
                </a:extLst>
              </p:cNvPr>
              <p:cNvSpPr txBox="1"/>
              <p:nvPr/>
            </p:nvSpPr>
            <p:spPr>
              <a:xfrm>
                <a:off x="7502615" y="4812578"/>
                <a:ext cx="162962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B05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Base rate for Race = 0 and </a:t>
                </a:r>
                <a14:m>
                  <m:oMath xmlns:m="http://schemas.openxmlformats.org/officeDocument/2006/math">
                    <m:r>
                      <a:rPr kumimoji="0" lang="en-US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𝐴𝑟𝑟𝑒𝑠</m:t>
                    </m:r>
                    <m:sSub>
                      <m:sSubPr>
                        <m:ctrlP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𝑡</m:t>
                        </m:r>
                      </m:e>
                      <m:sub>
                        <m: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2020</m:t>
                        </m:r>
                      </m:sub>
                    </m:sSub>
                    <m:r>
                      <a:rPr kumimoji="0" lang="en-US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=0</m:t>
                    </m:r>
                  </m:oMath>
                </a14:m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BD9E589-B148-BC2F-16C1-E3CE770396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2615" y="4812578"/>
                <a:ext cx="1629624" cy="461665"/>
              </a:xfrm>
              <a:prstGeom prst="rect">
                <a:avLst/>
              </a:prstGeom>
              <a:blipFill>
                <a:blip r:embed="rId5"/>
                <a:stretch>
                  <a:fillRect l="-375"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7AD96DB-FE34-6E00-0C65-740069007F70}"/>
                  </a:ext>
                </a:extLst>
              </p:cNvPr>
              <p:cNvSpPr txBox="1"/>
              <p:nvPr/>
            </p:nvSpPr>
            <p:spPr>
              <a:xfrm>
                <a:off x="10010333" y="1426600"/>
                <a:ext cx="162962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B05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Base rate for Race = 1 and </a:t>
                </a:r>
                <a14:m>
                  <m:oMath xmlns:m="http://schemas.openxmlformats.org/officeDocument/2006/math">
                    <m:r>
                      <a:rPr kumimoji="0" lang="en-US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𝐴𝑟𝑟𝑒𝑠</m:t>
                    </m:r>
                    <m:sSub>
                      <m:sSubPr>
                        <m:ctrlP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𝑡</m:t>
                        </m:r>
                      </m:e>
                      <m:sub>
                        <m: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2020</m:t>
                        </m:r>
                      </m:sub>
                    </m:sSub>
                    <m:r>
                      <a:rPr kumimoji="0" lang="en-US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=1</m:t>
                    </m:r>
                  </m:oMath>
                </a14:m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7AD96DB-FE34-6E00-0C65-740069007F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10333" y="1426600"/>
                <a:ext cx="1629623" cy="461665"/>
              </a:xfrm>
              <a:prstGeom prst="rect">
                <a:avLst/>
              </a:prstGeom>
              <a:blipFill>
                <a:blip r:embed="rId6"/>
                <a:stretch>
                  <a:fillRect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8893F2F-C38B-B1D5-FE4A-70785D6E7E35}"/>
                  </a:ext>
                </a:extLst>
              </p:cNvPr>
              <p:cNvSpPr txBox="1"/>
              <p:nvPr/>
            </p:nvSpPr>
            <p:spPr>
              <a:xfrm>
                <a:off x="6721452" y="3379857"/>
                <a:ext cx="162962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B05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Base rate for Race = 1 and </a:t>
                </a:r>
                <a14:m>
                  <m:oMath xmlns:m="http://schemas.openxmlformats.org/officeDocument/2006/math">
                    <m:r>
                      <a:rPr kumimoji="0" lang="en-US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𝐴𝑟𝑟𝑒𝑠</m:t>
                    </m:r>
                    <m:sSub>
                      <m:sSubPr>
                        <m:ctrlP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𝑡</m:t>
                        </m:r>
                      </m:e>
                      <m:sub>
                        <m: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2020</m:t>
                        </m:r>
                      </m:sub>
                    </m:sSub>
                    <m:r>
                      <a:rPr kumimoji="0" lang="en-US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=0</m:t>
                    </m:r>
                  </m:oMath>
                </a14:m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8893F2F-C38B-B1D5-FE4A-70785D6E7E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1452" y="3379857"/>
                <a:ext cx="1629624" cy="461665"/>
              </a:xfrm>
              <a:prstGeom prst="rect">
                <a:avLst/>
              </a:prstGeom>
              <a:blipFill>
                <a:blip r:embed="rId7"/>
                <a:stretch>
                  <a:fillRect l="-375"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759D64B-8ABA-317E-DA6C-17D61296FBAA}"/>
              </a:ext>
            </a:extLst>
          </p:cNvPr>
          <p:cNvCxnSpPr/>
          <p:nvPr/>
        </p:nvCxnSpPr>
        <p:spPr>
          <a:xfrm flipH="1">
            <a:off x="6761747" y="5027493"/>
            <a:ext cx="657727" cy="104274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740E372-2949-A263-D2A4-DFB824E8191F}"/>
              </a:ext>
            </a:extLst>
          </p:cNvPr>
          <p:cNvCxnSpPr>
            <a:cxnSpLocks/>
          </p:cNvCxnSpPr>
          <p:nvPr/>
        </p:nvCxnSpPr>
        <p:spPr>
          <a:xfrm flipH="1">
            <a:off x="6721452" y="3841522"/>
            <a:ext cx="535382" cy="657315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26298B63-37B7-D73B-578E-2811DEFE9706}"/>
              </a:ext>
            </a:extLst>
          </p:cNvPr>
          <p:cNvCxnSpPr>
            <a:cxnSpLocks/>
          </p:cNvCxnSpPr>
          <p:nvPr/>
        </p:nvCxnSpPr>
        <p:spPr>
          <a:xfrm flipV="1">
            <a:off x="10953345" y="3492229"/>
            <a:ext cx="564205" cy="489609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E06DED0A-C069-70D7-E190-A3DB775C0385}"/>
              </a:ext>
            </a:extLst>
          </p:cNvPr>
          <p:cNvCxnSpPr>
            <a:cxnSpLocks/>
          </p:cNvCxnSpPr>
          <p:nvPr/>
        </p:nvCxnSpPr>
        <p:spPr>
          <a:xfrm>
            <a:off x="10825144" y="1927177"/>
            <a:ext cx="653494" cy="242518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08921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C2AAF-AAB7-4B1E-803B-A9AACC8CA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Compute Fairness Metrics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54769D3B-F281-49C0-89FD-4F863A340928}"/>
                  </a:ext>
                </a:extLst>
              </p:cNvPr>
              <p:cNvGraphicFramePr>
                <a:graphicFrameLocks noGrp="1"/>
              </p:cNvGraphicFramePr>
              <p:nvPr>
                <p:ph idx="1"/>
              </p:nvPr>
            </p:nvGraphicFramePr>
            <p:xfrm>
              <a:off x="2938412" y="1654139"/>
              <a:ext cx="6801489" cy="236489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527248">
                      <a:extLst>
                        <a:ext uri="{9D8B030D-6E8A-4147-A177-3AD203B41FA5}">
                          <a16:colId xmlns:a16="http://schemas.microsoft.com/office/drawing/2014/main" val="1012334953"/>
                        </a:ext>
                      </a:extLst>
                    </a:gridCol>
                    <a:gridCol w="1726418">
                      <a:extLst>
                        <a:ext uri="{9D8B030D-6E8A-4147-A177-3AD203B41FA5}">
                          <a16:colId xmlns:a16="http://schemas.microsoft.com/office/drawing/2014/main" val="2350030826"/>
                        </a:ext>
                      </a:extLst>
                    </a:gridCol>
                    <a:gridCol w="1547823">
                      <a:extLst>
                        <a:ext uri="{9D8B030D-6E8A-4147-A177-3AD203B41FA5}">
                          <a16:colId xmlns:a16="http://schemas.microsoft.com/office/drawing/2014/main" val="2557411613"/>
                        </a:ext>
                      </a:extLst>
                    </a:gridCol>
                  </a:tblGrid>
                  <a:tr h="376750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>
                              <a:solidFill>
                                <a:schemeClr val="tx1"/>
                              </a:solidFill>
                            </a:rPr>
                            <a:t>Calibration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1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F6E0E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35989576"/>
                      </a:ext>
                    </a:extLst>
                  </a:tr>
                  <a:tr h="363918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̂"/>
                                    <m:ctrlPr>
                                      <a:rPr lang="en-US" sz="12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12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𝑃</m:t>
                                    </m:r>
                                  </m:e>
                                </m:acc>
                                <m:d>
                                  <m:dPr>
                                    <m:ctrlPr>
                                      <a:rPr lang="en-US" sz="12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2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𝑎𝑟𝑟𝑒𝑠</m:t>
                                    </m:r>
                                    <m:sSub>
                                      <m:sSubPr>
                                        <m:ctrlPr>
                                          <a:rPr lang="en-US" sz="1200" b="0" i="1" dirty="0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200" b="0" i="1" dirty="0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e>
                                      <m:sub>
                                        <m:r>
                                          <a:rPr lang="en-US" sz="1200" b="0" i="1" dirty="0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2021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en-US" sz="1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  <m:d>
                                  <m:dPr>
                                    <m:ctrlPr>
                                      <a:rPr lang="en-US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𝑎𝑟𝑟𝑒𝑠</m:t>
                                    </m:r>
                                    <m:sSub>
                                      <m:sSubPr>
                                        <m:ctrlPr>
                                          <a:rPr lang="en-US" sz="12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2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e>
                                      <m:sub>
                                        <m:r>
                                          <a:rPr lang="en-US" sz="12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2021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en-US" sz="1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56029341"/>
                      </a:ext>
                    </a:extLst>
                  </a:tr>
                  <a:tr h="43490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=0, 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𝑎𝑟𝑟𝑒𝑠𝑡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=0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25%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259073668"/>
                      </a:ext>
                    </a:extLst>
                  </a:tr>
                  <a:tr h="395826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=1, 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𝑎𝑟𝑟𝑒𝑠𝑡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=0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33%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243017269"/>
                      </a:ext>
                    </a:extLst>
                  </a:tr>
                  <a:tr h="395826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=0, 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𝑎𝑟𝑟𝑒𝑠𝑡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50%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450916872"/>
                      </a:ext>
                    </a:extLst>
                  </a:tr>
                  <a:tr h="395826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=1, 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𝑎𝑟𝑟𝑒𝑠𝑡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67%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7045964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54769D3B-F281-49C0-89FD-4F863A340928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029839949"/>
                  </p:ext>
                </p:extLst>
              </p:nvPr>
            </p:nvGraphicFramePr>
            <p:xfrm>
              <a:off x="2938412" y="1654139"/>
              <a:ext cx="6801489" cy="236489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527248">
                      <a:extLst>
                        <a:ext uri="{9D8B030D-6E8A-4147-A177-3AD203B41FA5}">
                          <a16:colId xmlns:a16="http://schemas.microsoft.com/office/drawing/2014/main" val="1012334953"/>
                        </a:ext>
                      </a:extLst>
                    </a:gridCol>
                    <a:gridCol w="1726418">
                      <a:extLst>
                        <a:ext uri="{9D8B030D-6E8A-4147-A177-3AD203B41FA5}">
                          <a16:colId xmlns:a16="http://schemas.microsoft.com/office/drawing/2014/main" val="2350030826"/>
                        </a:ext>
                      </a:extLst>
                    </a:gridCol>
                    <a:gridCol w="1547823">
                      <a:extLst>
                        <a:ext uri="{9D8B030D-6E8A-4147-A177-3AD203B41FA5}">
                          <a16:colId xmlns:a16="http://schemas.microsoft.com/office/drawing/2014/main" val="2557411613"/>
                        </a:ext>
                      </a:extLst>
                    </a:gridCol>
                  </a:tblGrid>
                  <a:tr h="376750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>
                              <a:solidFill>
                                <a:schemeClr val="tx1"/>
                              </a:solidFill>
                            </a:rPr>
                            <a:t>Calibration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1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F6E0E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35989576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5300" t="-105000" r="-90459" b="-448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40157" t="-105000" r="-787" b="-448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56029341"/>
                      </a:ext>
                    </a:extLst>
                  </a:tr>
                  <a:tr h="43490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45" t="-170833" r="-93092" b="-273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5300" t="-170833" r="-90459" b="-273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40157" t="-170833" r="-787" b="-2736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59073668"/>
                      </a:ext>
                    </a:extLst>
                  </a:tr>
                  <a:tr h="39582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45" t="-300000" r="-93092" b="-2030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5300" t="-300000" r="-90459" b="-2030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40157" t="-300000" r="-787" b="-20307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43017269"/>
                      </a:ext>
                    </a:extLst>
                  </a:tr>
                  <a:tr h="39582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45" t="-400000" r="-93092" b="-1030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5300" t="-400000" r="-90459" b="-1030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40157" t="-400000" r="-787" b="-10307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50916872"/>
                      </a:ext>
                    </a:extLst>
                  </a:tr>
                  <a:tr h="39582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45" t="-500000" r="-93092" b="-30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5300" t="-500000" r="-90459" b="-30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40157" t="-500000" r="-787" b="-307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70459642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EB47B38B-F0AC-49D7-896D-6D11A210AA5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938412" y="4345967"/>
              <a:ext cx="6801489" cy="234677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267163">
                      <a:extLst>
                        <a:ext uri="{9D8B030D-6E8A-4147-A177-3AD203B41FA5}">
                          <a16:colId xmlns:a16="http://schemas.microsoft.com/office/drawing/2014/main" val="2888137969"/>
                        </a:ext>
                      </a:extLst>
                    </a:gridCol>
                    <a:gridCol w="2267163">
                      <a:extLst>
                        <a:ext uri="{9D8B030D-6E8A-4147-A177-3AD203B41FA5}">
                          <a16:colId xmlns:a16="http://schemas.microsoft.com/office/drawing/2014/main" val="2174007504"/>
                        </a:ext>
                      </a:extLst>
                    </a:gridCol>
                    <a:gridCol w="2267163">
                      <a:extLst>
                        <a:ext uri="{9D8B030D-6E8A-4147-A177-3AD203B41FA5}">
                          <a16:colId xmlns:a16="http://schemas.microsoft.com/office/drawing/2014/main" val="4163449276"/>
                        </a:ext>
                      </a:extLst>
                    </a:gridCol>
                  </a:tblGrid>
                  <a:tr h="546371">
                    <a:tc>
                      <a:txBody>
                        <a:bodyPr/>
                        <a:lstStyle/>
                        <a:p>
                          <a:pPr algn="ctr"/>
                          <a:endParaRPr lang="en-US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chemeClr val="tx1"/>
                              </a:solidFill>
                            </a:rPr>
                            <a:t>Balance for 0s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chemeClr val="tx1"/>
                              </a:solidFill>
                            </a:rPr>
                            <a:t>Balance for 1s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48957605"/>
                      </a:ext>
                    </a:extLst>
                  </a:tr>
                  <a:tr h="546371">
                    <a:tc>
                      <a:txBody>
                        <a:bodyPr/>
                        <a:lstStyle/>
                        <a:p>
                          <a:pPr algn="ctr"/>
                          <a:endParaRPr lang="en-US" sz="1800" dirty="0"/>
                        </a:p>
                      </a:txBody>
                      <a:tcPr anchor="ctr">
                        <a:lnL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Average </a:t>
                          </a: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̂"/>
                                    <m:ctrl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𝑃</m:t>
                                    </m:r>
                                  </m:e>
                                </m:acc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2021</m:t>
                                    </m:r>
                                  </m:sub>
                                </m:sSub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2021</m:t>
                                    </m:r>
                                  </m:sub>
                                </m:sSub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=0)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Average </a:t>
                          </a: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̂"/>
                                    <m:ctrl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𝑃</m:t>
                                    </m:r>
                                  </m:e>
                                </m:acc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2021</m:t>
                                    </m:r>
                                  </m:sub>
                                </m:sSub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2021</m:t>
                                    </m:r>
                                  </m:sub>
                                </m:sSub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=1)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5909457"/>
                      </a:ext>
                    </a:extLst>
                  </a:tr>
                  <a:tr h="623403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=0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dirty="0"/>
                            <a:t>36%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dirty="0"/>
                            <a:t>44%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909429038"/>
                      </a:ext>
                    </a:extLst>
                  </a:tr>
                  <a:tr h="623403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dirty="0"/>
                            <a:t>39%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dirty="0"/>
                            <a:t>50%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25177735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EB47B38B-F0AC-49D7-896D-6D11A210AA5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75469429"/>
                  </p:ext>
                </p:extLst>
              </p:nvPr>
            </p:nvGraphicFramePr>
            <p:xfrm>
              <a:off x="2938412" y="4345967"/>
              <a:ext cx="6801489" cy="234677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267163">
                      <a:extLst>
                        <a:ext uri="{9D8B030D-6E8A-4147-A177-3AD203B41FA5}">
                          <a16:colId xmlns:a16="http://schemas.microsoft.com/office/drawing/2014/main" val="2888137969"/>
                        </a:ext>
                      </a:extLst>
                    </a:gridCol>
                    <a:gridCol w="2267163">
                      <a:extLst>
                        <a:ext uri="{9D8B030D-6E8A-4147-A177-3AD203B41FA5}">
                          <a16:colId xmlns:a16="http://schemas.microsoft.com/office/drawing/2014/main" val="2174007504"/>
                        </a:ext>
                      </a:extLst>
                    </a:gridCol>
                    <a:gridCol w="2267163">
                      <a:extLst>
                        <a:ext uri="{9D8B030D-6E8A-4147-A177-3AD203B41FA5}">
                          <a16:colId xmlns:a16="http://schemas.microsoft.com/office/drawing/2014/main" val="4163449276"/>
                        </a:ext>
                      </a:extLst>
                    </a:gridCol>
                  </a:tblGrid>
                  <a:tr h="546371">
                    <a:tc>
                      <a:txBody>
                        <a:bodyPr/>
                        <a:lstStyle/>
                        <a:p>
                          <a:pPr algn="ctr"/>
                          <a:endParaRPr lang="en-US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chemeClr val="tx1"/>
                              </a:solidFill>
                            </a:rPr>
                            <a:t>Balance for 0s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chemeClr val="tx1"/>
                              </a:solidFill>
                            </a:rPr>
                            <a:t>Balance for 1s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48957605"/>
                      </a:ext>
                    </a:extLst>
                  </a:tr>
                  <a:tr h="553593">
                    <a:tc>
                      <a:txBody>
                        <a:bodyPr/>
                        <a:lstStyle/>
                        <a:p>
                          <a:pPr algn="ctr"/>
                          <a:endParaRPr lang="en-US" sz="1800" dirty="0"/>
                        </a:p>
                      </a:txBody>
                      <a:tcPr anchor="ctr">
                        <a:lnL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8" t="-100000" r="-100538" b="-22747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00538" t="-100000" r="-538" b="-22747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5909457"/>
                      </a:ext>
                    </a:extLst>
                  </a:tr>
                  <a:tr h="62340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38" t="-178431" r="-200538" b="-1029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dirty="0"/>
                            <a:t>36%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dirty="0"/>
                            <a:t>44%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909429038"/>
                      </a:ext>
                    </a:extLst>
                  </a:tr>
                  <a:tr h="62340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38" t="-275728" r="-200538" b="-19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dirty="0"/>
                            <a:t>39%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dirty="0"/>
                            <a:t>50%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251777355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02014111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CD7C3DB9-ADFE-4DB9-B71B-00CD07D93A35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𝐴𝑟𝑟𝑒𝑠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2021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𝐴𝑟𝑟𝑒𝑠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2020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𝑅𝑎𝑐𝑒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CD7C3DB9-ADFE-4DB9-B71B-00CD07D93A3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Content Placeholder 4">
                <a:extLst>
                  <a:ext uri="{FF2B5EF4-FFF2-40B4-BE49-F238E27FC236}">
                    <a16:creationId xmlns:a16="http://schemas.microsoft.com/office/drawing/2014/main" id="{D7DB8743-E572-40AC-B0CF-2A3E99B51AC8}"/>
                  </a:ext>
                </a:extLst>
              </p:cNvPr>
              <p:cNvGraphicFramePr>
                <a:graphicFrameLocks noGrp="1"/>
              </p:cNvGraphicFramePr>
              <p:nvPr>
                <p:ph idx="1"/>
              </p:nvPr>
            </p:nvGraphicFramePr>
            <p:xfrm>
              <a:off x="7674794" y="1793429"/>
              <a:ext cx="4274049" cy="4720386"/>
            </p:xfrm>
            <a:graphic>
              <a:graphicData uri="http://schemas.openxmlformats.org/drawingml/2006/table">
                <a:tbl>
                  <a:tblPr firstRow="1" lastCol="1">
                    <a:tableStyleId>{9D7B26C5-4107-4FEC-AEDC-1716B250A1EF}</a:tableStyleId>
                  </a:tblPr>
                  <a:tblGrid>
                    <a:gridCol w="797798">
                      <a:extLst>
                        <a:ext uri="{9D8B030D-6E8A-4147-A177-3AD203B41FA5}">
                          <a16:colId xmlns:a16="http://schemas.microsoft.com/office/drawing/2014/main" val="363316257"/>
                        </a:ext>
                      </a:extLst>
                    </a:gridCol>
                    <a:gridCol w="1005444">
                      <a:extLst>
                        <a:ext uri="{9D8B030D-6E8A-4147-A177-3AD203B41FA5}">
                          <a16:colId xmlns:a16="http://schemas.microsoft.com/office/drawing/2014/main" val="1940546229"/>
                        </a:ext>
                      </a:extLst>
                    </a:gridCol>
                    <a:gridCol w="1420737">
                      <a:extLst>
                        <a:ext uri="{9D8B030D-6E8A-4147-A177-3AD203B41FA5}">
                          <a16:colId xmlns:a16="http://schemas.microsoft.com/office/drawing/2014/main" val="2416451057"/>
                        </a:ext>
                      </a:extLst>
                    </a:gridCol>
                    <a:gridCol w="1050070">
                      <a:extLst>
                        <a:ext uri="{9D8B030D-6E8A-4147-A177-3AD203B41FA5}">
                          <a16:colId xmlns:a16="http://schemas.microsoft.com/office/drawing/2014/main" val="1099521159"/>
                        </a:ext>
                      </a:extLst>
                    </a:gridCol>
                  </a:tblGrid>
                  <a:tr h="439050"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  <m:r>
                                      <a:rPr lang="en-US" sz="1400" b="0" i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 :</m:t>
                                </m:r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  <m:r>
                                      <a:rPr lang="en-US" sz="1400" b="0" i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  <m:r>
                                      <a:rPr lang="en-US" sz="1400" b="0" i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667769391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88591813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3087509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27909527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2134696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36296494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9869810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5790461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3983758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39279675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7061316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4152973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472381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Content Placeholder 4">
                <a:extLst>
                  <a:ext uri="{FF2B5EF4-FFF2-40B4-BE49-F238E27FC236}">
                    <a16:creationId xmlns:a16="http://schemas.microsoft.com/office/drawing/2014/main" id="{D7DB8743-E572-40AC-B0CF-2A3E99B51AC8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831420686"/>
                  </p:ext>
                </p:extLst>
              </p:nvPr>
            </p:nvGraphicFramePr>
            <p:xfrm>
              <a:off x="7674794" y="1793429"/>
              <a:ext cx="4274049" cy="4720386"/>
            </p:xfrm>
            <a:graphic>
              <a:graphicData uri="http://schemas.openxmlformats.org/drawingml/2006/table">
                <a:tbl>
                  <a:tblPr firstRow="1" lastCol="1">
                    <a:tableStyleId>{9D7B26C5-4107-4FEC-AEDC-1716B250A1EF}</a:tableStyleId>
                  </a:tblPr>
                  <a:tblGrid>
                    <a:gridCol w="797798">
                      <a:extLst>
                        <a:ext uri="{9D8B030D-6E8A-4147-A177-3AD203B41FA5}">
                          <a16:colId xmlns:a16="http://schemas.microsoft.com/office/drawing/2014/main" val="363316257"/>
                        </a:ext>
                      </a:extLst>
                    </a:gridCol>
                    <a:gridCol w="1005444">
                      <a:extLst>
                        <a:ext uri="{9D8B030D-6E8A-4147-A177-3AD203B41FA5}">
                          <a16:colId xmlns:a16="http://schemas.microsoft.com/office/drawing/2014/main" val="1940546229"/>
                        </a:ext>
                      </a:extLst>
                    </a:gridCol>
                    <a:gridCol w="1420737">
                      <a:extLst>
                        <a:ext uri="{9D8B030D-6E8A-4147-A177-3AD203B41FA5}">
                          <a16:colId xmlns:a16="http://schemas.microsoft.com/office/drawing/2014/main" val="2416451057"/>
                        </a:ext>
                      </a:extLst>
                    </a:gridCol>
                    <a:gridCol w="1050070">
                      <a:extLst>
                        <a:ext uri="{9D8B030D-6E8A-4147-A177-3AD203B41FA5}">
                          <a16:colId xmlns:a16="http://schemas.microsoft.com/office/drawing/2014/main" val="1099521159"/>
                        </a:ext>
                      </a:extLst>
                    </a:gridCol>
                  </a:tblGrid>
                  <a:tr h="4390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763" t="-1389" r="-438168" b="-979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79518" t="-1389" r="-245783" b="-979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27897" t="-1389" r="-75107" b="-979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06936" t="-1389" r="-1156" b="-9791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67769391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88591813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3087509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27909527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2134696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36296494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9869810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5790461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3983758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39279675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7061316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4152973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4723810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C768349-CDFB-4DAE-97F3-92746003DD88}"/>
                  </a:ext>
                </a:extLst>
              </p:cNvPr>
              <p:cNvSpPr txBox="1"/>
              <p:nvPr/>
            </p:nvSpPr>
            <p:spPr>
              <a:xfrm>
                <a:off x="848474" y="1793429"/>
                <a:ext cx="6277510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Adding in a Predictor</a:t>
                </a:r>
              </a:p>
              <a:p>
                <a:pPr marL="800100" marR="0" lvl="1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𝐴𝑟𝑟𝑒𝑠</m:t>
                    </m:r>
                    <m:sSub>
                      <m:sSub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𝑡</m:t>
                        </m:r>
                      </m:e>
                      <m:sub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2021</m:t>
                        </m:r>
                      </m:sub>
                    </m:sSub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sSub>
                      <m:sSub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𝛽</m:t>
                        </m:r>
                      </m:e>
                      <m:sub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0</m:t>
                        </m:r>
                      </m:sub>
                    </m:sSub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</m:t>
                    </m:r>
                    <m:sSub>
                      <m:sSub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𝛽</m:t>
                        </m:r>
                      </m:e>
                      <m:sub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</m:t>
                        </m:r>
                      </m:sub>
                    </m:sSub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𝐴𝑟𝑟𝑒𝑠</m:t>
                    </m:r>
                    <m:sSub>
                      <m:sSub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𝑡</m:t>
                        </m:r>
                      </m:e>
                      <m:sub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2020</m:t>
                        </m:r>
                      </m:sub>
                    </m:sSub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</m:t>
                    </m:r>
                    <m:sSub>
                      <m:sSub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𝛽</m:t>
                        </m:r>
                      </m:e>
                      <m:sub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</m:t>
                        </m:r>
                      </m:sub>
                    </m:sSub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𝑟𝑎𝑐𝑒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𝑒𝑟𝑟𝑜</m:t>
                    </m:r>
                    <m:sSub>
                      <m:sSub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𝑟</m:t>
                        </m:r>
                      </m:e>
                      <m:sub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𝑖</m:t>
                        </m:r>
                      </m:sub>
                    </m:sSub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C768349-CDFB-4DAE-97F3-92746003DD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8474" y="1793429"/>
                <a:ext cx="6277510" cy="738664"/>
              </a:xfrm>
              <a:prstGeom prst="rect">
                <a:avLst/>
              </a:prstGeom>
              <a:blipFill>
                <a:blip r:embed="rId4"/>
                <a:stretch>
                  <a:fillRect l="-1262" t="-6612" b="-9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967701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CD7C3DB9-ADFE-4DB9-B71B-00CD07D93A35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𝐴𝑟𝑟𝑒𝑠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2021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𝐴𝑟𝑟𝑒𝑠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2020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𝑅𝑎𝑐𝑒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CD7C3DB9-ADFE-4DB9-B71B-00CD07D93A3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Content Placeholder 4">
                <a:extLst>
                  <a:ext uri="{FF2B5EF4-FFF2-40B4-BE49-F238E27FC236}">
                    <a16:creationId xmlns:a16="http://schemas.microsoft.com/office/drawing/2014/main" id="{D7DB8743-E572-40AC-B0CF-2A3E99B51AC8}"/>
                  </a:ext>
                </a:extLst>
              </p:cNvPr>
              <p:cNvGraphicFramePr>
                <a:graphicFrameLocks noGrp="1"/>
              </p:cNvGraphicFramePr>
              <p:nvPr>
                <p:ph idx="1"/>
              </p:nvPr>
            </p:nvGraphicFramePr>
            <p:xfrm>
              <a:off x="7685070" y="1793429"/>
              <a:ext cx="4099388" cy="4720386"/>
            </p:xfrm>
            <a:graphic>
              <a:graphicData uri="http://schemas.openxmlformats.org/drawingml/2006/table">
                <a:tbl>
                  <a:tblPr firstRow="1" lastCol="1">
                    <a:tableStyleId>{9D7B26C5-4107-4FEC-AEDC-1716B250A1EF}</a:tableStyleId>
                  </a:tblPr>
                  <a:tblGrid>
                    <a:gridCol w="1002597">
                      <a:extLst>
                        <a:ext uri="{9D8B030D-6E8A-4147-A177-3AD203B41FA5}">
                          <a16:colId xmlns:a16="http://schemas.microsoft.com/office/drawing/2014/main" val="2777369758"/>
                        </a:ext>
                      </a:extLst>
                    </a:gridCol>
                    <a:gridCol w="1002597">
                      <a:extLst>
                        <a:ext uri="{9D8B030D-6E8A-4147-A177-3AD203B41FA5}">
                          <a16:colId xmlns:a16="http://schemas.microsoft.com/office/drawing/2014/main" val="1940546229"/>
                        </a:ext>
                      </a:extLst>
                    </a:gridCol>
                    <a:gridCol w="1047097">
                      <a:extLst>
                        <a:ext uri="{9D8B030D-6E8A-4147-A177-3AD203B41FA5}">
                          <a16:colId xmlns:a16="http://schemas.microsoft.com/office/drawing/2014/main" val="1099521159"/>
                        </a:ext>
                      </a:extLst>
                    </a:gridCol>
                    <a:gridCol w="1047097">
                      <a:extLst>
                        <a:ext uri="{9D8B030D-6E8A-4147-A177-3AD203B41FA5}">
                          <a16:colId xmlns:a16="http://schemas.microsoft.com/office/drawing/2014/main" val="3319278574"/>
                        </a:ext>
                      </a:extLst>
                    </a:gridCol>
                  </a:tblGrid>
                  <a:tr h="439050"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  <m:r>
                                      <a:rPr lang="en-US" sz="1400" b="0" i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  <m:r>
                                      <a:rPr lang="en-US" sz="1400" b="0" i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sz="1400" b="0" i="1" u="none" strike="noStrike" smtClean="0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1400" b="0" i="1" u="none" strike="noStrike" smtClean="0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𝑎𝑟𝑟𝑒𝑠𝑡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2021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667769391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.53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88591813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.53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3087509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.24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27909527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.24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2134696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.24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36296494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.24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9869810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.65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5790461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.65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3983758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.65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39279675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.35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7061316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.35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4152973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.35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472381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Content Placeholder 4">
                <a:extLst>
                  <a:ext uri="{FF2B5EF4-FFF2-40B4-BE49-F238E27FC236}">
                    <a16:creationId xmlns:a16="http://schemas.microsoft.com/office/drawing/2014/main" id="{D7DB8743-E572-40AC-B0CF-2A3E99B51AC8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288170758"/>
                  </p:ext>
                </p:extLst>
              </p:nvPr>
            </p:nvGraphicFramePr>
            <p:xfrm>
              <a:off x="7685070" y="1793429"/>
              <a:ext cx="4099388" cy="4720386"/>
            </p:xfrm>
            <a:graphic>
              <a:graphicData uri="http://schemas.openxmlformats.org/drawingml/2006/table">
                <a:tbl>
                  <a:tblPr firstRow="1" lastCol="1">
                    <a:tableStyleId>{9D7B26C5-4107-4FEC-AEDC-1716B250A1EF}</a:tableStyleId>
                  </a:tblPr>
                  <a:tblGrid>
                    <a:gridCol w="1002597">
                      <a:extLst>
                        <a:ext uri="{9D8B030D-6E8A-4147-A177-3AD203B41FA5}">
                          <a16:colId xmlns:a16="http://schemas.microsoft.com/office/drawing/2014/main" val="2777369758"/>
                        </a:ext>
                      </a:extLst>
                    </a:gridCol>
                    <a:gridCol w="1002597">
                      <a:extLst>
                        <a:ext uri="{9D8B030D-6E8A-4147-A177-3AD203B41FA5}">
                          <a16:colId xmlns:a16="http://schemas.microsoft.com/office/drawing/2014/main" val="1940546229"/>
                        </a:ext>
                      </a:extLst>
                    </a:gridCol>
                    <a:gridCol w="1047097">
                      <a:extLst>
                        <a:ext uri="{9D8B030D-6E8A-4147-A177-3AD203B41FA5}">
                          <a16:colId xmlns:a16="http://schemas.microsoft.com/office/drawing/2014/main" val="1099521159"/>
                        </a:ext>
                      </a:extLst>
                    </a:gridCol>
                    <a:gridCol w="1047097">
                      <a:extLst>
                        <a:ext uri="{9D8B030D-6E8A-4147-A177-3AD203B41FA5}">
                          <a16:colId xmlns:a16="http://schemas.microsoft.com/office/drawing/2014/main" val="3319278574"/>
                        </a:ext>
                      </a:extLst>
                    </a:gridCol>
                  </a:tblGrid>
                  <a:tr h="4390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606" t="-1389" r="-309697" b="-979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606" t="-1389" r="-209697" b="-979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92442" t="-1389" r="-101163" b="-979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92442" t="-1389" r="-1163" b="-9791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67769391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.53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88591813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.53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3087509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.24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27909527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.24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2134696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.24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36296494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.24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9869810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.65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5790461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.65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3983758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.65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39279675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.35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7061316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.35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4152973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.35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4723810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C768349-CDFB-4DAE-97F3-92746003DD88}"/>
                  </a:ext>
                </a:extLst>
              </p:cNvPr>
              <p:cNvSpPr txBox="1"/>
              <p:nvPr/>
            </p:nvSpPr>
            <p:spPr>
              <a:xfrm>
                <a:off x="848474" y="1793429"/>
                <a:ext cx="6277510" cy="37831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Adding in a Predictor</a:t>
                </a:r>
              </a:p>
              <a:p>
                <a:pPr marL="800100" marR="0" lvl="1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accPr>
                      <m:e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𝐴𝑟𝑟𝑒𝑠</m:t>
                        </m:r>
                        <m:sSub>
                          <m:sSubPr>
                            <m:ctrlPr>
                              <a:rPr kumimoji="0" lang="en-US" sz="20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20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𝑡</m:t>
                            </m:r>
                          </m:e>
                          <m:sub>
                            <m:r>
                              <a:rPr kumimoji="0" lang="en-US" sz="20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2021</m:t>
                            </m:r>
                          </m:sub>
                        </m:sSub>
                      </m:e>
                    </m:acc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=.24+ .29 </m:t>
                    </m:r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𝐴𝑟𝑟𝑒𝑠</m:t>
                    </m:r>
                    <m:sSub>
                      <m:sSubPr>
                        <m:ctrlP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𝑡</m:t>
                        </m:r>
                      </m:e>
                      <m:sub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2020</m:t>
                        </m:r>
                      </m:sub>
                    </m:sSub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 . 12 </m:t>
                    </m:r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𝑟𝑎𝑐𝑒</m:t>
                    </m:r>
                  </m:oMath>
                </a14:m>
                <a:endParaRPr kumimoji="0" lang="en-US" sz="23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800100" marR="0" lvl="1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en-US" sz="23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accPr>
                      <m:e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𝑃</m:t>
                        </m:r>
                      </m:e>
                    </m:acc>
                    <m:d>
                      <m:dPr>
                        <m:ctrlP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𝐴𝑟𝑟𝑒𝑠</m:t>
                        </m:r>
                        <m:sSub>
                          <m:sSubPr>
                            <m:ctrlPr>
                              <a:rPr kumimoji="0" lang="en-US" sz="20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20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𝑡</m:t>
                            </m:r>
                          </m:e>
                          <m:sub>
                            <m:r>
                              <a:rPr kumimoji="0" lang="en-US" sz="20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2021</m:t>
                            </m:r>
                          </m:sub>
                        </m:sSub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=1</m:t>
                        </m:r>
                      </m:e>
                      <m:e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𝐴𝑟𝑟𝑒𝑠</m:t>
                        </m:r>
                        <m:sSub>
                          <m:sSubPr>
                            <m:ctrlPr>
                              <a:rPr kumimoji="0" lang="en-US" sz="20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20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𝑡</m:t>
                            </m:r>
                          </m:e>
                          <m:sub>
                            <m:r>
                              <a:rPr kumimoji="0" lang="en-US" sz="20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2020</m:t>
                            </m:r>
                          </m:sub>
                        </m:sSub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=0, </m:t>
                        </m:r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𝑟𝑎𝑐𝑒</m:t>
                        </m:r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=0</m:t>
                        </m:r>
                      </m:e>
                    </m:d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=0.24</m:t>
                    </m:r>
                  </m:oMath>
                </a14:m>
                <a:endPara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en-US" sz="23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accPr>
                      <m:e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𝑃</m:t>
                        </m:r>
                      </m:e>
                    </m:acc>
                    <m:d>
                      <m:dPr>
                        <m:ctrlP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𝐴𝑟𝑟𝑒𝑠</m:t>
                        </m:r>
                        <m:sSub>
                          <m:sSubPr>
                            <m:ctrlPr>
                              <a:rPr kumimoji="0" lang="en-US" sz="20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20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𝑡</m:t>
                            </m:r>
                          </m:e>
                          <m:sub>
                            <m:r>
                              <a:rPr kumimoji="0" lang="en-US" sz="20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2021</m:t>
                            </m:r>
                          </m:sub>
                        </m:sSub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=1</m:t>
                        </m:r>
                      </m:e>
                      <m:e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𝐴𝑟𝑟𝑒𝑠</m:t>
                        </m:r>
                        <m:sSub>
                          <m:sSubPr>
                            <m:ctrlPr>
                              <a:rPr kumimoji="0" lang="en-US" sz="20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20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𝑡</m:t>
                            </m:r>
                          </m:e>
                          <m:sub>
                            <m:r>
                              <a:rPr kumimoji="0" lang="en-US" sz="20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2020</m:t>
                            </m:r>
                          </m:sub>
                        </m:sSub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=0, </m:t>
                        </m:r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𝑟𝑎𝑐𝑒</m:t>
                        </m:r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=1</m:t>
                        </m:r>
                      </m:e>
                    </m:d>
                    <m:r>
                      <a:rPr kumimoji="0" lang="en-US" sz="20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=0.</m:t>
                    </m:r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35</m:t>
                    </m:r>
                  </m:oMath>
                </a14:m>
                <a:endPara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en-US" sz="20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 Math" panose="02040503050406030204" pitchFamily="18" charset="0"/>
                  <a:ea typeface="+mn-ea"/>
                  <a:cs typeface="+mn-cs"/>
                </a:endParaRPr>
              </a:p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accPr>
                      <m:e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𝑃</m:t>
                        </m:r>
                      </m:e>
                    </m:acc>
                    <m:d>
                      <m:dPr>
                        <m:ctrlP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𝐴𝑟𝑟𝑒𝑠</m:t>
                        </m:r>
                        <m:sSub>
                          <m:sSubPr>
                            <m:ctrlPr>
                              <a:rPr kumimoji="0" lang="en-US" sz="20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20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𝑡</m:t>
                            </m:r>
                          </m:e>
                          <m:sub>
                            <m:r>
                              <a:rPr kumimoji="0" lang="en-US" sz="20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2021</m:t>
                            </m:r>
                          </m:sub>
                        </m:sSub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=1</m:t>
                        </m:r>
                      </m:e>
                      <m:e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𝐴𝑟𝑟𝑒𝑠</m:t>
                        </m:r>
                        <m:sSub>
                          <m:sSubPr>
                            <m:ctrlPr>
                              <a:rPr kumimoji="0" lang="en-US" sz="20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20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𝑡</m:t>
                            </m:r>
                          </m:e>
                          <m:sub>
                            <m:r>
                              <a:rPr kumimoji="0" lang="en-US" sz="20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2020</m:t>
                            </m:r>
                          </m:sub>
                        </m:sSub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=1, </m:t>
                        </m:r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𝑟𝑎𝑐𝑒</m:t>
                        </m:r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=0</m:t>
                        </m:r>
                      </m:e>
                    </m:d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=0.53</m:t>
                    </m:r>
                  </m:oMath>
                </a14:m>
                <a:endPara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accPr>
                      <m:e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𝑃</m:t>
                        </m:r>
                      </m:e>
                    </m:acc>
                    <m:d>
                      <m:dPr>
                        <m:ctrlP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𝐴𝑟𝑟𝑒𝑠</m:t>
                        </m:r>
                        <m:sSub>
                          <m:sSubPr>
                            <m:ctrlPr>
                              <a:rPr kumimoji="0" lang="en-US" sz="20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20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𝑡</m:t>
                            </m:r>
                          </m:e>
                          <m:sub>
                            <m:r>
                              <a:rPr kumimoji="0" lang="en-US" sz="20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2021</m:t>
                            </m:r>
                          </m:sub>
                        </m:sSub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=1</m:t>
                        </m:r>
                      </m:e>
                      <m:e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𝐴𝑟𝑟𝑒𝑠</m:t>
                        </m:r>
                        <m:sSub>
                          <m:sSubPr>
                            <m:ctrlPr>
                              <a:rPr kumimoji="0" lang="en-US" sz="20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20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𝑡</m:t>
                            </m:r>
                          </m:e>
                          <m:sub>
                            <m:r>
                              <a:rPr kumimoji="0" lang="en-US" sz="20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2020</m:t>
                            </m:r>
                          </m:sub>
                        </m:sSub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</m:t>
                        </m:r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</m:t>
                        </m:r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, </m:t>
                        </m:r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𝑟𝑎𝑐𝑒</m:t>
                        </m:r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=1</m:t>
                        </m:r>
                      </m:e>
                    </m:d>
                    <m:r>
                      <a:rPr kumimoji="0" lang="en-US" sz="20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=0.</m:t>
                    </m:r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65</m:t>
                    </m:r>
                  </m:oMath>
                </a14:m>
                <a:endPara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en-US" sz="23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C768349-CDFB-4DAE-97F3-92746003DD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8474" y="1793429"/>
                <a:ext cx="6277510" cy="3783152"/>
              </a:xfrm>
              <a:prstGeom prst="rect">
                <a:avLst/>
              </a:prstGeom>
              <a:blipFill>
                <a:blip r:embed="rId4"/>
                <a:stretch>
                  <a:fillRect l="-1262" t="-12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34746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6FC91CB-CD3D-EB5B-E79B-0F7B865F9F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29092" y="1353802"/>
            <a:ext cx="5796176" cy="469680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5A4D57A-3D7B-CDB5-A652-1FBD011AC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Visualizing the model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A6F7E11-237D-74C2-3962-1D764578596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32360" y="1825625"/>
                <a:ext cx="5505701" cy="4351338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The </a:t>
                </a:r>
                <a:r>
                  <a:rPr lang="en-US" dirty="0">
                    <a:solidFill>
                      <a:schemeClr val="accent2"/>
                    </a:solidFill>
                  </a:rPr>
                  <a:t>orange</a:t>
                </a:r>
                <a:r>
                  <a:rPr lang="en-US" dirty="0"/>
                  <a:t> and </a:t>
                </a:r>
                <a:r>
                  <a:rPr lang="en-US" dirty="0">
                    <a:solidFill>
                      <a:schemeClr val="accent1">
                        <a:lumMod val="75000"/>
                      </a:schemeClr>
                    </a:solidFill>
                  </a:rPr>
                  <a:t>blue</a:t>
                </a:r>
                <a:r>
                  <a:rPr lang="en-US" dirty="0"/>
                  <a:t> lines represent the prediction model for race = 0 and race = 1, respectively: </a:t>
                </a:r>
              </a:p>
              <a:p>
                <a:pPr marL="0" indent="0">
                  <a:buNone/>
                </a:pPr>
                <a:endParaRPr lang="en-US" sz="2000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𝐴𝑟𝑟𝑒𝑠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2021</m:t>
                              </m:r>
                            </m:sub>
                          </m:sSub>
                        </m:e>
                      </m:acc>
                      <m:r>
                        <a:rPr lang="en-US" sz="2000" i="1">
                          <a:latin typeface="Cambria Math" panose="02040503050406030204" pitchFamily="18" charset="0"/>
                        </a:rPr>
                        <m:t>=.24+ .29 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𝐴𝑟𝑟𝑒𝑠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2020</m:t>
                          </m:r>
                        </m:sub>
                      </m:sSub>
                      <m:r>
                        <a:rPr lang="en-US" sz="2000" i="1">
                          <a:latin typeface="Cambria Math" panose="02040503050406030204" pitchFamily="18" charset="0"/>
                        </a:rPr>
                        <m:t>+ . 12 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𝑟𝑎𝑐𝑒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When race = 0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𝐴𝑟𝑟𝑒𝑠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2021</m:t>
                              </m:r>
                            </m:sub>
                          </m:sSub>
                        </m:e>
                      </m:acc>
                      <m:r>
                        <a:rPr lang="en-US" sz="2400" i="1">
                          <a:latin typeface="Cambria Math" panose="02040503050406030204" pitchFamily="18" charset="0"/>
                        </a:rPr>
                        <m:t>=.24+ .29 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𝐴𝑟𝑟𝑒𝑠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2020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When race = 1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6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𝐴𝑟𝑟𝑒𝑠</m:t>
                          </m:r>
                          <m:sSub>
                            <m:sSubPr>
                              <m:ctrlPr>
                                <a:rPr lang="en-US" sz="2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2021</m:t>
                              </m:r>
                            </m:sub>
                          </m:sSub>
                        </m:e>
                      </m:acc>
                      <m:r>
                        <a:rPr lang="en-US" sz="2600" i="1">
                          <a:latin typeface="Cambria Math" panose="02040503050406030204" pitchFamily="18" charset="0"/>
                        </a:rPr>
                        <m:t>=.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36</m:t>
                      </m:r>
                      <m:r>
                        <a:rPr lang="en-US" sz="2600" i="1">
                          <a:latin typeface="Cambria Math" panose="02040503050406030204" pitchFamily="18" charset="0"/>
                        </a:rPr>
                        <m:t>+ .29 </m:t>
                      </m:r>
                      <m:r>
                        <a:rPr lang="en-US" sz="2600" i="1">
                          <a:latin typeface="Cambria Math" panose="02040503050406030204" pitchFamily="18" charset="0"/>
                        </a:rPr>
                        <m:t>𝐴𝑟𝑟𝑒𝑠</m:t>
                      </m:r>
                      <m:sSub>
                        <m:sSub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2020</m:t>
                          </m:r>
                        </m:sub>
                      </m:sSub>
                    </m:oMath>
                  </m:oMathPara>
                </a14:m>
                <a:endParaRPr lang="en-US" sz="2600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A6F7E11-237D-74C2-3962-1D764578596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32360" y="1825625"/>
                <a:ext cx="5505701" cy="4351338"/>
              </a:xfrm>
              <a:blipFill>
                <a:blip r:embed="rId3"/>
                <a:stretch>
                  <a:fillRect l="-1993" t="-2801" r="-14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40B199E-8F1B-4E01-C243-C2B35C7DEC0B}"/>
                  </a:ext>
                </a:extLst>
              </p:cNvPr>
              <p:cNvSpPr txBox="1"/>
              <p:nvPr/>
            </p:nvSpPr>
            <p:spPr>
              <a:xfrm>
                <a:off x="10060711" y="4037172"/>
                <a:ext cx="162962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B05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Base rate for Race = 0 and </a:t>
                </a:r>
                <a14:m>
                  <m:oMath xmlns:m="http://schemas.openxmlformats.org/officeDocument/2006/math">
                    <m:r>
                      <a:rPr kumimoji="0" lang="en-US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𝐴𝑟𝑟𝑒𝑠</m:t>
                    </m:r>
                    <m:sSub>
                      <m:sSubPr>
                        <m:ctrlP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𝑡</m:t>
                        </m:r>
                      </m:e>
                      <m:sub>
                        <m: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2020</m:t>
                        </m:r>
                      </m:sub>
                    </m:sSub>
                    <m:r>
                      <a:rPr kumimoji="0" lang="en-US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=1</m:t>
                    </m:r>
                  </m:oMath>
                </a14:m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40B199E-8F1B-4E01-C243-C2B35C7DEC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60711" y="4037172"/>
                <a:ext cx="1629623" cy="461665"/>
              </a:xfrm>
              <a:prstGeom prst="rect">
                <a:avLst/>
              </a:prstGeom>
              <a:blipFill>
                <a:blip r:embed="rId4"/>
                <a:stretch>
                  <a:fillRect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BD9E589-B148-BC2F-16C1-E3CE770396EB}"/>
                  </a:ext>
                </a:extLst>
              </p:cNvPr>
              <p:cNvSpPr txBox="1"/>
              <p:nvPr/>
            </p:nvSpPr>
            <p:spPr>
              <a:xfrm>
                <a:off x="7502615" y="4812578"/>
                <a:ext cx="162962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B05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Base rate for Race = 0 and </a:t>
                </a:r>
                <a14:m>
                  <m:oMath xmlns:m="http://schemas.openxmlformats.org/officeDocument/2006/math">
                    <m:r>
                      <a:rPr kumimoji="0" lang="en-US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𝐴𝑟𝑟𝑒𝑠</m:t>
                    </m:r>
                    <m:sSub>
                      <m:sSubPr>
                        <m:ctrlP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𝑡</m:t>
                        </m:r>
                      </m:e>
                      <m:sub>
                        <m: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2020</m:t>
                        </m:r>
                      </m:sub>
                    </m:sSub>
                    <m:r>
                      <a:rPr kumimoji="0" lang="en-US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=0</m:t>
                    </m:r>
                  </m:oMath>
                </a14:m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BD9E589-B148-BC2F-16C1-E3CE770396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2615" y="4812578"/>
                <a:ext cx="1629624" cy="461665"/>
              </a:xfrm>
              <a:prstGeom prst="rect">
                <a:avLst/>
              </a:prstGeom>
              <a:blipFill>
                <a:blip r:embed="rId5"/>
                <a:stretch>
                  <a:fillRect l="-375"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7AD96DB-FE34-6E00-0C65-740069007F70}"/>
                  </a:ext>
                </a:extLst>
              </p:cNvPr>
              <p:cNvSpPr txBox="1"/>
              <p:nvPr/>
            </p:nvSpPr>
            <p:spPr>
              <a:xfrm>
                <a:off x="10010333" y="1426600"/>
                <a:ext cx="162962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B05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Base rate for Race = 1 and </a:t>
                </a:r>
                <a14:m>
                  <m:oMath xmlns:m="http://schemas.openxmlformats.org/officeDocument/2006/math">
                    <m:r>
                      <a:rPr kumimoji="0" lang="en-US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𝐴𝑟𝑟𝑒𝑠</m:t>
                    </m:r>
                    <m:sSub>
                      <m:sSubPr>
                        <m:ctrlP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𝑡</m:t>
                        </m:r>
                      </m:e>
                      <m:sub>
                        <m: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2020</m:t>
                        </m:r>
                      </m:sub>
                    </m:sSub>
                    <m:r>
                      <a:rPr kumimoji="0" lang="en-US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=1</m:t>
                    </m:r>
                  </m:oMath>
                </a14:m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7AD96DB-FE34-6E00-0C65-740069007F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10333" y="1426600"/>
                <a:ext cx="1629623" cy="461665"/>
              </a:xfrm>
              <a:prstGeom prst="rect">
                <a:avLst/>
              </a:prstGeom>
              <a:blipFill>
                <a:blip r:embed="rId6"/>
                <a:stretch>
                  <a:fillRect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8893F2F-C38B-B1D5-FE4A-70785D6E7E35}"/>
                  </a:ext>
                </a:extLst>
              </p:cNvPr>
              <p:cNvSpPr txBox="1"/>
              <p:nvPr/>
            </p:nvSpPr>
            <p:spPr>
              <a:xfrm>
                <a:off x="6721452" y="3370129"/>
                <a:ext cx="162962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B05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Base rate for Race = 1 and </a:t>
                </a:r>
                <a14:m>
                  <m:oMath xmlns:m="http://schemas.openxmlformats.org/officeDocument/2006/math">
                    <m:r>
                      <a:rPr kumimoji="0" lang="en-US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𝐴𝑟𝑟𝑒𝑠</m:t>
                    </m:r>
                    <m:sSub>
                      <m:sSubPr>
                        <m:ctrlP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𝑡</m:t>
                        </m:r>
                      </m:e>
                      <m:sub>
                        <m: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2020</m:t>
                        </m:r>
                      </m:sub>
                    </m:sSub>
                    <m:r>
                      <a:rPr kumimoji="0" lang="en-US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=0</m:t>
                    </m:r>
                  </m:oMath>
                </a14:m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8893F2F-C38B-B1D5-FE4A-70785D6E7E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1452" y="3370129"/>
                <a:ext cx="1629624" cy="461665"/>
              </a:xfrm>
              <a:prstGeom prst="rect">
                <a:avLst/>
              </a:prstGeom>
              <a:blipFill>
                <a:blip r:embed="rId7"/>
                <a:stretch>
                  <a:fillRect l="-375" t="-1316"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759D64B-8ABA-317E-DA6C-17D61296FBAA}"/>
              </a:ext>
            </a:extLst>
          </p:cNvPr>
          <p:cNvCxnSpPr/>
          <p:nvPr/>
        </p:nvCxnSpPr>
        <p:spPr>
          <a:xfrm flipH="1">
            <a:off x="6761747" y="5027493"/>
            <a:ext cx="657727" cy="104274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740E372-2949-A263-D2A4-DFB824E8191F}"/>
              </a:ext>
            </a:extLst>
          </p:cNvPr>
          <p:cNvCxnSpPr>
            <a:cxnSpLocks/>
          </p:cNvCxnSpPr>
          <p:nvPr/>
        </p:nvCxnSpPr>
        <p:spPr>
          <a:xfrm flipH="1">
            <a:off x="6740908" y="3822066"/>
            <a:ext cx="535382" cy="657315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26298B63-37B7-D73B-578E-2811DEFE9706}"/>
              </a:ext>
            </a:extLst>
          </p:cNvPr>
          <p:cNvCxnSpPr>
            <a:cxnSpLocks/>
          </p:cNvCxnSpPr>
          <p:nvPr/>
        </p:nvCxnSpPr>
        <p:spPr>
          <a:xfrm flipV="1">
            <a:off x="10864056" y="3464285"/>
            <a:ext cx="564205" cy="489609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E06DED0A-C069-70D7-E190-A3DB775C0385}"/>
              </a:ext>
            </a:extLst>
          </p:cNvPr>
          <p:cNvCxnSpPr>
            <a:cxnSpLocks/>
          </p:cNvCxnSpPr>
          <p:nvPr/>
        </p:nvCxnSpPr>
        <p:spPr>
          <a:xfrm>
            <a:off x="10825144" y="1927177"/>
            <a:ext cx="653494" cy="242518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367054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C2AAF-AAB7-4B1E-803B-A9AACC8CA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Compute Fairness Metrics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54769D3B-F281-49C0-89FD-4F863A340928}"/>
                  </a:ext>
                </a:extLst>
              </p:cNvPr>
              <p:cNvGraphicFramePr>
                <a:graphicFrameLocks noGrp="1"/>
              </p:cNvGraphicFramePr>
              <p:nvPr>
                <p:ph idx="1"/>
              </p:nvPr>
            </p:nvGraphicFramePr>
            <p:xfrm>
              <a:off x="2938412" y="1664413"/>
              <a:ext cx="6801489" cy="236489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527248">
                      <a:extLst>
                        <a:ext uri="{9D8B030D-6E8A-4147-A177-3AD203B41FA5}">
                          <a16:colId xmlns:a16="http://schemas.microsoft.com/office/drawing/2014/main" val="1012334953"/>
                        </a:ext>
                      </a:extLst>
                    </a:gridCol>
                    <a:gridCol w="1726418">
                      <a:extLst>
                        <a:ext uri="{9D8B030D-6E8A-4147-A177-3AD203B41FA5}">
                          <a16:colId xmlns:a16="http://schemas.microsoft.com/office/drawing/2014/main" val="2350030826"/>
                        </a:ext>
                      </a:extLst>
                    </a:gridCol>
                    <a:gridCol w="1547823">
                      <a:extLst>
                        <a:ext uri="{9D8B030D-6E8A-4147-A177-3AD203B41FA5}">
                          <a16:colId xmlns:a16="http://schemas.microsoft.com/office/drawing/2014/main" val="2557411613"/>
                        </a:ext>
                      </a:extLst>
                    </a:gridCol>
                  </a:tblGrid>
                  <a:tr h="376750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>
                              <a:solidFill>
                                <a:schemeClr val="tx1"/>
                              </a:solidFill>
                            </a:rPr>
                            <a:t>Calibration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1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F6E0E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35989576"/>
                      </a:ext>
                    </a:extLst>
                  </a:tr>
                  <a:tr h="363918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̂"/>
                                    <m:ctrlPr>
                                      <a:rPr lang="en-US" sz="12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12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𝑃</m:t>
                                    </m:r>
                                  </m:e>
                                </m:acc>
                                <m:d>
                                  <m:dPr>
                                    <m:ctrlPr>
                                      <a:rPr lang="en-US" sz="12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2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𝑎𝑟𝑟𝑒𝑠</m:t>
                                    </m:r>
                                    <m:sSub>
                                      <m:sSubPr>
                                        <m:ctrlPr>
                                          <a:rPr lang="en-US" sz="1200" b="0" i="1" dirty="0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200" b="0" i="1" dirty="0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e>
                                      <m:sub>
                                        <m:r>
                                          <a:rPr lang="en-US" sz="1200" b="0" i="1" dirty="0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2021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en-US" sz="1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  <m:d>
                                  <m:dPr>
                                    <m:ctrlPr>
                                      <a:rPr lang="en-US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𝑎𝑟𝑟𝑒𝑠</m:t>
                                    </m:r>
                                    <m:sSub>
                                      <m:sSubPr>
                                        <m:ctrlPr>
                                          <a:rPr lang="en-US" sz="12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2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e>
                                      <m:sub>
                                        <m:r>
                                          <a:rPr lang="en-US" sz="12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2021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en-US" sz="1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56029341"/>
                      </a:ext>
                    </a:extLst>
                  </a:tr>
                  <a:tr h="43490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=0, 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𝑎𝑟𝑟𝑒𝑠𝑡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=0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25%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259073668"/>
                      </a:ext>
                    </a:extLst>
                  </a:tr>
                  <a:tr h="395826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=1, 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𝑎𝑟𝑟𝑒𝑠𝑡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=0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35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33%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243017269"/>
                      </a:ext>
                    </a:extLst>
                  </a:tr>
                  <a:tr h="395826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=0, 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𝑎𝑟𝑟𝑒𝑠𝑡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50%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450916872"/>
                      </a:ext>
                    </a:extLst>
                  </a:tr>
                  <a:tr h="395826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=1, 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𝑎𝑟𝑟𝑒𝑠𝑡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67%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7045964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54769D3B-F281-49C0-89FD-4F863A340928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057015522"/>
                  </p:ext>
                </p:extLst>
              </p:nvPr>
            </p:nvGraphicFramePr>
            <p:xfrm>
              <a:off x="2938412" y="1664413"/>
              <a:ext cx="6801489" cy="236489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527248">
                      <a:extLst>
                        <a:ext uri="{9D8B030D-6E8A-4147-A177-3AD203B41FA5}">
                          <a16:colId xmlns:a16="http://schemas.microsoft.com/office/drawing/2014/main" val="1012334953"/>
                        </a:ext>
                      </a:extLst>
                    </a:gridCol>
                    <a:gridCol w="1726418">
                      <a:extLst>
                        <a:ext uri="{9D8B030D-6E8A-4147-A177-3AD203B41FA5}">
                          <a16:colId xmlns:a16="http://schemas.microsoft.com/office/drawing/2014/main" val="2350030826"/>
                        </a:ext>
                      </a:extLst>
                    </a:gridCol>
                    <a:gridCol w="1547823">
                      <a:extLst>
                        <a:ext uri="{9D8B030D-6E8A-4147-A177-3AD203B41FA5}">
                          <a16:colId xmlns:a16="http://schemas.microsoft.com/office/drawing/2014/main" val="2557411613"/>
                        </a:ext>
                      </a:extLst>
                    </a:gridCol>
                  </a:tblGrid>
                  <a:tr h="376750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>
                              <a:solidFill>
                                <a:schemeClr val="tx1"/>
                              </a:solidFill>
                            </a:rPr>
                            <a:t>Calibration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1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F6E0E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35989576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5300" t="-106667" r="-90459" b="-448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40157" t="-106667" r="-787" b="-448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56029341"/>
                      </a:ext>
                    </a:extLst>
                  </a:tr>
                  <a:tr h="43490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45" t="-174648" r="-93092" b="-27887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5300" t="-174648" r="-90459" b="-27887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40157" t="-174648" r="-787" b="-27887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59073668"/>
                      </a:ext>
                    </a:extLst>
                  </a:tr>
                  <a:tr h="39582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45" t="-300000" r="-93092" b="-2046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5300" t="-300000" r="-90459" b="-2046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40157" t="-300000" r="-787" b="-20461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43017269"/>
                      </a:ext>
                    </a:extLst>
                  </a:tr>
                  <a:tr h="39582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45" t="-400000" r="-93092" b="-1046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5300" t="-400000" r="-90459" b="-1046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40157" t="-400000" r="-787" b="-10461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50916872"/>
                      </a:ext>
                    </a:extLst>
                  </a:tr>
                  <a:tr h="39582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45" t="-500000" r="-93092" b="-46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5300" t="-500000" r="-90459" b="-46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40157" t="-500000" r="-787" b="-461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70459642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EB47B38B-F0AC-49D7-896D-6D11A210AA5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938412" y="4345967"/>
              <a:ext cx="6801489" cy="234677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267163">
                      <a:extLst>
                        <a:ext uri="{9D8B030D-6E8A-4147-A177-3AD203B41FA5}">
                          <a16:colId xmlns:a16="http://schemas.microsoft.com/office/drawing/2014/main" val="2888137969"/>
                        </a:ext>
                      </a:extLst>
                    </a:gridCol>
                    <a:gridCol w="2267163">
                      <a:extLst>
                        <a:ext uri="{9D8B030D-6E8A-4147-A177-3AD203B41FA5}">
                          <a16:colId xmlns:a16="http://schemas.microsoft.com/office/drawing/2014/main" val="2174007504"/>
                        </a:ext>
                      </a:extLst>
                    </a:gridCol>
                    <a:gridCol w="2267163">
                      <a:extLst>
                        <a:ext uri="{9D8B030D-6E8A-4147-A177-3AD203B41FA5}">
                          <a16:colId xmlns:a16="http://schemas.microsoft.com/office/drawing/2014/main" val="4163449276"/>
                        </a:ext>
                      </a:extLst>
                    </a:gridCol>
                  </a:tblGrid>
                  <a:tr h="546371">
                    <a:tc>
                      <a:txBody>
                        <a:bodyPr/>
                        <a:lstStyle/>
                        <a:p>
                          <a:pPr algn="ctr"/>
                          <a:endParaRPr lang="en-US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chemeClr val="tx1"/>
                              </a:solidFill>
                            </a:rPr>
                            <a:t>Balance for 0s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chemeClr val="tx1"/>
                              </a:solidFill>
                            </a:rPr>
                            <a:t>Balance for 1s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48957605"/>
                      </a:ext>
                    </a:extLst>
                  </a:tr>
                  <a:tr h="546371">
                    <a:tc>
                      <a:txBody>
                        <a:bodyPr/>
                        <a:lstStyle/>
                        <a:p>
                          <a:pPr algn="ctr"/>
                          <a:endParaRPr lang="en-US" sz="1800" dirty="0"/>
                        </a:p>
                      </a:txBody>
                      <a:tcPr anchor="ctr">
                        <a:lnL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Average </a:t>
                          </a: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̂"/>
                                    <m:ctrl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𝑃</m:t>
                                    </m:r>
                                  </m:e>
                                </m:acc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2021</m:t>
                                    </m:r>
                                  </m:sub>
                                </m:sSub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2021</m:t>
                                    </m:r>
                                  </m:sub>
                                </m:sSub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=0)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Average </a:t>
                          </a: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̂"/>
                                    <m:ctrl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𝑃</m:t>
                                    </m:r>
                                  </m:e>
                                </m:acc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2021</m:t>
                                    </m:r>
                                  </m:sub>
                                </m:sSub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2021</m:t>
                                    </m:r>
                                  </m:sub>
                                </m:sSub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=1)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5909457"/>
                      </a:ext>
                    </a:extLst>
                  </a:tr>
                  <a:tr h="623403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=0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dirty="0"/>
                            <a:t>31%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dirty="0"/>
                            <a:t>38%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909429038"/>
                      </a:ext>
                    </a:extLst>
                  </a:tr>
                  <a:tr h="623403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dirty="0"/>
                            <a:t>45%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dirty="0"/>
                            <a:t>55%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25177735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EB47B38B-F0AC-49D7-896D-6D11A210AA5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20244890"/>
                  </p:ext>
                </p:extLst>
              </p:nvPr>
            </p:nvGraphicFramePr>
            <p:xfrm>
              <a:off x="2938412" y="4345967"/>
              <a:ext cx="6801489" cy="234677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267163">
                      <a:extLst>
                        <a:ext uri="{9D8B030D-6E8A-4147-A177-3AD203B41FA5}">
                          <a16:colId xmlns:a16="http://schemas.microsoft.com/office/drawing/2014/main" val="2888137969"/>
                        </a:ext>
                      </a:extLst>
                    </a:gridCol>
                    <a:gridCol w="2267163">
                      <a:extLst>
                        <a:ext uri="{9D8B030D-6E8A-4147-A177-3AD203B41FA5}">
                          <a16:colId xmlns:a16="http://schemas.microsoft.com/office/drawing/2014/main" val="2174007504"/>
                        </a:ext>
                      </a:extLst>
                    </a:gridCol>
                    <a:gridCol w="2267163">
                      <a:extLst>
                        <a:ext uri="{9D8B030D-6E8A-4147-A177-3AD203B41FA5}">
                          <a16:colId xmlns:a16="http://schemas.microsoft.com/office/drawing/2014/main" val="4163449276"/>
                        </a:ext>
                      </a:extLst>
                    </a:gridCol>
                  </a:tblGrid>
                  <a:tr h="546371">
                    <a:tc>
                      <a:txBody>
                        <a:bodyPr/>
                        <a:lstStyle/>
                        <a:p>
                          <a:pPr algn="ctr"/>
                          <a:endParaRPr lang="en-US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chemeClr val="tx1"/>
                              </a:solidFill>
                            </a:rPr>
                            <a:t>Balance for 0s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chemeClr val="tx1"/>
                              </a:solidFill>
                            </a:rPr>
                            <a:t>Balance for 1s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48957605"/>
                      </a:ext>
                    </a:extLst>
                  </a:tr>
                  <a:tr h="553593">
                    <a:tc>
                      <a:txBody>
                        <a:bodyPr/>
                        <a:lstStyle/>
                        <a:p>
                          <a:pPr algn="ctr"/>
                          <a:endParaRPr lang="en-US" sz="1800" dirty="0"/>
                        </a:p>
                      </a:txBody>
                      <a:tcPr anchor="ctr">
                        <a:lnL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8" t="-100000" r="-100538" b="-22747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00538" t="-100000" r="-538" b="-22747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5909457"/>
                      </a:ext>
                    </a:extLst>
                  </a:tr>
                  <a:tr h="62340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38" t="-178431" r="-200538" b="-1029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dirty="0"/>
                            <a:t>31%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dirty="0"/>
                            <a:t>38%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909429038"/>
                      </a:ext>
                    </a:extLst>
                  </a:tr>
                  <a:tr h="62340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38" t="-275728" r="-200538" b="-19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dirty="0"/>
                            <a:t>45%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dirty="0"/>
                            <a:t>55%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251777355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26201406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C3DB9-ADFE-4DB9-B71B-00CD07D93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interaction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Content Placeholder 4">
                <a:extLst>
                  <a:ext uri="{FF2B5EF4-FFF2-40B4-BE49-F238E27FC236}">
                    <a16:creationId xmlns:a16="http://schemas.microsoft.com/office/drawing/2014/main" id="{D7DB8743-E572-40AC-B0CF-2A3E99B51AC8}"/>
                  </a:ext>
                </a:extLst>
              </p:cNvPr>
              <p:cNvGraphicFramePr>
                <a:graphicFrameLocks noGrp="1"/>
              </p:cNvGraphicFramePr>
              <p:nvPr>
                <p:ph idx="1"/>
              </p:nvPr>
            </p:nvGraphicFramePr>
            <p:xfrm>
              <a:off x="7674794" y="1793429"/>
              <a:ext cx="4274049" cy="4720386"/>
            </p:xfrm>
            <a:graphic>
              <a:graphicData uri="http://schemas.openxmlformats.org/drawingml/2006/table">
                <a:tbl>
                  <a:tblPr firstRow="1" lastCol="1">
                    <a:tableStyleId>{9D7B26C5-4107-4FEC-AEDC-1716B250A1EF}</a:tableStyleId>
                  </a:tblPr>
                  <a:tblGrid>
                    <a:gridCol w="797798">
                      <a:extLst>
                        <a:ext uri="{9D8B030D-6E8A-4147-A177-3AD203B41FA5}">
                          <a16:colId xmlns:a16="http://schemas.microsoft.com/office/drawing/2014/main" val="363316257"/>
                        </a:ext>
                      </a:extLst>
                    </a:gridCol>
                    <a:gridCol w="1005444">
                      <a:extLst>
                        <a:ext uri="{9D8B030D-6E8A-4147-A177-3AD203B41FA5}">
                          <a16:colId xmlns:a16="http://schemas.microsoft.com/office/drawing/2014/main" val="1940546229"/>
                        </a:ext>
                      </a:extLst>
                    </a:gridCol>
                    <a:gridCol w="1420737">
                      <a:extLst>
                        <a:ext uri="{9D8B030D-6E8A-4147-A177-3AD203B41FA5}">
                          <a16:colId xmlns:a16="http://schemas.microsoft.com/office/drawing/2014/main" val="2416451057"/>
                        </a:ext>
                      </a:extLst>
                    </a:gridCol>
                    <a:gridCol w="1050070">
                      <a:extLst>
                        <a:ext uri="{9D8B030D-6E8A-4147-A177-3AD203B41FA5}">
                          <a16:colId xmlns:a16="http://schemas.microsoft.com/office/drawing/2014/main" val="1099521159"/>
                        </a:ext>
                      </a:extLst>
                    </a:gridCol>
                  </a:tblGrid>
                  <a:tr h="439050"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  <m:r>
                                      <a:rPr lang="en-US" sz="1400" b="0" i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 :</m:t>
                                </m:r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  <m:r>
                                      <a:rPr lang="en-US" sz="1400" b="0" i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  <m:r>
                                      <a:rPr lang="en-US" sz="1400" b="0" i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667769391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88591813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3087509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27909527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2134696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36296494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9869810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5790461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3983758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39279675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7061316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4152973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472381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Content Placeholder 4">
                <a:extLst>
                  <a:ext uri="{FF2B5EF4-FFF2-40B4-BE49-F238E27FC236}">
                    <a16:creationId xmlns:a16="http://schemas.microsoft.com/office/drawing/2014/main" id="{D7DB8743-E572-40AC-B0CF-2A3E99B51AC8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635856897"/>
                  </p:ext>
                </p:extLst>
              </p:nvPr>
            </p:nvGraphicFramePr>
            <p:xfrm>
              <a:off x="7674794" y="1793429"/>
              <a:ext cx="4274049" cy="4720386"/>
            </p:xfrm>
            <a:graphic>
              <a:graphicData uri="http://schemas.openxmlformats.org/drawingml/2006/table">
                <a:tbl>
                  <a:tblPr firstRow="1" lastCol="1">
                    <a:tableStyleId>{9D7B26C5-4107-4FEC-AEDC-1716B250A1EF}</a:tableStyleId>
                  </a:tblPr>
                  <a:tblGrid>
                    <a:gridCol w="797798">
                      <a:extLst>
                        <a:ext uri="{9D8B030D-6E8A-4147-A177-3AD203B41FA5}">
                          <a16:colId xmlns:a16="http://schemas.microsoft.com/office/drawing/2014/main" val="363316257"/>
                        </a:ext>
                      </a:extLst>
                    </a:gridCol>
                    <a:gridCol w="1005444">
                      <a:extLst>
                        <a:ext uri="{9D8B030D-6E8A-4147-A177-3AD203B41FA5}">
                          <a16:colId xmlns:a16="http://schemas.microsoft.com/office/drawing/2014/main" val="1940546229"/>
                        </a:ext>
                      </a:extLst>
                    </a:gridCol>
                    <a:gridCol w="1420737">
                      <a:extLst>
                        <a:ext uri="{9D8B030D-6E8A-4147-A177-3AD203B41FA5}">
                          <a16:colId xmlns:a16="http://schemas.microsoft.com/office/drawing/2014/main" val="2416451057"/>
                        </a:ext>
                      </a:extLst>
                    </a:gridCol>
                    <a:gridCol w="1050070">
                      <a:extLst>
                        <a:ext uri="{9D8B030D-6E8A-4147-A177-3AD203B41FA5}">
                          <a16:colId xmlns:a16="http://schemas.microsoft.com/office/drawing/2014/main" val="1099521159"/>
                        </a:ext>
                      </a:extLst>
                    </a:gridCol>
                  </a:tblGrid>
                  <a:tr h="4390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763" t="-1389" r="-438168" b="-979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79518" t="-1389" r="-245783" b="-979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27897" t="-1389" r="-75107" b="-979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06936" t="-1389" r="-1156" b="-9791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67769391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88591813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3087509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27909527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2134696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36296494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9869810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5790461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3983758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39279675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7061316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4152973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4723810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C768349-CDFB-4DAE-97F3-92746003DD88}"/>
                  </a:ext>
                </a:extLst>
              </p:cNvPr>
              <p:cNvSpPr txBox="1"/>
              <p:nvPr/>
            </p:nvSpPr>
            <p:spPr>
              <a:xfrm>
                <a:off x="848474" y="1793429"/>
                <a:ext cx="6277510" cy="10093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Adding in a Predictor</a:t>
                </a:r>
              </a:p>
              <a:p>
                <a:pPr marL="800100" marR="0" lvl="1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𝐴𝑟𝑟𝑒𝑠</m:t>
                    </m:r>
                    <m:sSub>
                      <m:sSub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𝑡</m:t>
                        </m:r>
                      </m:e>
                      <m:sub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2021</m:t>
                        </m:r>
                      </m:sub>
                    </m:sSub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sSub>
                      <m:sSub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𝛽</m:t>
                        </m:r>
                      </m:e>
                      <m:sub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0</m:t>
                        </m:r>
                      </m:sub>
                    </m:sSub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</m:t>
                    </m:r>
                    <m:sSub>
                      <m:sSub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𝛽</m:t>
                        </m:r>
                      </m:e>
                      <m:sub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</m:t>
                        </m:r>
                      </m:sub>
                    </m:sSub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𝐴𝑟𝑟𝑒𝑠</m:t>
                    </m:r>
                    <m:sSub>
                      <m:sSub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𝑡</m:t>
                        </m:r>
                      </m:e>
                      <m:sub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2020</m:t>
                        </m:r>
                      </m:sub>
                    </m:sSub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</m:t>
                    </m:r>
                    <m:sSub>
                      <m:sSub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𝛽</m:t>
                        </m:r>
                      </m:e>
                      <m:sub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</m:t>
                        </m:r>
                      </m:sub>
                    </m:sSub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𝑟𝑎𝑐𝑒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</m:t>
                    </m:r>
                    <m:sSub>
                      <m:sSub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𝛽</m:t>
                        </m:r>
                      </m:e>
                      <m:sub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3</m:t>
                        </m:r>
                      </m:sub>
                    </m:sSub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𝐴𝑟𝑟𝑒𝑠</m:t>
                    </m:r>
                    <m:sSub>
                      <m:sSub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𝑡</m:t>
                        </m:r>
                      </m:e>
                      <m:sub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2020</m:t>
                        </m:r>
                      </m:sub>
                    </m:sSub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⋅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𝑟𝑎𝑐𝑒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𝑒𝑟𝑟𝑜</m:t>
                    </m:r>
                    <m:sSub>
                      <m:sSub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𝑟</m:t>
                        </m:r>
                      </m:e>
                      <m:sub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𝑖</m:t>
                        </m:r>
                      </m:sub>
                    </m:sSub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C768349-CDFB-4DAE-97F3-92746003DD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8474" y="1793429"/>
                <a:ext cx="6277510" cy="1009315"/>
              </a:xfrm>
              <a:prstGeom prst="rect">
                <a:avLst/>
              </a:prstGeom>
              <a:blipFill>
                <a:blip r:embed="rId4"/>
                <a:stretch>
                  <a:fillRect l="-1262" t="-4819" b="-4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3883624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CD7C3DB9-ADFE-4DB9-B71B-00CD07D93A35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𝐴𝑟𝑟𝑒𝑠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2021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𝐴𝑟𝑟𝑒𝑠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2020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CD7C3DB9-ADFE-4DB9-B71B-00CD07D93A3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C768349-CDFB-4DAE-97F3-92746003DD88}"/>
                  </a:ext>
                </a:extLst>
              </p:cNvPr>
              <p:cNvSpPr txBox="1"/>
              <p:nvPr/>
            </p:nvSpPr>
            <p:spPr>
              <a:xfrm>
                <a:off x="848474" y="1793429"/>
                <a:ext cx="6277510" cy="40909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Adding in a Predictor</a:t>
                </a:r>
              </a:p>
              <a:p>
                <a:pPr marL="800100" marR="0" lvl="1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accPr>
                      <m:e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𝐴𝑟𝑟𝑒𝑠</m:t>
                        </m:r>
                        <m:sSub>
                          <m:sSubPr>
                            <m:ctrlPr>
                              <a:rPr kumimoji="0" lang="en-US" sz="20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20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𝑡</m:t>
                            </m:r>
                          </m:e>
                          <m:sub>
                            <m:r>
                              <a:rPr kumimoji="0" lang="en-US" sz="20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2021</m:t>
                            </m:r>
                          </m:sub>
                        </m:sSub>
                      </m:e>
                    </m:acc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=.25+.25 </m:t>
                    </m:r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𝐴𝑟𝑟𝑒𝑠</m:t>
                    </m:r>
                    <m:sSub>
                      <m:sSubPr>
                        <m:ctrlP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𝑡</m:t>
                        </m:r>
                      </m:e>
                      <m:sub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2020</m:t>
                        </m:r>
                      </m:sub>
                    </m:sSub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+.08 </m:t>
                    </m:r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𝑟𝑎𝑐𝑒</m:t>
                    </m:r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 .08 </m:t>
                    </m:r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𝐴𝑟𝑟𝑒𝑠</m:t>
                    </m:r>
                    <m:sSub>
                      <m:sSubPr>
                        <m:ctrlP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𝑡</m:t>
                        </m:r>
                      </m:e>
                      <m:sub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2020</m:t>
                        </m:r>
                      </m:sub>
                    </m:sSub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:</m:t>
                    </m:r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𝑟𝑎𝑐𝑒</m:t>
                    </m:r>
                  </m:oMath>
                </a14:m>
                <a:endParaRPr kumimoji="0" lang="en-US" sz="23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800100" marR="0" lvl="1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en-US" sz="23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accPr>
                      <m:e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𝑃</m:t>
                        </m:r>
                      </m:e>
                    </m:acc>
                    <m:d>
                      <m:dPr>
                        <m:ctrlP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𝐴𝑟𝑟𝑒𝑠</m:t>
                        </m:r>
                        <m:sSub>
                          <m:sSubPr>
                            <m:ctrlPr>
                              <a:rPr kumimoji="0" lang="en-US" sz="20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20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𝑡</m:t>
                            </m:r>
                          </m:e>
                          <m:sub>
                            <m:r>
                              <a:rPr kumimoji="0" lang="en-US" sz="20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2021</m:t>
                            </m:r>
                          </m:sub>
                        </m:sSub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=1</m:t>
                        </m:r>
                      </m:e>
                      <m:e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𝐴𝑟𝑟𝑒𝑠</m:t>
                        </m:r>
                        <m:sSub>
                          <m:sSubPr>
                            <m:ctrlPr>
                              <a:rPr kumimoji="0" lang="en-US" sz="20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20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𝑡</m:t>
                            </m:r>
                          </m:e>
                          <m:sub>
                            <m:r>
                              <a:rPr kumimoji="0" lang="en-US" sz="20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2020</m:t>
                            </m:r>
                          </m:sub>
                        </m:sSub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=0, </m:t>
                        </m:r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𝑟𝑎𝑐𝑒</m:t>
                        </m:r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=0</m:t>
                        </m:r>
                      </m:e>
                    </m:d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=0.25</m:t>
                    </m:r>
                  </m:oMath>
                </a14:m>
                <a:endPara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en-US" sz="23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accPr>
                      <m:e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𝑃</m:t>
                        </m:r>
                      </m:e>
                    </m:acc>
                    <m:d>
                      <m:dPr>
                        <m:ctrlP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𝐴𝑟𝑟𝑒𝑠</m:t>
                        </m:r>
                        <m:sSub>
                          <m:sSubPr>
                            <m:ctrlPr>
                              <a:rPr kumimoji="0" lang="en-US" sz="20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20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𝑡</m:t>
                            </m:r>
                          </m:e>
                          <m:sub>
                            <m:r>
                              <a:rPr kumimoji="0" lang="en-US" sz="20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2021</m:t>
                            </m:r>
                          </m:sub>
                        </m:sSub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=1</m:t>
                        </m:r>
                      </m:e>
                      <m:e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𝐴𝑟𝑟𝑒𝑠</m:t>
                        </m:r>
                        <m:sSub>
                          <m:sSubPr>
                            <m:ctrlPr>
                              <a:rPr kumimoji="0" lang="en-US" sz="20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20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𝑡</m:t>
                            </m:r>
                          </m:e>
                          <m:sub>
                            <m:r>
                              <a:rPr kumimoji="0" lang="en-US" sz="20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2020</m:t>
                            </m:r>
                          </m:sub>
                        </m:sSub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=0, </m:t>
                        </m:r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𝑟𝑎𝑐𝑒</m:t>
                        </m:r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=1</m:t>
                        </m:r>
                      </m:e>
                    </m:d>
                    <m:r>
                      <a:rPr kumimoji="0" lang="en-US" sz="20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=0.</m:t>
                    </m:r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33</m:t>
                    </m:r>
                  </m:oMath>
                </a14:m>
                <a:endPara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en-US" sz="20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 Math" panose="02040503050406030204" pitchFamily="18" charset="0"/>
                  <a:ea typeface="+mn-ea"/>
                  <a:cs typeface="+mn-cs"/>
                </a:endParaRPr>
              </a:p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accPr>
                      <m:e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𝑃</m:t>
                        </m:r>
                      </m:e>
                    </m:acc>
                    <m:d>
                      <m:dPr>
                        <m:ctrlP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𝐴𝑟𝑟𝑒𝑠</m:t>
                        </m:r>
                        <m:sSub>
                          <m:sSubPr>
                            <m:ctrlPr>
                              <a:rPr kumimoji="0" lang="en-US" sz="20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20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𝑡</m:t>
                            </m:r>
                          </m:e>
                          <m:sub>
                            <m:r>
                              <a:rPr kumimoji="0" lang="en-US" sz="20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2021</m:t>
                            </m:r>
                          </m:sub>
                        </m:sSub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=1</m:t>
                        </m:r>
                      </m:e>
                      <m:e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𝐴𝑟𝑟𝑒𝑠</m:t>
                        </m:r>
                        <m:sSub>
                          <m:sSubPr>
                            <m:ctrlPr>
                              <a:rPr kumimoji="0" lang="en-US" sz="20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20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𝑡</m:t>
                            </m:r>
                          </m:e>
                          <m:sub>
                            <m:r>
                              <a:rPr kumimoji="0" lang="en-US" sz="20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2020</m:t>
                            </m:r>
                          </m:sub>
                        </m:sSub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=1, </m:t>
                        </m:r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𝑟𝑎𝑐𝑒</m:t>
                        </m:r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=0</m:t>
                        </m:r>
                      </m:e>
                    </m:d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=0.5</m:t>
                    </m:r>
                  </m:oMath>
                </a14:m>
                <a:endPara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accPr>
                      <m:e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𝑃</m:t>
                        </m:r>
                      </m:e>
                    </m:acc>
                    <m:d>
                      <m:dPr>
                        <m:ctrlP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𝐴𝑟𝑟𝑒𝑠</m:t>
                        </m:r>
                        <m:sSub>
                          <m:sSubPr>
                            <m:ctrlPr>
                              <a:rPr kumimoji="0" lang="en-US" sz="20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20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𝑡</m:t>
                            </m:r>
                          </m:e>
                          <m:sub>
                            <m:r>
                              <a:rPr kumimoji="0" lang="en-US" sz="20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2021</m:t>
                            </m:r>
                          </m:sub>
                        </m:sSub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=1</m:t>
                        </m:r>
                      </m:e>
                      <m:e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𝐴𝑟𝑟𝑒𝑠</m:t>
                        </m:r>
                        <m:sSub>
                          <m:sSubPr>
                            <m:ctrlPr>
                              <a:rPr kumimoji="0" lang="en-US" sz="20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20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𝑡</m:t>
                            </m:r>
                          </m:e>
                          <m:sub>
                            <m:r>
                              <a:rPr kumimoji="0" lang="en-US" sz="20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2020</m:t>
                            </m:r>
                          </m:sub>
                        </m:sSub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</m:t>
                        </m:r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</m:t>
                        </m:r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, </m:t>
                        </m:r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𝑟𝑎𝑐𝑒</m:t>
                        </m:r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=1</m:t>
                        </m:r>
                      </m:e>
                    </m:d>
                    <m:r>
                      <a:rPr kumimoji="0" lang="en-US" sz="20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=0.</m:t>
                    </m:r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67</m:t>
                    </m:r>
                  </m:oMath>
                </a14:m>
                <a:endPara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en-US" sz="23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C768349-CDFB-4DAE-97F3-92746003DD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8474" y="1793429"/>
                <a:ext cx="6277510" cy="4090928"/>
              </a:xfrm>
              <a:prstGeom prst="rect">
                <a:avLst/>
              </a:prstGeom>
              <a:blipFill>
                <a:blip r:embed="rId3"/>
                <a:stretch>
                  <a:fillRect l="-1262" t="-11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Content Placeholder 4">
                <a:extLst>
                  <a:ext uri="{FF2B5EF4-FFF2-40B4-BE49-F238E27FC236}">
                    <a16:creationId xmlns:a16="http://schemas.microsoft.com/office/drawing/2014/main" id="{1605BAEA-3D6A-4C8E-B06D-00AF0C369B73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7274103" y="1793429"/>
              <a:ext cx="4777486" cy="4720386"/>
            </p:xfrm>
            <a:graphic>
              <a:graphicData uri="http://schemas.openxmlformats.org/drawingml/2006/table">
                <a:tbl>
                  <a:tblPr firstRow="1" lastCol="1">
                    <a:tableStyleId>{9D7B26C5-4107-4FEC-AEDC-1716B250A1EF}</a:tableStyleId>
                  </a:tblPr>
                  <a:tblGrid>
                    <a:gridCol w="618514">
                      <a:extLst>
                        <a:ext uri="{9D8B030D-6E8A-4147-A177-3AD203B41FA5}">
                          <a16:colId xmlns:a16="http://schemas.microsoft.com/office/drawing/2014/main" val="363316257"/>
                        </a:ext>
                      </a:extLst>
                    </a:gridCol>
                    <a:gridCol w="999587">
                      <a:extLst>
                        <a:ext uri="{9D8B030D-6E8A-4147-A177-3AD203B41FA5}">
                          <a16:colId xmlns:a16="http://schemas.microsoft.com/office/drawing/2014/main" val="1940546229"/>
                        </a:ext>
                      </a:extLst>
                    </a:gridCol>
                    <a:gridCol w="1258663">
                      <a:extLst>
                        <a:ext uri="{9D8B030D-6E8A-4147-A177-3AD203B41FA5}">
                          <a16:colId xmlns:a16="http://schemas.microsoft.com/office/drawing/2014/main" val="2416451057"/>
                        </a:ext>
                      </a:extLst>
                    </a:gridCol>
                    <a:gridCol w="1006868">
                      <a:extLst>
                        <a:ext uri="{9D8B030D-6E8A-4147-A177-3AD203B41FA5}">
                          <a16:colId xmlns:a16="http://schemas.microsoft.com/office/drawing/2014/main" val="1099521159"/>
                        </a:ext>
                      </a:extLst>
                    </a:gridCol>
                    <a:gridCol w="893854">
                      <a:extLst>
                        <a:ext uri="{9D8B030D-6E8A-4147-A177-3AD203B41FA5}">
                          <a16:colId xmlns:a16="http://schemas.microsoft.com/office/drawing/2014/main" val="2425217269"/>
                        </a:ext>
                      </a:extLst>
                    </a:gridCol>
                  </a:tblGrid>
                  <a:tr h="439050"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  <m:r>
                                      <a:rPr lang="en-US" sz="1400" b="0" i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  <m:r>
                                  <a:rPr lang="en-US" sz="12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 :</m:t>
                                </m:r>
                                <m:r>
                                  <a:rPr lang="en-US" sz="12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2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2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  <m:r>
                                      <a:rPr lang="en-US" sz="1200" b="0" i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  <m:r>
                                      <a:rPr lang="en-US" sz="1400" b="0" i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sz="1400" b="0" i="1" u="none" strike="noStrike" smtClean="0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1400" b="0" i="1" u="none" strike="noStrike" smtClean="0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𝑎𝑟𝑟𝑒𝑠𝑡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2021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667769391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88591813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3087509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27909527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2134696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36296494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9869810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.67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5790461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.67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3983758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.67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39279675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.33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7061316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.33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4152973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.33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472381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Content Placeholder 4">
                <a:extLst>
                  <a:ext uri="{FF2B5EF4-FFF2-40B4-BE49-F238E27FC236}">
                    <a16:creationId xmlns:a16="http://schemas.microsoft.com/office/drawing/2014/main" id="{1605BAEA-3D6A-4C8E-B06D-00AF0C369B73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61532116"/>
                  </p:ext>
                </p:extLst>
              </p:nvPr>
            </p:nvGraphicFramePr>
            <p:xfrm>
              <a:off x="7274103" y="1793429"/>
              <a:ext cx="4777486" cy="4720386"/>
            </p:xfrm>
            <a:graphic>
              <a:graphicData uri="http://schemas.openxmlformats.org/drawingml/2006/table">
                <a:tbl>
                  <a:tblPr firstRow="1" lastCol="1">
                    <a:tableStyleId>{9D7B26C5-4107-4FEC-AEDC-1716B250A1EF}</a:tableStyleId>
                  </a:tblPr>
                  <a:tblGrid>
                    <a:gridCol w="618514">
                      <a:extLst>
                        <a:ext uri="{9D8B030D-6E8A-4147-A177-3AD203B41FA5}">
                          <a16:colId xmlns:a16="http://schemas.microsoft.com/office/drawing/2014/main" val="363316257"/>
                        </a:ext>
                      </a:extLst>
                    </a:gridCol>
                    <a:gridCol w="999587">
                      <a:extLst>
                        <a:ext uri="{9D8B030D-6E8A-4147-A177-3AD203B41FA5}">
                          <a16:colId xmlns:a16="http://schemas.microsoft.com/office/drawing/2014/main" val="1940546229"/>
                        </a:ext>
                      </a:extLst>
                    </a:gridCol>
                    <a:gridCol w="1258663">
                      <a:extLst>
                        <a:ext uri="{9D8B030D-6E8A-4147-A177-3AD203B41FA5}">
                          <a16:colId xmlns:a16="http://schemas.microsoft.com/office/drawing/2014/main" val="2416451057"/>
                        </a:ext>
                      </a:extLst>
                    </a:gridCol>
                    <a:gridCol w="1006868">
                      <a:extLst>
                        <a:ext uri="{9D8B030D-6E8A-4147-A177-3AD203B41FA5}">
                          <a16:colId xmlns:a16="http://schemas.microsoft.com/office/drawing/2014/main" val="1099521159"/>
                        </a:ext>
                      </a:extLst>
                    </a:gridCol>
                    <a:gridCol w="893854">
                      <a:extLst>
                        <a:ext uri="{9D8B030D-6E8A-4147-A177-3AD203B41FA5}">
                          <a16:colId xmlns:a16="http://schemas.microsoft.com/office/drawing/2014/main" val="2425217269"/>
                        </a:ext>
                      </a:extLst>
                    </a:gridCol>
                  </a:tblGrid>
                  <a:tr h="4390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980" t="-1389" r="-671569" b="-979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62805" t="-1389" r="-317683" b="-979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29612" t="-1389" r="-152913" b="-979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86667" t="-1389" r="-90909" b="-979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434014" t="-1389" r="-2041" b="-9791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67769391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88591813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3087509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27909527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2134696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36296494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9869810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.67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5790461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.67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3983758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.67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39279675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.33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7061316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.33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4152973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.33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472381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74283476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9FE44E32-FA48-A590-F807-FA5426E92D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94420" y="1273071"/>
            <a:ext cx="5931692" cy="480661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5A4D57A-3D7B-CDB5-A652-1FBD011AC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Visualizing the model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A6F7E11-237D-74C2-3962-1D764578596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5073079" cy="4351338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/>
                  <a:t>The line represents the prediction model for everyone: </a:t>
                </a:r>
              </a:p>
              <a:p>
                <a:pPr marL="0" indent="0">
                  <a:buNone/>
                </a:pPr>
                <a:endParaRPr lang="en-US" sz="2000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6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𝐴𝑟𝑟𝑒𝑠</m:t>
                          </m:r>
                          <m:sSub>
                            <m:sSubPr>
                              <m:ctrlPr>
                                <a:rPr lang="en-US" sz="2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2021</m:t>
                              </m:r>
                            </m:sub>
                          </m:sSub>
                        </m:e>
                      </m:acc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=0.29+0.31 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𝐴𝑟𝑟𝑒𝑠</m:t>
                      </m:r>
                      <m:sSub>
                        <m:sSubPr>
                          <m:ctrlPr>
                            <a:rPr lang="en-US" sz="2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2020</m:t>
                          </m:r>
                        </m:sub>
                      </m:sSub>
                    </m:oMath>
                  </m:oMathPara>
                </a14:m>
                <a:endParaRPr lang="en-US" sz="2600" dirty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The points represent the true outcome rates for our two groups and whether they had an arrest in 2020 or not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A6F7E11-237D-74C2-3962-1D764578596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5073079" cy="4351338"/>
              </a:xfrm>
              <a:blipFill>
                <a:blip r:embed="rId3"/>
                <a:stretch>
                  <a:fillRect l="-2163" t="-33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40B199E-8F1B-4E01-C243-C2B35C7DEC0B}"/>
                  </a:ext>
                </a:extLst>
              </p:cNvPr>
              <p:cNvSpPr txBox="1"/>
              <p:nvPr/>
            </p:nvSpPr>
            <p:spPr>
              <a:xfrm>
                <a:off x="10138533" y="4037172"/>
                <a:ext cx="162962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B05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Base rate for Race = 0 and </a:t>
                </a:r>
                <a14:m>
                  <m:oMath xmlns:m="http://schemas.openxmlformats.org/officeDocument/2006/math">
                    <m:r>
                      <a:rPr kumimoji="0" lang="en-US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𝐴𝑟𝑟𝑒𝑠</m:t>
                    </m:r>
                    <m:sSub>
                      <m:sSubPr>
                        <m:ctrlP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𝑡</m:t>
                        </m:r>
                      </m:e>
                      <m:sub>
                        <m: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2020</m:t>
                        </m:r>
                      </m:sub>
                    </m:sSub>
                    <m:r>
                      <a:rPr kumimoji="0" lang="en-US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=1</m:t>
                    </m:r>
                  </m:oMath>
                </a14:m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40B199E-8F1B-4E01-C243-C2B35C7DEC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38533" y="4037172"/>
                <a:ext cx="1629623" cy="461665"/>
              </a:xfrm>
              <a:prstGeom prst="rect">
                <a:avLst/>
              </a:prstGeom>
              <a:blipFill>
                <a:blip r:embed="rId4"/>
                <a:stretch>
                  <a:fillRect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BD9E589-B148-BC2F-16C1-E3CE770396EB}"/>
                  </a:ext>
                </a:extLst>
              </p:cNvPr>
              <p:cNvSpPr txBox="1"/>
              <p:nvPr/>
            </p:nvSpPr>
            <p:spPr>
              <a:xfrm>
                <a:off x="7502615" y="4812578"/>
                <a:ext cx="162962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B05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Base rate for Race = 0 and </a:t>
                </a:r>
                <a14:m>
                  <m:oMath xmlns:m="http://schemas.openxmlformats.org/officeDocument/2006/math">
                    <m:r>
                      <a:rPr kumimoji="0" lang="en-US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𝐴𝑟𝑟𝑒𝑠</m:t>
                    </m:r>
                    <m:sSub>
                      <m:sSubPr>
                        <m:ctrlP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𝑡</m:t>
                        </m:r>
                      </m:e>
                      <m:sub>
                        <m: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2020</m:t>
                        </m:r>
                      </m:sub>
                    </m:sSub>
                    <m:r>
                      <a:rPr kumimoji="0" lang="en-US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=0</m:t>
                    </m:r>
                  </m:oMath>
                </a14:m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BD9E589-B148-BC2F-16C1-E3CE770396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2615" y="4812578"/>
                <a:ext cx="1629624" cy="461665"/>
              </a:xfrm>
              <a:prstGeom prst="rect">
                <a:avLst/>
              </a:prstGeom>
              <a:blipFill>
                <a:blip r:embed="rId5"/>
                <a:stretch>
                  <a:fillRect l="-375"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7AD96DB-FE34-6E00-0C65-740069007F70}"/>
                  </a:ext>
                </a:extLst>
              </p:cNvPr>
              <p:cNvSpPr txBox="1"/>
              <p:nvPr/>
            </p:nvSpPr>
            <p:spPr>
              <a:xfrm>
                <a:off x="10010333" y="1426600"/>
                <a:ext cx="162962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B05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Base rate for Race = 1 and </a:t>
                </a:r>
                <a14:m>
                  <m:oMath xmlns:m="http://schemas.openxmlformats.org/officeDocument/2006/math">
                    <m:r>
                      <a:rPr kumimoji="0" lang="en-US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𝐴𝑟𝑟𝑒𝑠</m:t>
                    </m:r>
                    <m:sSub>
                      <m:sSubPr>
                        <m:ctrlP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𝑡</m:t>
                        </m:r>
                      </m:e>
                      <m:sub>
                        <m: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2020</m:t>
                        </m:r>
                      </m:sub>
                    </m:sSub>
                    <m:r>
                      <a:rPr kumimoji="0" lang="en-US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=1</m:t>
                    </m:r>
                  </m:oMath>
                </a14:m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7AD96DB-FE34-6E00-0C65-740069007F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10333" y="1426600"/>
                <a:ext cx="1629623" cy="461665"/>
              </a:xfrm>
              <a:prstGeom prst="rect">
                <a:avLst/>
              </a:prstGeom>
              <a:blipFill>
                <a:blip r:embed="rId6"/>
                <a:stretch>
                  <a:fillRect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8893F2F-C38B-B1D5-FE4A-70785D6E7E35}"/>
                  </a:ext>
                </a:extLst>
              </p:cNvPr>
              <p:cNvSpPr txBox="1"/>
              <p:nvPr/>
            </p:nvSpPr>
            <p:spPr>
              <a:xfrm>
                <a:off x="6721452" y="3379857"/>
                <a:ext cx="162962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B05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Base rate for Race = 1 and </a:t>
                </a:r>
                <a14:m>
                  <m:oMath xmlns:m="http://schemas.openxmlformats.org/officeDocument/2006/math">
                    <m:r>
                      <a:rPr kumimoji="0" lang="en-US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𝐴𝑟𝑟𝑒𝑠</m:t>
                    </m:r>
                    <m:sSub>
                      <m:sSubPr>
                        <m:ctrlP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𝑡</m:t>
                        </m:r>
                      </m:e>
                      <m:sub>
                        <m: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2020</m:t>
                        </m:r>
                      </m:sub>
                    </m:sSub>
                    <m:r>
                      <a:rPr kumimoji="0" lang="en-US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=0</m:t>
                    </m:r>
                  </m:oMath>
                </a14:m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8893F2F-C38B-B1D5-FE4A-70785D6E7E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1452" y="3379857"/>
                <a:ext cx="1629624" cy="461665"/>
              </a:xfrm>
              <a:prstGeom prst="rect">
                <a:avLst/>
              </a:prstGeom>
              <a:blipFill>
                <a:blip r:embed="rId7"/>
                <a:stretch>
                  <a:fillRect l="-375"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759D64B-8ABA-317E-DA6C-17D61296FBAA}"/>
              </a:ext>
            </a:extLst>
          </p:cNvPr>
          <p:cNvCxnSpPr/>
          <p:nvPr/>
        </p:nvCxnSpPr>
        <p:spPr>
          <a:xfrm flipH="1">
            <a:off x="6761747" y="5027493"/>
            <a:ext cx="657727" cy="104274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740E372-2949-A263-D2A4-DFB824E8191F}"/>
              </a:ext>
            </a:extLst>
          </p:cNvPr>
          <p:cNvCxnSpPr>
            <a:cxnSpLocks/>
          </p:cNvCxnSpPr>
          <p:nvPr/>
        </p:nvCxnSpPr>
        <p:spPr>
          <a:xfrm flipH="1">
            <a:off x="6721452" y="3841522"/>
            <a:ext cx="535382" cy="657315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26298B63-37B7-D73B-578E-2811DEFE9706}"/>
              </a:ext>
            </a:extLst>
          </p:cNvPr>
          <p:cNvCxnSpPr>
            <a:cxnSpLocks/>
          </p:cNvCxnSpPr>
          <p:nvPr/>
        </p:nvCxnSpPr>
        <p:spPr>
          <a:xfrm flipV="1">
            <a:off x="10953345" y="3492229"/>
            <a:ext cx="564205" cy="489609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E06DED0A-C069-70D7-E190-A3DB775C0385}"/>
              </a:ext>
            </a:extLst>
          </p:cNvPr>
          <p:cNvCxnSpPr>
            <a:cxnSpLocks/>
          </p:cNvCxnSpPr>
          <p:nvPr/>
        </p:nvCxnSpPr>
        <p:spPr>
          <a:xfrm>
            <a:off x="10825144" y="1927177"/>
            <a:ext cx="653494" cy="242518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100709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E1A6C-BFFA-4B1A-987D-3E9A54FAA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We Mean by Bias?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23BC20-96BF-4CEB-AC61-4A6F0D55E0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Define a “fairness criterion” </a:t>
            </a:r>
          </a:p>
          <a:p>
            <a:pPr lvl="1"/>
            <a:r>
              <a:rPr lang="en-US" dirty="0"/>
              <a:t>For example, that False Positive Rates should be balanced between groups (race, gender, age,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Could be more than one</a:t>
            </a:r>
          </a:p>
          <a:p>
            <a:pPr lvl="1"/>
            <a:endParaRPr lang="en-US" dirty="0"/>
          </a:p>
          <a:p>
            <a:r>
              <a:rPr lang="en-US" dirty="0"/>
              <a:t>If the criteria are not balanced, we’ll call this biased or unfair for today’s discussion.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There are infinite definitions of bias, so no claim that this is the only way to measure it</a:t>
            </a:r>
          </a:p>
        </p:txBody>
      </p:sp>
    </p:spTree>
    <p:extLst>
      <p:ext uri="{BB962C8B-B14F-4D97-AF65-F5344CB8AC3E}">
        <p14:creationId xmlns:p14="http://schemas.microsoft.com/office/powerpoint/2010/main" val="6569339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6FC91CB-CD3D-EB5B-E79B-0F7B865F9F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29092" y="1353802"/>
            <a:ext cx="5796176" cy="469680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5A4D57A-3D7B-CDB5-A652-1FBD011AC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Visualizing the model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A6F7E11-237D-74C2-3962-1D764578596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32360" y="1825625"/>
                <a:ext cx="5505701" cy="4351338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The </a:t>
                </a:r>
                <a:r>
                  <a:rPr lang="en-US" dirty="0">
                    <a:solidFill>
                      <a:schemeClr val="accent2"/>
                    </a:solidFill>
                  </a:rPr>
                  <a:t>orange</a:t>
                </a:r>
                <a:r>
                  <a:rPr lang="en-US" dirty="0"/>
                  <a:t> and </a:t>
                </a:r>
                <a:r>
                  <a:rPr lang="en-US" dirty="0">
                    <a:solidFill>
                      <a:schemeClr val="accent1">
                        <a:lumMod val="75000"/>
                      </a:schemeClr>
                    </a:solidFill>
                  </a:rPr>
                  <a:t>blue</a:t>
                </a:r>
                <a:r>
                  <a:rPr lang="en-US" dirty="0"/>
                  <a:t> lines represent the prediction model for race = 0 and race = 1, respectively: </a:t>
                </a:r>
              </a:p>
              <a:p>
                <a:pPr marL="0" indent="0">
                  <a:buNone/>
                </a:pPr>
                <a:endParaRPr lang="en-US" sz="2000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𝐴𝑟𝑟𝑒𝑠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2021</m:t>
                              </m:r>
                            </m:sub>
                          </m:sSub>
                        </m:e>
                      </m:acc>
                      <m:r>
                        <a:rPr lang="en-US" sz="2000" i="1">
                          <a:latin typeface="Cambria Math" panose="02040503050406030204" pitchFamily="18" charset="0"/>
                        </a:rPr>
                        <m:t>=.24+ .29 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𝐴𝑟𝑟𝑒𝑠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2020</m:t>
                          </m:r>
                        </m:sub>
                      </m:sSub>
                      <m:r>
                        <a:rPr lang="en-US" sz="2000" i="1">
                          <a:latin typeface="Cambria Math" panose="02040503050406030204" pitchFamily="18" charset="0"/>
                        </a:rPr>
                        <m:t>+ . 12 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𝑟𝑎𝑐𝑒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When race = 0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𝐴𝑟𝑟𝑒𝑠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2021</m:t>
                              </m:r>
                            </m:sub>
                          </m:sSub>
                        </m:e>
                      </m:acc>
                      <m:r>
                        <a:rPr lang="en-US" sz="2400" i="1">
                          <a:latin typeface="Cambria Math" panose="02040503050406030204" pitchFamily="18" charset="0"/>
                        </a:rPr>
                        <m:t>=.24+ .29 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𝐴𝑟𝑟𝑒𝑠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2020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When race = 1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6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𝐴𝑟𝑟𝑒𝑠</m:t>
                          </m:r>
                          <m:sSub>
                            <m:sSubPr>
                              <m:ctrlPr>
                                <a:rPr lang="en-US" sz="2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2021</m:t>
                              </m:r>
                            </m:sub>
                          </m:sSub>
                        </m:e>
                      </m:acc>
                      <m:r>
                        <a:rPr lang="en-US" sz="2600" i="1">
                          <a:latin typeface="Cambria Math" panose="02040503050406030204" pitchFamily="18" charset="0"/>
                        </a:rPr>
                        <m:t>=.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36</m:t>
                      </m:r>
                      <m:r>
                        <a:rPr lang="en-US" sz="2600" i="1">
                          <a:latin typeface="Cambria Math" panose="02040503050406030204" pitchFamily="18" charset="0"/>
                        </a:rPr>
                        <m:t>+ .29 </m:t>
                      </m:r>
                      <m:r>
                        <a:rPr lang="en-US" sz="2600" i="1">
                          <a:latin typeface="Cambria Math" panose="02040503050406030204" pitchFamily="18" charset="0"/>
                        </a:rPr>
                        <m:t>𝐴𝑟𝑟𝑒𝑠</m:t>
                      </m:r>
                      <m:sSub>
                        <m:sSub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2020</m:t>
                          </m:r>
                        </m:sub>
                      </m:sSub>
                    </m:oMath>
                  </m:oMathPara>
                </a14:m>
                <a:endParaRPr lang="en-US" sz="2600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A6F7E11-237D-74C2-3962-1D764578596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32360" y="1825625"/>
                <a:ext cx="5505701" cy="4351338"/>
              </a:xfrm>
              <a:blipFill>
                <a:blip r:embed="rId3"/>
                <a:stretch>
                  <a:fillRect l="-1993" t="-2801" r="-14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40B199E-8F1B-4E01-C243-C2B35C7DEC0B}"/>
                  </a:ext>
                </a:extLst>
              </p:cNvPr>
              <p:cNvSpPr txBox="1"/>
              <p:nvPr/>
            </p:nvSpPr>
            <p:spPr>
              <a:xfrm>
                <a:off x="10060711" y="4037172"/>
                <a:ext cx="162962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B05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Base rate for Race = 0 and </a:t>
                </a:r>
                <a14:m>
                  <m:oMath xmlns:m="http://schemas.openxmlformats.org/officeDocument/2006/math">
                    <m:r>
                      <a:rPr kumimoji="0" lang="en-US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𝐴𝑟𝑟𝑒𝑠</m:t>
                    </m:r>
                    <m:sSub>
                      <m:sSubPr>
                        <m:ctrlP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𝑡</m:t>
                        </m:r>
                      </m:e>
                      <m:sub>
                        <m: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2020</m:t>
                        </m:r>
                      </m:sub>
                    </m:sSub>
                    <m:r>
                      <a:rPr kumimoji="0" lang="en-US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=1</m:t>
                    </m:r>
                  </m:oMath>
                </a14:m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40B199E-8F1B-4E01-C243-C2B35C7DEC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60711" y="4037172"/>
                <a:ext cx="1629623" cy="461665"/>
              </a:xfrm>
              <a:prstGeom prst="rect">
                <a:avLst/>
              </a:prstGeom>
              <a:blipFill>
                <a:blip r:embed="rId4"/>
                <a:stretch>
                  <a:fillRect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BD9E589-B148-BC2F-16C1-E3CE770396EB}"/>
                  </a:ext>
                </a:extLst>
              </p:cNvPr>
              <p:cNvSpPr txBox="1"/>
              <p:nvPr/>
            </p:nvSpPr>
            <p:spPr>
              <a:xfrm>
                <a:off x="7502615" y="4812578"/>
                <a:ext cx="162962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B05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Base rate for Race = 0 and </a:t>
                </a:r>
                <a14:m>
                  <m:oMath xmlns:m="http://schemas.openxmlformats.org/officeDocument/2006/math">
                    <m:r>
                      <a:rPr kumimoji="0" lang="en-US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𝐴𝑟𝑟𝑒𝑠</m:t>
                    </m:r>
                    <m:sSub>
                      <m:sSubPr>
                        <m:ctrlP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𝑡</m:t>
                        </m:r>
                      </m:e>
                      <m:sub>
                        <m: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2020</m:t>
                        </m:r>
                      </m:sub>
                    </m:sSub>
                    <m:r>
                      <a:rPr kumimoji="0" lang="en-US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=0</m:t>
                    </m:r>
                  </m:oMath>
                </a14:m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BD9E589-B148-BC2F-16C1-E3CE770396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2615" y="4812578"/>
                <a:ext cx="1629624" cy="461665"/>
              </a:xfrm>
              <a:prstGeom prst="rect">
                <a:avLst/>
              </a:prstGeom>
              <a:blipFill>
                <a:blip r:embed="rId5"/>
                <a:stretch>
                  <a:fillRect l="-375"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7AD96DB-FE34-6E00-0C65-740069007F70}"/>
                  </a:ext>
                </a:extLst>
              </p:cNvPr>
              <p:cNvSpPr txBox="1"/>
              <p:nvPr/>
            </p:nvSpPr>
            <p:spPr>
              <a:xfrm>
                <a:off x="10010333" y="1426600"/>
                <a:ext cx="162962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B05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Base rate for Race = 1 and </a:t>
                </a:r>
                <a14:m>
                  <m:oMath xmlns:m="http://schemas.openxmlformats.org/officeDocument/2006/math">
                    <m:r>
                      <a:rPr kumimoji="0" lang="en-US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𝐴𝑟𝑟𝑒𝑠</m:t>
                    </m:r>
                    <m:sSub>
                      <m:sSubPr>
                        <m:ctrlP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𝑡</m:t>
                        </m:r>
                      </m:e>
                      <m:sub>
                        <m: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2020</m:t>
                        </m:r>
                      </m:sub>
                    </m:sSub>
                    <m:r>
                      <a:rPr kumimoji="0" lang="en-US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=1</m:t>
                    </m:r>
                  </m:oMath>
                </a14:m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7AD96DB-FE34-6E00-0C65-740069007F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10333" y="1426600"/>
                <a:ext cx="1629623" cy="461665"/>
              </a:xfrm>
              <a:prstGeom prst="rect">
                <a:avLst/>
              </a:prstGeom>
              <a:blipFill>
                <a:blip r:embed="rId6"/>
                <a:stretch>
                  <a:fillRect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8893F2F-C38B-B1D5-FE4A-70785D6E7E35}"/>
                  </a:ext>
                </a:extLst>
              </p:cNvPr>
              <p:cNvSpPr txBox="1"/>
              <p:nvPr/>
            </p:nvSpPr>
            <p:spPr>
              <a:xfrm>
                <a:off x="6721452" y="3370129"/>
                <a:ext cx="162962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B05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Base rate for Race = 1 and </a:t>
                </a:r>
                <a14:m>
                  <m:oMath xmlns:m="http://schemas.openxmlformats.org/officeDocument/2006/math">
                    <m:r>
                      <a:rPr kumimoji="0" lang="en-US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𝐴𝑟𝑟𝑒𝑠</m:t>
                    </m:r>
                    <m:sSub>
                      <m:sSubPr>
                        <m:ctrlP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𝑡</m:t>
                        </m:r>
                      </m:e>
                      <m:sub>
                        <m: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2020</m:t>
                        </m:r>
                      </m:sub>
                    </m:sSub>
                    <m:r>
                      <a:rPr kumimoji="0" lang="en-US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=0</m:t>
                    </m:r>
                  </m:oMath>
                </a14:m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8893F2F-C38B-B1D5-FE4A-70785D6E7E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1452" y="3370129"/>
                <a:ext cx="1629624" cy="461665"/>
              </a:xfrm>
              <a:prstGeom prst="rect">
                <a:avLst/>
              </a:prstGeom>
              <a:blipFill>
                <a:blip r:embed="rId7"/>
                <a:stretch>
                  <a:fillRect l="-375" t="-1316"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759D64B-8ABA-317E-DA6C-17D61296FBAA}"/>
              </a:ext>
            </a:extLst>
          </p:cNvPr>
          <p:cNvCxnSpPr/>
          <p:nvPr/>
        </p:nvCxnSpPr>
        <p:spPr>
          <a:xfrm flipH="1">
            <a:off x="6761747" y="5027493"/>
            <a:ext cx="657727" cy="104274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740E372-2949-A263-D2A4-DFB824E8191F}"/>
              </a:ext>
            </a:extLst>
          </p:cNvPr>
          <p:cNvCxnSpPr>
            <a:cxnSpLocks/>
          </p:cNvCxnSpPr>
          <p:nvPr/>
        </p:nvCxnSpPr>
        <p:spPr>
          <a:xfrm flipH="1">
            <a:off x="6740908" y="3822066"/>
            <a:ext cx="535382" cy="657315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26298B63-37B7-D73B-578E-2811DEFE9706}"/>
              </a:ext>
            </a:extLst>
          </p:cNvPr>
          <p:cNvCxnSpPr>
            <a:cxnSpLocks/>
          </p:cNvCxnSpPr>
          <p:nvPr/>
        </p:nvCxnSpPr>
        <p:spPr>
          <a:xfrm flipV="1">
            <a:off x="10864056" y="3464285"/>
            <a:ext cx="564205" cy="489609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E06DED0A-C069-70D7-E190-A3DB775C0385}"/>
              </a:ext>
            </a:extLst>
          </p:cNvPr>
          <p:cNvCxnSpPr>
            <a:cxnSpLocks/>
          </p:cNvCxnSpPr>
          <p:nvPr/>
        </p:nvCxnSpPr>
        <p:spPr>
          <a:xfrm>
            <a:off x="10825144" y="1927177"/>
            <a:ext cx="653494" cy="242518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745885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F732632D-487C-85BC-1C90-00720F939A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72782" y="1309522"/>
            <a:ext cx="5875115" cy="476076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5A4D57A-3D7B-CDB5-A652-1FBD011AC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Visualizing the model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A6F7E11-237D-74C2-3962-1D764578596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32360" y="1825625"/>
                <a:ext cx="5505701" cy="4351338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The </a:t>
                </a:r>
                <a:r>
                  <a:rPr lang="en-US" dirty="0">
                    <a:solidFill>
                      <a:srgbClr val="FF0000"/>
                    </a:solidFill>
                  </a:rPr>
                  <a:t>red</a:t>
                </a:r>
                <a:r>
                  <a:rPr lang="en-US" dirty="0"/>
                  <a:t> and </a:t>
                </a:r>
                <a:r>
                  <a:rPr lang="en-US" dirty="0">
                    <a:solidFill>
                      <a:srgbClr val="7030A0"/>
                    </a:solidFill>
                  </a:rPr>
                  <a:t>purple</a:t>
                </a:r>
                <a:r>
                  <a:rPr lang="en-US" dirty="0"/>
                  <a:t> lines represent the prediction model for race = 0 and race = 1, respectively: </a:t>
                </a:r>
              </a:p>
              <a:p>
                <a:pPr marL="0" indent="0">
                  <a:buNone/>
                </a:pPr>
                <a:endParaRPr lang="en-US" sz="2000" b="0" i="1" dirty="0">
                  <a:latin typeface="Cambria Math" panose="02040503050406030204" pitchFamily="18" charset="0"/>
                </a:endParaRP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𝐴𝑟𝑟𝑒𝑠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2021</m:t>
                              </m:r>
                            </m:sub>
                          </m:sSub>
                        </m:e>
                      </m:acc>
                      <m:r>
                        <a:rPr lang="en-US" i="1">
                          <a:latin typeface="Cambria Math" panose="02040503050406030204" pitchFamily="18" charset="0"/>
                        </a:rPr>
                        <m:t>=.25+.25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𝐴𝑟𝑟𝑒𝑠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2020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+.08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𝑟𝑎𝑐𝑒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+ .08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𝐴𝑟𝑟𝑒𝑠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2020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𝑟𝑎𝑐𝑒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When race = 0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𝐴𝑟𝑟𝑒𝑠</m:t>
                          </m:r>
                          <m:sSub>
                            <m:sSubPr>
                              <m:ctrlPr>
                                <a:rPr lang="en-US" sz="2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2021</m:t>
                              </m:r>
                            </m:sub>
                          </m:sSub>
                        </m:e>
                      </m:acc>
                      <m:r>
                        <a:rPr lang="en-US" sz="26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sz="2600" i="1">
                          <a:latin typeface="Cambria Math" panose="02040503050406030204" pitchFamily="18" charset="0"/>
                        </a:rPr>
                        <m:t>.25+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sz="2600" i="1">
                          <a:latin typeface="Cambria Math" panose="02040503050406030204" pitchFamily="18" charset="0"/>
                        </a:rPr>
                        <m:t>.25 </m:t>
                      </m:r>
                      <m:r>
                        <a:rPr lang="en-US" sz="2600" i="1">
                          <a:latin typeface="Cambria Math" panose="02040503050406030204" pitchFamily="18" charset="0"/>
                        </a:rPr>
                        <m:t>𝐴𝑟𝑟𝑒𝑠</m:t>
                      </m:r>
                      <m:sSub>
                        <m:sSub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2020</m:t>
                          </m:r>
                        </m:sub>
                      </m:sSub>
                    </m:oMath>
                  </m:oMathPara>
                </a14:m>
                <a:endParaRPr lang="en-US" sz="3000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When race = 1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6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𝐴𝑟𝑟𝑒𝑠</m:t>
                          </m:r>
                          <m:sSub>
                            <m:sSubPr>
                              <m:ctrlPr>
                                <a:rPr lang="en-US" sz="2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2021</m:t>
                              </m:r>
                            </m:sub>
                          </m:sSub>
                        </m:e>
                      </m:acc>
                      <m:r>
                        <a:rPr lang="en-US" sz="26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sz="2600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33</m:t>
                      </m:r>
                      <m:r>
                        <a:rPr lang="en-US" sz="26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sz="2600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33</m:t>
                      </m:r>
                      <m:r>
                        <a:rPr lang="en-US" sz="26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600" i="1">
                          <a:latin typeface="Cambria Math" panose="02040503050406030204" pitchFamily="18" charset="0"/>
                        </a:rPr>
                        <m:t>𝐴𝑟𝑟𝑒𝑠</m:t>
                      </m:r>
                      <m:sSub>
                        <m:sSub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2020</m:t>
                          </m:r>
                        </m:sub>
                      </m:sSub>
                    </m:oMath>
                  </m:oMathPara>
                </a14:m>
                <a:endParaRPr lang="en-US" sz="2600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A6F7E11-237D-74C2-3962-1D764578596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32360" y="1825625"/>
                <a:ext cx="5505701" cy="4351338"/>
              </a:xfrm>
              <a:blipFill>
                <a:blip r:embed="rId3"/>
                <a:stretch>
                  <a:fillRect l="-1993" t="-2801" r="-14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40B199E-8F1B-4E01-C243-C2B35C7DEC0B}"/>
                  </a:ext>
                </a:extLst>
              </p:cNvPr>
              <p:cNvSpPr txBox="1"/>
              <p:nvPr/>
            </p:nvSpPr>
            <p:spPr>
              <a:xfrm>
                <a:off x="10060711" y="4037172"/>
                <a:ext cx="162962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B05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Base rate for Race = 0 and </a:t>
                </a:r>
                <a14:m>
                  <m:oMath xmlns:m="http://schemas.openxmlformats.org/officeDocument/2006/math">
                    <m:r>
                      <a:rPr kumimoji="0" lang="en-US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𝐴𝑟𝑟𝑒𝑠</m:t>
                    </m:r>
                    <m:sSub>
                      <m:sSubPr>
                        <m:ctrlP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𝑡</m:t>
                        </m:r>
                      </m:e>
                      <m:sub>
                        <m: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2020</m:t>
                        </m:r>
                      </m:sub>
                    </m:sSub>
                    <m:r>
                      <a:rPr kumimoji="0" lang="en-US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=1</m:t>
                    </m:r>
                  </m:oMath>
                </a14:m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40B199E-8F1B-4E01-C243-C2B35C7DEC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60711" y="4037172"/>
                <a:ext cx="1629623" cy="461665"/>
              </a:xfrm>
              <a:prstGeom prst="rect">
                <a:avLst/>
              </a:prstGeom>
              <a:blipFill>
                <a:blip r:embed="rId4"/>
                <a:stretch>
                  <a:fillRect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BD9E589-B148-BC2F-16C1-E3CE770396EB}"/>
                  </a:ext>
                </a:extLst>
              </p:cNvPr>
              <p:cNvSpPr txBox="1"/>
              <p:nvPr/>
            </p:nvSpPr>
            <p:spPr>
              <a:xfrm>
                <a:off x="7502615" y="4812578"/>
                <a:ext cx="162962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B05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Base rate for Race = 0 and </a:t>
                </a:r>
                <a14:m>
                  <m:oMath xmlns:m="http://schemas.openxmlformats.org/officeDocument/2006/math">
                    <m:r>
                      <a:rPr kumimoji="0" lang="en-US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𝐴𝑟𝑟𝑒𝑠</m:t>
                    </m:r>
                    <m:sSub>
                      <m:sSubPr>
                        <m:ctrlP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𝑡</m:t>
                        </m:r>
                      </m:e>
                      <m:sub>
                        <m: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2020</m:t>
                        </m:r>
                      </m:sub>
                    </m:sSub>
                    <m:r>
                      <a:rPr kumimoji="0" lang="en-US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=0</m:t>
                    </m:r>
                  </m:oMath>
                </a14:m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BD9E589-B148-BC2F-16C1-E3CE770396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2615" y="4812578"/>
                <a:ext cx="1629624" cy="461665"/>
              </a:xfrm>
              <a:prstGeom prst="rect">
                <a:avLst/>
              </a:prstGeom>
              <a:blipFill>
                <a:blip r:embed="rId5"/>
                <a:stretch>
                  <a:fillRect l="-375"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7AD96DB-FE34-6E00-0C65-740069007F70}"/>
                  </a:ext>
                </a:extLst>
              </p:cNvPr>
              <p:cNvSpPr txBox="1"/>
              <p:nvPr/>
            </p:nvSpPr>
            <p:spPr>
              <a:xfrm>
                <a:off x="10010333" y="1426600"/>
                <a:ext cx="162962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B05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Base rate for Race = 1 and </a:t>
                </a:r>
                <a14:m>
                  <m:oMath xmlns:m="http://schemas.openxmlformats.org/officeDocument/2006/math">
                    <m:r>
                      <a:rPr kumimoji="0" lang="en-US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𝐴𝑟𝑟𝑒𝑠</m:t>
                    </m:r>
                    <m:sSub>
                      <m:sSubPr>
                        <m:ctrlP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𝑡</m:t>
                        </m:r>
                      </m:e>
                      <m:sub>
                        <m: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2020</m:t>
                        </m:r>
                      </m:sub>
                    </m:sSub>
                    <m:r>
                      <a:rPr kumimoji="0" lang="en-US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=1</m:t>
                    </m:r>
                  </m:oMath>
                </a14:m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7AD96DB-FE34-6E00-0C65-740069007F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10333" y="1426600"/>
                <a:ext cx="1629623" cy="461665"/>
              </a:xfrm>
              <a:prstGeom prst="rect">
                <a:avLst/>
              </a:prstGeom>
              <a:blipFill>
                <a:blip r:embed="rId6"/>
                <a:stretch>
                  <a:fillRect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8893F2F-C38B-B1D5-FE4A-70785D6E7E35}"/>
                  </a:ext>
                </a:extLst>
              </p:cNvPr>
              <p:cNvSpPr txBox="1"/>
              <p:nvPr/>
            </p:nvSpPr>
            <p:spPr>
              <a:xfrm>
                <a:off x="6721452" y="3370129"/>
                <a:ext cx="162962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B05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Base rate for Race = 1 and </a:t>
                </a:r>
                <a14:m>
                  <m:oMath xmlns:m="http://schemas.openxmlformats.org/officeDocument/2006/math">
                    <m:r>
                      <a:rPr kumimoji="0" lang="en-US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𝐴𝑟𝑟𝑒𝑠</m:t>
                    </m:r>
                    <m:sSub>
                      <m:sSubPr>
                        <m:ctrlP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𝑡</m:t>
                        </m:r>
                      </m:e>
                      <m:sub>
                        <m:r>
                          <a:rPr kumimoji="0" lang="en-US" sz="1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B05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2020</m:t>
                        </m:r>
                      </m:sub>
                    </m:sSub>
                    <m:r>
                      <a:rPr kumimoji="0" lang="en-US" sz="1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=0</m:t>
                    </m:r>
                  </m:oMath>
                </a14:m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8893F2F-C38B-B1D5-FE4A-70785D6E7E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1452" y="3370129"/>
                <a:ext cx="1629624" cy="461665"/>
              </a:xfrm>
              <a:prstGeom prst="rect">
                <a:avLst/>
              </a:prstGeom>
              <a:blipFill>
                <a:blip r:embed="rId7"/>
                <a:stretch>
                  <a:fillRect l="-375" t="-1316"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759D64B-8ABA-317E-DA6C-17D61296FBAA}"/>
              </a:ext>
            </a:extLst>
          </p:cNvPr>
          <p:cNvCxnSpPr/>
          <p:nvPr/>
        </p:nvCxnSpPr>
        <p:spPr>
          <a:xfrm flipH="1">
            <a:off x="6752019" y="5008037"/>
            <a:ext cx="657727" cy="104274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740E372-2949-A263-D2A4-DFB824E8191F}"/>
              </a:ext>
            </a:extLst>
          </p:cNvPr>
          <p:cNvCxnSpPr>
            <a:cxnSpLocks/>
          </p:cNvCxnSpPr>
          <p:nvPr/>
        </p:nvCxnSpPr>
        <p:spPr>
          <a:xfrm flipH="1">
            <a:off x="6721452" y="3822066"/>
            <a:ext cx="535382" cy="657315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26298B63-37B7-D73B-578E-2811DEFE9706}"/>
              </a:ext>
            </a:extLst>
          </p:cNvPr>
          <p:cNvCxnSpPr>
            <a:cxnSpLocks/>
          </p:cNvCxnSpPr>
          <p:nvPr/>
        </p:nvCxnSpPr>
        <p:spPr>
          <a:xfrm flipV="1">
            <a:off x="10864056" y="3464285"/>
            <a:ext cx="564205" cy="489609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E06DED0A-C069-70D7-E190-A3DB775C0385}"/>
              </a:ext>
            </a:extLst>
          </p:cNvPr>
          <p:cNvCxnSpPr>
            <a:cxnSpLocks/>
          </p:cNvCxnSpPr>
          <p:nvPr/>
        </p:nvCxnSpPr>
        <p:spPr>
          <a:xfrm>
            <a:off x="10825144" y="1927177"/>
            <a:ext cx="653494" cy="242518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544516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C2AAF-AAB7-4B1E-803B-A9AACC8CA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Compute Fairness Metrics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54769D3B-F281-49C0-89FD-4F863A340928}"/>
                  </a:ext>
                </a:extLst>
              </p:cNvPr>
              <p:cNvGraphicFramePr>
                <a:graphicFrameLocks noGrp="1"/>
              </p:cNvGraphicFramePr>
              <p:nvPr>
                <p:ph idx="1"/>
              </p:nvPr>
            </p:nvGraphicFramePr>
            <p:xfrm>
              <a:off x="2938412" y="1654139"/>
              <a:ext cx="6801489" cy="236489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527248">
                      <a:extLst>
                        <a:ext uri="{9D8B030D-6E8A-4147-A177-3AD203B41FA5}">
                          <a16:colId xmlns:a16="http://schemas.microsoft.com/office/drawing/2014/main" val="1012334953"/>
                        </a:ext>
                      </a:extLst>
                    </a:gridCol>
                    <a:gridCol w="1726418">
                      <a:extLst>
                        <a:ext uri="{9D8B030D-6E8A-4147-A177-3AD203B41FA5}">
                          <a16:colId xmlns:a16="http://schemas.microsoft.com/office/drawing/2014/main" val="2350030826"/>
                        </a:ext>
                      </a:extLst>
                    </a:gridCol>
                    <a:gridCol w="1547823">
                      <a:extLst>
                        <a:ext uri="{9D8B030D-6E8A-4147-A177-3AD203B41FA5}">
                          <a16:colId xmlns:a16="http://schemas.microsoft.com/office/drawing/2014/main" val="2557411613"/>
                        </a:ext>
                      </a:extLst>
                    </a:gridCol>
                  </a:tblGrid>
                  <a:tr h="376750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>
                              <a:solidFill>
                                <a:schemeClr val="tx1"/>
                              </a:solidFill>
                            </a:rPr>
                            <a:t>Calibration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1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F6E0E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35989576"/>
                      </a:ext>
                    </a:extLst>
                  </a:tr>
                  <a:tr h="363918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̂"/>
                                    <m:ctrlPr>
                                      <a:rPr lang="en-US" sz="12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12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𝑃</m:t>
                                    </m:r>
                                  </m:e>
                                </m:acc>
                                <m:d>
                                  <m:dPr>
                                    <m:ctrlPr>
                                      <a:rPr lang="en-US" sz="12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2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𝑎𝑟𝑟𝑒𝑠</m:t>
                                    </m:r>
                                    <m:sSub>
                                      <m:sSubPr>
                                        <m:ctrlPr>
                                          <a:rPr lang="en-US" sz="1200" b="0" i="1" dirty="0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200" b="0" i="1" dirty="0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e>
                                      <m:sub>
                                        <m:r>
                                          <a:rPr lang="en-US" sz="1200" b="0" i="1" dirty="0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2021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en-US" sz="1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  <m:d>
                                  <m:dPr>
                                    <m:ctrlPr>
                                      <a:rPr lang="en-US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2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𝑎𝑟𝑟𝑒𝑠</m:t>
                                    </m:r>
                                    <m:sSub>
                                      <m:sSubPr>
                                        <m:ctrlPr>
                                          <a:rPr lang="en-US" sz="12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2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e>
                                      <m:sub>
                                        <m:r>
                                          <a:rPr lang="en-US" sz="12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2021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en-US" sz="1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56029341"/>
                      </a:ext>
                    </a:extLst>
                  </a:tr>
                  <a:tr h="43490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=0, 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𝑎𝑟𝑟𝑒𝑠𝑡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=0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25%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259073668"/>
                      </a:ext>
                    </a:extLst>
                  </a:tr>
                  <a:tr h="395826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=1, 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𝑎𝑟𝑟𝑒𝑠𝑡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=0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33%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243017269"/>
                      </a:ext>
                    </a:extLst>
                  </a:tr>
                  <a:tr h="395826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=0, 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𝑎𝑟𝑟𝑒𝑠𝑡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50%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450916872"/>
                      </a:ext>
                    </a:extLst>
                  </a:tr>
                  <a:tr h="395826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=1, 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𝑎𝑟𝑟𝑒𝑠𝑡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67%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7045964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54769D3B-F281-49C0-89FD-4F863A340928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091112612"/>
                  </p:ext>
                </p:extLst>
              </p:nvPr>
            </p:nvGraphicFramePr>
            <p:xfrm>
              <a:off x="2938412" y="1654139"/>
              <a:ext cx="6801489" cy="236489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527248">
                      <a:extLst>
                        <a:ext uri="{9D8B030D-6E8A-4147-A177-3AD203B41FA5}">
                          <a16:colId xmlns:a16="http://schemas.microsoft.com/office/drawing/2014/main" val="1012334953"/>
                        </a:ext>
                      </a:extLst>
                    </a:gridCol>
                    <a:gridCol w="1726418">
                      <a:extLst>
                        <a:ext uri="{9D8B030D-6E8A-4147-A177-3AD203B41FA5}">
                          <a16:colId xmlns:a16="http://schemas.microsoft.com/office/drawing/2014/main" val="2350030826"/>
                        </a:ext>
                      </a:extLst>
                    </a:gridCol>
                    <a:gridCol w="1547823">
                      <a:extLst>
                        <a:ext uri="{9D8B030D-6E8A-4147-A177-3AD203B41FA5}">
                          <a16:colId xmlns:a16="http://schemas.microsoft.com/office/drawing/2014/main" val="2557411613"/>
                        </a:ext>
                      </a:extLst>
                    </a:gridCol>
                  </a:tblGrid>
                  <a:tr h="376750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>
                              <a:solidFill>
                                <a:schemeClr val="tx1"/>
                              </a:solidFill>
                            </a:rPr>
                            <a:t>Calibration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1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F6E0E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35989576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 anchor="ctr">
                        <a:lnL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5300" t="-105000" r="-90459" b="-448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40157" t="-105000" r="-787" b="-448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56029341"/>
                      </a:ext>
                    </a:extLst>
                  </a:tr>
                  <a:tr h="43490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45" t="-170833" r="-93092" b="-273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5300" t="-170833" r="-90459" b="-273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40157" t="-170833" r="-787" b="-2736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59073668"/>
                      </a:ext>
                    </a:extLst>
                  </a:tr>
                  <a:tr h="39582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45" t="-300000" r="-93092" b="-2030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5300" t="-300000" r="-90459" b="-2030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40157" t="-300000" r="-787" b="-20307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43017269"/>
                      </a:ext>
                    </a:extLst>
                  </a:tr>
                  <a:tr h="39582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45" t="-400000" r="-93092" b="-1030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5300" t="-400000" r="-90459" b="-1030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40157" t="-400000" r="-787" b="-10307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50916872"/>
                      </a:ext>
                    </a:extLst>
                  </a:tr>
                  <a:tr h="39582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45" t="-500000" r="-93092" b="-30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5300" t="-500000" r="-90459" b="-30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40157" t="-500000" r="-787" b="-307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70459642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EB47B38B-F0AC-49D7-896D-6D11A210AA5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938412" y="4345967"/>
              <a:ext cx="6801489" cy="234677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267163">
                      <a:extLst>
                        <a:ext uri="{9D8B030D-6E8A-4147-A177-3AD203B41FA5}">
                          <a16:colId xmlns:a16="http://schemas.microsoft.com/office/drawing/2014/main" val="2888137969"/>
                        </a:ext>
                      </a:extLst>
                    </a:gridCol>
                    <a:gridCol w="2267163">
                      <a:extLst>
                        <a:ext uri="{9D8B030D-6E8A-4147-A177-3AD203B41FA5}">
                          <a16:colId xmlns:a16="http://schemas.microsoft.com/office/drawing/2014/main" val="2174007504"/>
                        </a:ext>
                      </a:extLst>
                    </a:gridCol>
                    <a:gridCol w="2267163">
                      <a:extLst>
                        <a:ext uri="{9D8B030D-6E8A-4147-A177-3AD203B41FA5}">
                          <a16:colId xmlns:a16="http://schemas.microsoft.com/office/drawing/2014/main" val="4163449276"/>
                        </a:ext>
                      </a:extLst>
                    </a:gridCol>
                  </a:tblGrid>
                  <a:tr h="546371">
                    <a:tc>
                      <a:txBody>
                        <a:bodyPr/>
                        <a:lstStyle/>
                        <a:p>
                          <a:pPr algn="ctr"/>
                          <a:endParaRPr lang="en-US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chemeClr val="tx1"/>
                              </a:solidFill>
                            </a:rPr>
                            <a:t>Balance for 0s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chemeClr val="tx1"/>
                              </a:solidFill>
                            </a:rPr>
                            <a:t>Balance for 1s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48957605"/>
                      </a:ext>
                    </a:extLst>
                  </a:tr>
                  <a:tr h="546371">
                    <a:tc>
                      <a:txBody>
                        <a:bodyPr/>
                        <a:lstStyle/>
                        <a:p>
                          <a:pPr algn="ctr"/>
                          <a:endParaRPr lang="en-US" sz="1800" dirty="0"/>
                        </a:p>
                      </a:txBody>
                      <a:tcPr anchor="ctr">
                        <a:lnL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Average </a:t>
                          </a: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̂"/>
                                    <m:ctrl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𝑃</m:t>
                                    </m:r>
                                  </m:e>
                                </m:acc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2021</m:t>
                                    </m:r>
                                  </m:sub>
                                </m:sSub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2021</m:t>
                                    </m:r>
                                  </m:sub>
                                </m:sSub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=0)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/>
                            <a:t>Average </a:t>
                          </a: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̂"/>
                                    <m:ctrl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𝑃</m:t>
                                    </m:r>
                                  </m:e>
                                </m:acc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2021</m:t>
                                    </m:r>
                                  </m:sub>
                                </m:sSub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2021</m:t>
                                    </m:r>
                                  </m:sub>
                                </m:sSub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=1)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5909457"/>
                      </a:ext>
                    </a:extLst>
                  </a:tr>
                  <a:tr h="623403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=0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dirty="0"/>
                            <a:t>31%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dirty="0"/>
                            <a:t>38%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909429038"/>
                      </a:ext>
                    </a:extLst>
                  </a:tr>
                  <a:tr h="623403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oMath>
                            </m:oMathPara>
                          </a14:m>
                          <a:endParaRPr lang="en-US" sz="18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dirty="0"/>
                            <a:t>44%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dirty="0"/>
                            <a:t>56%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25177735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EB47B38B-F0AC-49D7-896D-6D11A210AA5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96645448"/>
                  </p:ext>
                </p:extLst>
              </p:nvPr>
            </p:nvGraphicFramePr>
            <p:xfrm>
              <a:off x="2938412" y="4345967"/>
              <a:ext cx="6801489" cy="234677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267163">
                      <a:extLst>
                        <a:ext uri="{9D8B030D-6E8A-4147-A177-3AD203B41FA5}">
                          <a16:colId xmlns:a16="http://schemas.microsoft.com/office/drawing/2014/main" val="2888137969"/>
                        </a:ext>
                      </a:extLst>
                    </a:gridCol>
                    <a:gridCol w="2267163">
                      <a:extLst>
                        <a:ext uri="{9D8B030D-6E8A-4147-A177-3AD203B41FA5}">
                          <a16:colId xmlns:a16="http://schemas.microsoft.com/office/drawing/2014/main" val="2174007504"/>
                        </a:ext>
                      </a:extLst>
                    </a:gridCol>
                    <a:gridCol w="2267163">
                      <a:extLst>
                        <a:ext uri="{9D8B030D-6E8A-4147-A177-3AD203B41FA5}">
                          <a16:colId xmlns:a16="http://schemas.microsoft.com/office/drawing/2014/main" val="4163449276"/>
                        </a:ext>
                      </a:extLst>
                    </a:gridCol>
                  </a:tblGrid>
                  <a:tr h="546371">
                    <a:tc>
                      <a:txBody>
                        <a:bodyPr/>
                        <a:lstStyle/>
                        <a:p>
                          <a:pPr algn="ctr"/>
                          <a:endParaRPr lang="en-US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chemeClr val="tx1"/>
                              </a:solidFill>
                            </a:rPr>
                            <a:t>Balance for 0s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800" dirty="0">
                              <a:solidFill>
                                <a:schemeClr val="tx1"/>
                              </a:solidFill>
                            </a:rPr>
                            <a:t>Balance for 1s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6E0ED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48957605"/>
                      </a:ext>
                    </a:extLst>
                  </a:tr>
                  <a:tr h="553593">
                    <a:tc>
                      <a:txBody>
                        <a:bodyPr/>
                        <a:lstStyle/>
                        <a:p>
                          <a:pPr algn="ctr"/>
                          <a:endParaRPr lang="en-US" sz="1800" dirty="0"/>
                        </a:p>
                      </a:txBody>
                      <a:tcPr anchor="ctr">
                        <a:lnL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dash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538" t="-100000" r="-100538" b="-22747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00538" t="-100000" r="-538" b="-22747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5909457"/>
                      </a:ext>
                    </a:extLst>
                  </a:tr>
                  <a:tr h="62340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38" t="-178431" r="-200538" b="-1029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dirty="0"/>
                            <a:t>31%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dirty="0"/>
                            <a:t>38%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909429038"/>
                      </a:ext>
                    </a:extLst>
                  </a:tr>
                  <a:tr h="62340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38" t="-275728" r="-200538" b="-19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dirty="0"/>
                            <a:t>44%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800" dirty="0"/>
                            <a:t>56%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251777355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71153002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EA6DDA4-789B-4A89-AF5F-D0AA4EE495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7040" y="0"/>
            <a:ext cx="66294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2CB3726-552B-4AE1-8E5A-4FAE705E8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955771" cy="1325563"/>
          </a:xfrm>
        </p:spPr>
        <p:txBody>
          <a:bodyPr>
            <a:normAutofit/>
          </a:bodyPr>
          <a:lstStyle/>
          <a:p>
            <a:r>
              <a:rPr lang="en-US" sz="3600" dirty="0"/>
              <a:t>Calibration/PPV Balance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C7C34F-3D6E-4EB6-874C-E140483109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565073" cy="4351338"/>
          </a:xfrm>
        </p:spPr>
        <p:txBody>
          <a:bodyPr/>
          <a:lstStyle/>
          <a:p>
            <a:r>
              <a:rPr lang="en-US" dirty="0"/>
              <a:t>Improves with more features. 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AutoShape 2">
            <a:extLst>
              <a:ext uri="{FF2B5EF4-FFF2-40B4-BE49-F238E27FC236}">
                <a16:creationId xmlns:a16="http://schemas.microsoft.com/office/drawing/2014/main" id="{5E85551D-74A7-4939-9F0C-6F2D74B2F5E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872537" y="3205537"/>
            <a:ext cx="375863" cy="375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078498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75EFF-A8D7-4B1B-BDAA-A2C0FDB4F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Error Rates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406BD6-062B-4426-B430-FFA8F35725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Degrade with more features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EA0B210-37B7-4897-95A0-23CF3BC999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0482" y="0"/>
            <a:ext cx="538927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067995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AEA00-9175-479B-BC02-FB97A0699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Explains This Pattern?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41B4603-0201-4B6E-9ACB-3E762039BB9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PPV =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=1|</m:t>
                    </m:r>
                    <m:acc>
                      <m:accPr>
                        <m:chr m:val="̂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=1)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</m:oMath>
                </a14:m>
                <a:r>
                  <a:rPr lang="en-US" dirty="0"/>
                  <a:t> is a function of our predictors, so we could say</a:t>
                </a:r>
              </a:p>
              <a:p>
                <a:r>
                  <a:rPr lang="en-US" dirty="0"/>
                  <a:t>PPV =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=1|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r>
                  <a:rPr lang="en-US" b="1" dirty="0">
                    <a:solidFill>
                      <a:srgbClr val="FF0000"/>
                    </a:solidFill>
                  </a:rPr>
                  <a:t>This should look familiar</a:t>
                </a:r>
              </a:p>
              <a:p>
                <a:endParaRPr lang="en-US" b="1" dirty="0">
                  <a:solidFill>
                    <a:srgbClr val="FF0000"/>
                  </a:solidFill>
                </a:endParaRPr>
              </a:p>
              <a:p>
                <a:r>
                  <a:rPr lang="en-US" b="1" dirty="0">
                    <a:solidFill>
                      <a:srgbClr val="FF0000"/>
                    </a:solidFill>
                  </a:rPr>
                  <a:t>The entire training procedure is about finding this quantity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41B4603-0201-4B6E-9ACB-3E762039BB9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8372922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AEA00-9175-479B-BC02-FB97A0699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Explains This Pattern?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41B4603-0201-4B6E-9ACB-3E762039BB9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But not the case for balance for positive and negative classes (FPR or FNR):</a:t>
                </a:r>
              </a:p>
              <a:p>
                <a:pPr lvl="1"/>
                <a:r>
                  <a:rPr lang="en-US" b="0" dirty="0"/>
                  <a:t>FNR: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̂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acc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</m:oMath>
                </a14:m>
                <a:endParaRPr lang="en-US" b="0" dirty="0"/>
              </a:p>
              <a:p>
                <a:pPr lvl="1"/>
                <a:endParaRPr lang="en-US" dirty="0"/>
              </a:p>
              <a:p>
                <a:r>
                  <a:rPr lang="en-US" dirty="0"/>
                  <a:t>How can we get our algorithms to optimize for this?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41B4603-0201-4B6E-9ACB-3E762039BB9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6495614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8A056-D084-42FC-B4E6-144122401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Constraints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51E4C62-43EC-4C83-BC77-6901EC8B728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Recall the objective function for ridge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̂"/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m:rPr>
                              <m:brk m:alnAt="7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𝜆</m:t>
                          </m:r>
                          <m:nary>
                            <m:naryPr>
                              <m:chr m:val="∑"/>
                              <m:sup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  <m:sup/>
                            <m:e>
                              <m:sSubSup>
                                <m:sSub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</m:nary>
                        </m:e>
                      </m:nary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51E4C62-43EC-4C83-BC77-6901EC8B728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634048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8A056-D084-42FC-B4E6-144122401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Constraints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51E4C62-43EC-4C83-BC77-6901EC8B728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Recall the objective function for ridge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̂"/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m:rPr>
                              <m:brk m:alnAt="7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𝜆</m:t>
                          </m:r>
                          <m:nary>
                            <m:naryPr>
                              <m:chr m:val="∑"/>
                              <m:sup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  <m:sup/>
                            <m:e>
                              <m:sSubSup>
                                <m:sSub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</m:nary>
                        </m:e>
                      </m:nary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Penalty term: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/>
                      <m:e>
                        <m:sSubSup>
                          <m:sSub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e>
                    </m:nary>
                  </m:oMath>
                </a14:m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51E4C62-43EC-4C83-BC77-6901EC8B728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66958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8A056-D084-42FC-B4E6-144122401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Constraints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51E4C62-43EC-4C83-BC77-6901EC8B728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Other ways you could constrain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̂"/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m:rPr>
                              <m:brk m:alnAt="7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𝜆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1" i="0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𝚽</m:t>
                          </m:r>
                          <m:r>
                            <a:rPr lang="en-US" b="1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  <m:t>𝒊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, 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̂"/>
                                  <m:ctrlPr>
                                    <a:rPr lang="en-US" b="1" i="1" smtClean="0">
                                      <a:solidFill>
                                        <a:schemeClr val="accent6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chemeClr val="accent6"/>
                                      </a:solidFill>
                                      <a:latin typeface="Cambria Math" panose="02040503050406030204" pitchFamily="18" charset="0"/>
                                    </a:rPr>
                                    <m:t>𝒚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1" i="1" smtClean="0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  <m:t>𝒊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𝚽</m:t>
                    </m:r>
                    <m:d>
                      <m:dPr>
                        <m:ctrlPr>
                          <a:rPr lang="en-US" b="1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1" i="1">
                                <a:solidFill>
                                  <a:schemeClr val="accent6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chemeClr val="accent6"/>
                                </a:solidFill>
                                <a:latin typeface="Cambria Math" panose="02040503050406030204" pitchFamily="18" charset="0"/>
                              </a:rPr>
                              <m:t>𝒚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chemeClr val="accent6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  <m:r>
                          <a:rPr lang="en-US" b="1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b="1" i="1">
                                <a:solidFill>
                                  <a:schemeClr val="accent6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̂"/>
                                <m:ctrlPr>
                                  <a:rPr lang="en-US" b="1" i="1">
                                    <a:solidFill>
                                      <a:schemeClr val="accent6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>
                                    <a:solidFill>
                                      <a:schemeClr val="accent6"/>
                                    </a:solidFill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1">
                                <a:solidFill>
                                  <a:schemeClr val="accent6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</m:e>
                    </m:d>
                    <m:r>
                      <a:rPr lang="en-US" b="0" i="0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dirty="0"/>
                  <a:t> a constraint to take into account FPR and/or FNR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51E4C62-43EC-4C83-BC77-6901EC8B728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165384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39E7E-34E6-4410-9E68-9F8F56130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9BC741-AFD6-490A-9F42-8D453E9455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Will be coming from police arrests</a:t>
            </a:r>
          </a:p>
          <a:p>
            <a:endParaRPr lang="en-US" dirty="0"/>
          </a:p>
          <a:p>
            <a:r>
              <a:rPr lang="en-US" dirty="0"/>
              <a:t>So we will either want to predict arrest in the future (next year)</a:t>
            </a:r>
          </a:p>
          <a:p>
            <a:endParaRPr lang="en-US" dirty="0"/>
          </a:p>
          <a:p>
            <a:r>
              <a:rPr lang="en-US" dirty="0"/>
              <a:t>Or use arrest data to predict another outcome (likelihood of dropping out of high school)</a:t>
            </a:r>
          </a:p>
          <a:p>
            <a:endParaRPr lang="en-US" dirty="0"/>
          </a:p>
          <a:p>
            <a:r>
              <a:rPr lang="en-US" dirty="0"/>
              <a:t>Or you could use arrest data as a predictor (X) or outcome to predict (Y)</a:t>
            </a:r>
          </a:p>
        </p:txBody>
      </p:sp>
    </p:spTree>
    <p:extLst>
      <p:ext uri="{BB962C8B-B14F-4D97-AF65-F5344CB8AC3E}">
        <p14:creationId xmlns:p14="http://schemas.microsoft.com/office/powerpoint/2010/main" val="9559243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1E97B-C27F-48B2-A6B7-7C5ECD5F1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Would a “Constraint” Look Like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D4F14F5-46A0-4CC4-8F21-FDCD299DEA1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Differences in False Positive Rates should be zero, or close to zero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̂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acc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=0,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𝑟𝑎𝑐𝑒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̂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acc>
                        <m:r>
                          <a:rPr lang="en-US" i="1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=0,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𝑟𝑎𝑐𝑒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den>
                    </m:f>
                    <m:nary>
                      <m:naryPr>
                        <m:chr m:val="∑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sup>
                      <m:e>
                        <m:sSub>
                          <m:sSub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̂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acc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e>
                    </m:nary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nary>
                      <m:naryPr>
                        <m:chr m:val="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sup>
                      <m:e>
                        <m:sSub>
                          <m:sSub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̂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acc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</m:e>
                        </m:d>
                      </m:e>
                    </m:nary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D4F14F5-46A0-4CC4-8F21-FDCD299DEA1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9397667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1E97B-C27F-48B2-A6B7-7C5ECD5F1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Would a “Constraint” Look Like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D4F14F5-46A0-4CC4-8F21-FDCD299DEA1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Differences in False Positive Rates should be zero, or close to zero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̂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acc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=0,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𝑟𝑎𝑐𝑒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̂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acc>
                        <m:r>
                          <a:rPr lang="en-US" i="1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=0,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𝑟𝑎𝑐𝑒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den>
                    </m:f>
                    <m:nary>
                      <m:naryPr>
                        <m:chr m:val="∑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sup>
                      <m:e>
                        <m:sSub>
                          <m:sSub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̂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acc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e>
                    </m:nary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nary>
                      <m:naryPr>
                        <m:chr m:val="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sup>
                      <m:e>
                        <m:sSub>
                          <m:sSub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̂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acc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</m:e>
                        </m:d>
                      </m:e>
                    </m:nary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:r>
                  <a:rPr lang="en-US" dirty="0"/>
                  <a:t>New objective: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𝑵</m:t>
                          </m:r>
                        </m:sup>
                        <m:e>
                          <m:sSup>
                            <m:sSupPr>
                              <m:ctrlPr>
                                <a:rPr lang="en-US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b="1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1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𝒚</m:t>
                                      </m:r>
                                    </m:e>
                                    <m:sub>
                                      <m:r>
                                        <a:rPr lang="en-US" sz="2400" b="1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𝒊</m:t>
                                      </m:r>
                                    </m:sub>
                                  </m:sSub>
                                  <m:r>
                                    <a:rPr lang="en-US" sz="2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sz="2400" b="1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̂"/>
                                          <m:ctrlPr>
                                            <a:rPr lang="en-US" sz="2400" b="1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z="2400" b="1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𝒚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n-US" sz="2400" b="1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𝒊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m:rPr>
                              <m:brk m:alnAt="7"/>
                            </m:rP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𝝀</m:t>
                          </m:r>
                          <m:nary>
                            <m:naryPr>
                              <m:chr m:val="∑"/>
                              <m:supHide m:val="on"/>
                              <m:ctrlPr>
                                <a:rPr lang="en-US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𝒋</m:t>
                              </m:r>
                              <m:r>
                                <a:rPr lang="en-US" sz="2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  <m:sup/>
                            <m:e>
                              <m:sSubSup>
                                <m:sSubSupPr>
                                  <m:ctrlPr>
                                    <a:rPr lang="en-US" sz="2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𝜷</m:t>
                                  </m:r>
                                </m:e>
                                <m:sub>
                                  <m:r>
                                    <a:rPr lang="en-US" sz="2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𝒋</m:t>
                                  </m:r>
                                </m:sub>
                                <m:sup>
                                  <m:r>
                                    <a:rPr lang="en-US" sz="2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bSup>
                              <m:r>
                                <a:rPr lang="en-US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𝜸</m:t>
                              </m:r>
                              <m:d>
                                <m:dPr>
                                  <m:begChr m:val="["/>
                                  <m:endChr m:val="|"/>
                                  <m:ctrlPr>
                                    <a:rPr lang="en-US" sz="2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400" b="1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b="1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US" sz="2400" b="1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b="1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𝑵</m:t>
                                          </m:r>
                                        </m:e>
                                        <m:sub>
                                          <m:r>
                                            <a:rPr lang="en-US" sz="2400" b="1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𝟎</m:t>
                                          </m:r>
                                        </m:sub>
                                      </m:sSub>
                                    </m:den>
                                  </m:f>
                                  <m:nary>
                                    <m:naryPr>
                                      <m:chr m:val="∑"/>
                                      <m:ctrlPr>
                                        <a:rPr lang="en-US" sz="2400" b="1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a:rPr lang="en-US" sz="2400" b="1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𝒌</m:t>
                                      </m:r>
                                      <m:r>
                                        <a:rPr lang="en-US" sz="2400" b="1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r>
                                        <a:rPr lang="en-US" sz="2400" b="1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sub>
                                    <m:sup>
                                      <m:sSub>
                                        <m:sSubPr>
                                          <m:ctrlPr>
                                            <a:rPr lang="en-US" sz="2400" b="1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b="1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𝑵</m:t>
                                          </m:r>
                                        </m:e>
                                        <m:sub>
                                          <m:r>
                                            <a:rPr lang="en-US" sz="2400" b="1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𝟎</m:t>
                                          </m:r>
                                        </m:sub>
                                      </m:sSub>
                                    </m:sup>
                                    <m:e>
                                      <m:sSub>
                                        <m:sSubPr>
                                          <m:ctrlPr>
                                            <a:rPr lang="en-US" sz="2400" b="1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acc>
                                            <m:accPr>
                                              <m:chr m:val="̂"/>
                                              <m:ctrlPr>
                                                <a:rPr lang="en-US" sz="2400" b="1" i="1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accPr>
                                            <m:e>
                                              <m:r>
                                                <a:rPr lang="en-US" sz="2400" b="1" i="1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𝒚</m:t>
                                              </m:r>
                                            </m:e>
                                          </m:acc>
                                        </m:e>
                                        <m:sub>
                                          <m:r>
                                            <a:rPr lang="en-US" sz="2400" b="1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𝒌</m:t>
                                          </m:r>
                                        </m:sub>
                                      </m:sSub>
                                      <m:d>
                                        <m:dPr>
                                          <m:ctrlPr>
                                            <a:rPr lang="en-US" sz="2400" b="1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2400" b="1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  <m:r>
                                            <a:rPr lang="en-US" sz="2400" b="1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2400" b="1" i="1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400" b="1" i="1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𝒚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400" b="1" i="1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𝒌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</m:nary>
                                  <m:r>
                                    <a:rPr lang="en-US" sz="2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lang="en-US" sz="24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b="1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US" sz="2400" b="1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b="1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𝑵</m:t>
                                          </m:r>
                                        </m:e>
                                        <m:sub>
                                          <m:r>
                                            <a:rPr lang="en-US" sz="2400" b="1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sub>
                                      </m:sSub>
                                    </m:den>
                                  </m:f>
                                  <m:nary>
                                    <m:naryPr>
                                      <m:chr m:val="∑"/>
                                      <m:ctrlPr>
                                        <a:rPr lang="en-US" sz="2400" b="1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a:rPr lang="en-US" sz="2400" b="1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𝒌</m:t>
                                      </m:r>
                                      <m:r>
                                        <a:rPr lang="en-US" sz="2400" b="1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r>
                                        <a:rPr lang="en-US" sz="2400" b="1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sub>
                                    <m:sup>
                                      <m:sSub>
                                        <m:sSubPr>
                                          <m:ctrlPr>
                                            <a:rPr lang="en-US" sz="2400" b="1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b="1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𝑵</m:t>
                                          </m:r>
                                        </m:e>
                                        <m:sub>
                                          <m:r>
                                            <a:rPr lang="en-US" sz="2400" b="1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sub>
                                      </m:sSub>
                                    </m:sup>
                                    <m:e>
                                      <m:sSub>
                                        <m:sSubPr>
                                          <m:ctrlPr>
                                            <a:rPr lang="en-US" sz="2400" b="1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acc>
                                            <m:accPr>
                                              <m:chr m:val="̂"/>
                                              <m:ctrlPr>
                                                <a:rPr lang="en-US" sz="2400" b="1" i="1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accPr>
                                            <m:e>
                                              <m:r>
                                                <a:rPr lang="en-US" sz="2400" b="1" i="1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𝒚</m:t>
                                              </m:r>
                                            </m:e>
                                          </m:acc>
                                        </m:e>
                                        <m:sub>
                                          <m:r>
                                            <a:rPr lang="en-US" sz="2400" b="1" i="1" dirty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𝒋</m:t>
                                          </m:r>
                                        </m:sub>
                                      </m:sSub>
                                      <m:d>
                                        <m:dPr>
                                          <m:ctrlPr>
                                            <a:rPr lang="en-US" sz="2400" b="1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2400" b="1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  <m:r>
                                            <a:rPr lang="en-US" sz="2400" b="1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2400" b="1" i="1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400" b="1" i="1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𝒚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400" b="1" i="1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𝒋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  <m:r>
                                        <a:rPr lang="en-US" sz="24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</m:e>
                                  </m:nary>
                                </m:e>
                              </m:d>
                            </m:e>
                          </m:nary>
                        </m:e>
                      </m:nary>
                    </m:oMath>
                  </m:oMathPara>
                </a14:m>
                <a:endParaRPr lang="en-US" sz="2400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endParaRPr lang="en-US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D4F14F5-46A0-4CC4-8F21-FDCD299DEA1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082138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1E97B-C27F-48B2-A6B7-7C5ECD5F1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Would a “Constraint” Look Like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D4F14F5-46A0-4CC4-8F21-FDCD299DEA1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Differences in False Positive Rates should be zero, or close to zero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̂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acc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=0,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𝑟𝑎𝑐𝑒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̂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acc>
                        <m:r>
                          <a:rPr lang="en-US" i="1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=0,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𝑟𝑎𝑐𝑒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den>
                    </m:f>
                    <m:nary>
                      <m:naryPr>
                        <m:chr m:val="∑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sup>
                      <m:e>
                        <m:sSub>
                          <m:sSub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̂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acc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e>
                    </m:nary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nary>
                      <m:naryPr>
                        <m:chr m:val="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sup>
                      <m:e>
                        <m:sSub>
                          <m:sSub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̂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acc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</m:e>
                        </m:d>
                      </m:e>
                    </m:nary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:r>
                  <a:rPr lang="en-US" dirty="0"/>
                  <a:t>New objective: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𝑵</m:t>
                          </m:r>
                        </m:sup>
                        <m:e>
                          <m:sSup>
                            <m:sSupPr>
                              <m:ctrlPr>
                                <a:rPr lang="en-US" sz="24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b="1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1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𝒚</m:t>
                                      </m:r>
                                    </m:e>
                                    <m:sub>
                                      <m:r>
                                        <a:rPr lang="en-US" sz="2400" b="1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𝒊</m:t>
                                      </m:r>
                                    </m:sub>
                                  </m:sSub>
                                  <m:r>
                                    <a:rPr lang="en-US" sz="24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sz="2400" b="1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̂"/>
                                          <m:ctrlPr>
                                            <a:rPr lang="en-US" sz="2400" b="1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z="2400" b="1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𝒚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n-US" sz="2400" b="1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𝒊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sz="24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m:rPr>
                              <m:brk m:alnAt="7"/>
                            </m:rPr>
                            <a:rPr lang="en-US" sz="2400" b="1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𝝀</m:t>
                          </m:r>
                          <m:nary>
                            <m:naryPr>
                              <m:chr m:val="∑"/>
                              <m:supHide m:val="on"/>
                              <m:ctrlPr>
                                <a:rPr lang="en-US" sz="2400" b="1" i="1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400" b="1" i="1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  <m:t>𝒋</m:t>
                              </m:r>
                              <m:r>
                                <a:rPr lang="en-US" sz="2400" b="1" i="1" smtClean="0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400" b="1" i="1" smtClean="0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  <m:sup/>
                            <m:e>
                              <m:sSubSup>
                                <m:sSubSupPr>
                                  <m:ctrlPr>
                                    <a:rPr lang="en-US" sz="2400" b="1" i="1">
                                      <a:solidFill>
                                        <a:schemeClr val="accent6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400" b="1" i="1">
                                      <a:solidFill>
                                        <a:schemeClr val="accent6"/>
                                      </a:solidFill>
                                      <a:latin typeface="Cambria Math" panose="02040503050406030204" pitchFamily="18" charset="0"/>
                                    </a:rPr>
                                    <m:t>𝜷</m:t>
                                  </m:r>
                                </m:e>
                                <m:sub>
                                  <m:r>
                                    <a:rPr lang="en-US" sz="2400" b="1" i="1">
                                      <a:solidFill>
                                        <a:schemeClr val="accent6"/>
                                      </a:solidFill>
                                      <a:latin typeface="Cambria Math" panose="02040503050406030204" pitchFamily="18" charset="0"/>
                                    </a:rPr>
                                    <m:t>𝒋</m:t>
                                  </m:r>
                                </m:sub>
                                <m:sup>
                                  <m:r>
                                    <a:rPr lang="en-US" sz="2400" b="1" i="1">
                                      <a:solidFill>
                                        <a:schemeClr val="accent6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bSup>
                              <m:r>
                                <a:rPr lang="en-US" sz="2400" b="1" i="1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1" i="1" smtClean="0">
                                  <a:solidFill>
                                    <a:schemeClr val="accent5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𝜸</m:t>
                              </m:r>
                              <m:d>
                                <m:dPr>
                                  <m:begChr m:val="["/>
                                  <m:endChr m:val="|"/>
                                  <m:ctrlPr>
                                    <a:rPr lang="en-US" sz="2400" b="1" i="1" smtClean="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400" b="1" i="1">
                                          <a:solidFill>
                                            <a:schemeClr val="accent5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b="1" i="1">
                                          <a:solidFill>
                                            <a:schemeClr val="accent5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US" sz="2400" b="1" i="1">
                                              <a:solidFill>
                                                <a:schemeClr val="accent5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b="1" i="1">
                                              <a:solidFill>
                                                <a:schemeClr val="accent5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𝑵</m:t>
                                          </m:r>
                                        </m:e>
                                        <m:sub>
                                          <m:r>
                                            <a:rPr lang="en-US" sz="2400" b="1" i="1">
                                              <a:solidFill>
                                                <a:schemeClr val="accent5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𝟎</m:t>
                                          </m:r>
                                        </m:sub>
                                      </m:sSub>
                                    </m:den>
                                  </m:f>
                                  <m:nary>
                                    <m:naryPr>
                                      <m:chr m:val="∑"/>
                                      <m:ctrlPr>
                                        <a:rPr lang="en-US" sz="2400" b="1" i="1">
                                          <a:solidFill>
                                            <a:schemeClr val="accent5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a:rPr lang="en-US" sz="2400" b="1" i="1">
                                          <a:solidFill>
                                            <a:schemeClr val="accent5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𝒌</m:t>
                                      </m:r>
                                      <m:r>
                                        <a:rPr lang="en-US" sz="2400" b="1" i="1">
                                          <a:solidFill>
                                            <a:schemeClr val="accent5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r>
                                        <a:rPr lang="en-US" sz="2400" b="1" i="1">
                                          <a:solidFill>
                                            <a:schemeClr val="accent5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sub>
                                    <m:sup>
                                      <m:sSub>
                                        <m:sSubPr>
                                          <m:ctrlPr>
                                            <a:rPr lang="en-US" sz="2400" b="1" i="1">
                                              <a:solidFill>
                                                <a:schemeClr val="accent5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b="1" i="1">
                                              <a:solidFill>
                                                <a:schemeClr val="accent5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𝑵</m:t>
                                          </m:r>
                                        </m:e>
                                        <m:sub>
                                          <m:r>
                                            <a:rPr lang="en-US" sz="2400" b="1" i="1">
                                              <a:solidFill>
                                                <a:schemeClr val="accent5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𝟎</m:t>
                                          </m:r>
                                        </m:sub>
                                      </m:sSub>
                                    </m:sup>
                                    <m:e>
                                      <m:sSub>
                                        <m:sSubPr>
                                          <m:ctrlPr>
                                            <a:rPr lang="en-US" sz="2400" b="1" i="1" dirty="0">
                                              <a:solidFill>
                                                <a:schemeClr val="accent5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acc>
                                            <m:accPr>
                                              <m:chr m:val="̂"/>
                                              <m:ctrlPr>
                                                <a:rPr lang="en-US" sz="2400" b="1" i="1">
                                                  <a:solidFill>
                                                    <a:schemeClr val="accent5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accPr>
                                            <m:e>
                                              <m:r>
                                                <a:rPr lang="en-US" sz="2400" b="1" i="1">
                                                  <a:solidFill>
                                                    <a:schemeClr val="accent5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𝒚</m:t>
                                              </m:r>
                                            </m:e>
                                          </m:acc>
                                        </m:e>
                                        <m:sub>
                                          <m:r>
                                            <a:rPr lang="en-US" sz="2400" b="1" i="1">
                                              <a:solidFill>
                                                <a:schemeClr val="accent5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𝒌</m:t>
                                          </m:r>
                                        </m:sub>
                                      </m:sSub>
                                      <m:d>
                                        <m:dPr>
                                          <m:ctrlPr>
                                            <a:rPr lang="en-US" sz="2400" b="1" i="1">
                                              <a:solidFill>
                                                <a:schemeClr val="accent5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2400" b="1" i="1">
                                              <a:solidFill>
                                                <a:schemeClr val="accent5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  <m:r>
                                            <a:rPr lang="en-US" sz="2400" b="1" i="1">
                                              <a:solidFill>
                                                <a:schemeClr val="accent5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2400" b="1" i="1">
                                                  <a:solidFill>
                                                    <a:schemeClr val="accent5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400" b="1" i="1">
                                                  <a:solidFill>
                                                    <a:schemeClr val="accent5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𝒚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400" b="1" i="1">
                                                  <a:solidFill>
                                                    <a:schemeClr val="accent5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𝒌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</m:nary>
                                  <m:r>
                                    <a:rPr lang="en-US" sz="2400" b="1" i="1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b="1" i="1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US" sz="2400" b="1" i="1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b="1" i="1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𝑵</m:t>
                                          </m:r>
                                        </m:e>
                                        <m:sub>
                                          <m:r>
                                            <a:rPr lang="en-US" sz="2400" b="1" i="1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sub>
                                      </m:sSub>
                                    </m:den>
                                  </m:f>
                                  <m:nary>
                                    <m:naryPr>
                                      <m:chr m:val="∑"/>
                                      <m:ctrlPr>
                                        <a:rPr lang="en-US" sz="2400" b="1" i="1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a:rPr lang="en-US" sz="2400" b="1" i="1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𝒌</m:t>
                                      </m:r>
                                      <m:r>
                                        <a:rPr lang="en-US" sz="2400" b="1" i="1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r>
                                        <a:rPr lang="en-US" sz="2400" b="1" i="1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sub>
                                    <m:sup>
                                      <m:sSub>
                                        <m:sSubPr>
                                          <m:ctrlPr>
                                            <a:rPr lang="en-US" sz="2400" b="1" i="1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b="1" i="1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𝑵</m:t>
                                          </m:r>
                                        </m:e>
                                        <m:sub>
                                          <m:r>
                                            <a:rPr lang="en-US" sz="2400" b="1" i="1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</m:sub>
                                      </m:sSub>
                                    </m:sup>
                                    <m:e>
                                      <m:sSub>
                                        <m:sSubPr>
                                          <m:ctrlPr>
                                            <a:rPr lang="en-US" sz="2400" b="1" i="1" dirty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acc>
                                            <m:accPr>
                                              <m:chr m:val="̂"/>
                                              <m:ctrlPr>
                                                <a:rPr lang="en-US" sz="2400" b="1" i="1">
                                                  <a:solidFill>
                                                    <a:schemeClr val="accent1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accPr>
                                            <m:e>
                                              <m:r>
                                                <a:rPr lang="en-US" sz="2400" b="1" i="1">
                                                  <a:solidFill>
                                                    <a:schemeClr val="accent1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𝒚</m:t>
                                              </m:r>
                                            </m:e>
                                          </m:acc>
                                        </m:e>
                                        <m:sub>
                                          <m:r>
                                            <a:rPr lang="en-US" sz="2400" b="1" i="1" dirty="0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𝒋</m:t>
                                          </m:r>
                                        </m:sub>
                                      </m:sSub>
                                      <m:d>
                                        <m:dPr>
                                          <m:ctrlPr>
                                            <a:rPr lang="en-US" sz="2400" b="1" i="1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2400" b="1" i="1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  <m:r>
                                            <a:rPr lang="en-US" sz="2400" b="1" i="1">
                                              <a:solidFill>
                                                <a:schemeClr val="accent1">
                                                  <a:lumMod val="75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2400" b="1" i="1">
                                                  <a:solidFill>
                                                    <a:schemeClr val="accent1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400" b="1" i="1">
                                                  <a:solidFill>
                                                    <a:schemeClr val="accent1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𝒚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400" b="1" i="1">
                                                  <a:solidFill>
                                                    <a:schemeClr val="accent1">
                                                      <a:lumMod val="75000"/>
                                                    </a:schemeClr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𝒋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  <m:r>
                                        <a:rPr lang="en-US" sz="2400" b="1" i="1" smtClean="0"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</m:e>
                                  </m:nary>
                                </m:e>
                              </m:d>
                            </m:e>
                          </m:nary>
                        </m:e>
                      </m:nary>
                    </m:oMath>
                  </m:oMathPara>
                </a14:m>
                <a:endParaRPr lang="en-US" sz="2400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endParaRPr lang="en-US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D4F14F5-46A0-4CC4-8F21-FDCD299DEA1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7803053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D7E57-5004-499D-B4DF-55454223B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“Control Dials” for Algorithms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D5DD7D9-8F52-4C66-85B4-4D4E273B70E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698595" y="4546884"/>
                <a:ext cx="3114040" cy="1325563"/>
              </a:xfrm>
            </p:spPr>
            <p:txBody>
              <a:bodyPr>
                <a:normAutofit fontScale="77500" lnSpcReduction="20000"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brk m:alnAt="7"/>
                      </m:rPr>
                      <a:rPr lang="en-US" b="1" i="1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𝝀</m:t>
                    </m:r>
                    <m:nary>
                      <m:naryPr>
                        <m:chr m:val="∑"/>
                        <m:supHide m:val="on"/>
                        <m:ctrlPr>
                          <a:rPr lang="en-US" b="1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b="1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𝒋</m:t>
                        </m:r>
                        <m:r>
                          <a:rPr lang="en-US" b="1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  <m:sup/>
                      <m:e>
                        <m:sSubSup>
                          <m:sSubSupPr>
                            <m:ctrlPr>
                              <a:rPr lang="en-US" b="1" i="1">
                                <a:solidFill>
                                  <a:schemeClr val="accent6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b="1" i="1">
                                <a:solidFill>
                                  <a:schemeClr val="accent6"/>
                                </a:solidFill>
                                <a:latin typeface="Cambria Math" panose="02040503050406030204" pitchFamily="18" charset="0"/>
                              </a:rPr>
                              <m:t>𝜷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chemeClr val="accent6"/>
                                </a:solidFill>
                                <a:latin typeface="Cambria Math" panose="02040503050406030204" pitchFamily="18" charset="0"/>
                              </a:rPr>
                              <m:t>𝒋</m:t>
                            </m:r>
                          </m:sub>
                          <m:sup>
                            <m:r>
                              <a:rPr lang="en-US" b="1" i="1">
                                <a:solidFill>
                                  <a:schemeClr val="accent6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bSup>
                      </m:e>
                    </m:nary>
                  </m:oMath>
                </a14:m>
                <a:endParaRPr lang="en-US" dirty="0"/>
              </a:p>
              <a:p>
                <a:r>
                  <a:rPr lang="en-US" dirty="0"/>
                  <a:t>How much do we want to prevent overfitting?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D5DD7D9-8F52-4C66-85B4-4D4E273B70E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98595" y="4546884"/>
                <a:ext cx="3114040" cy="1325563"/>
              </a:xfrm>
              <a:blipFill>
                <a:blip r:embed="rId2"/>
                <a:stretch>
                  <a:fillRect l="-2348" t="-41475" r="-15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EF5A9274-8402-4395-91BC-434C2A4ADA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1977" y="2752690"/>
            <a:ext cx="2559182" cy="135262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7C24D84-2CFE-4C67-AC48-AE331AAB30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98595" y="2822544"/>
            <a:ext cx="2667137" cy="121291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2F918EC-4F6D-427D-8F02-D4E62F40CD2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8852" y="2761750"/>
            <a:ext cx="2502029" cy="133991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3E4C892-1903-4252-8045-33445C5D72D9}"/>
                  </a:ext>
                </a:extLst>
              </p:cNvPr>
              <p:cNvSpPr txBox="1"/>
              <p:nvPr/>
            </p:nvSpPr>
            <p:spPr>
              <a:xfrm>
                <a:off x="1948813" y="1435487"/>
                <a:ext cx="8166700" cy="107054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kumimoji="0" lang="en-US" sz="20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FF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kumimoji="0" lang="en-US" sz="20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FF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𝒊</m:t>
                          </m:r>
                          <m:r>
                            <a:rPr kumimoji="0" lang="en-US" sz="20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FF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</m:t>
                          </m:r>
                          <m:r>
                            <a:rPr kumimoji="0" lang="en-US" sz="20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FF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𝟏</m:t>
                          </m:r>
                        </m:sub>
                        <m:sup>
                          <m:r>
                            <a:rPr kumimoji="0" lang="en-US" sz="20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FF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𝑵</m:t>
                          </m:r>
                        </m:sup>
                        <m:e>
                          <m:sSup>
                            <m:sSupPr>
                              <m:ctrlPr>
                                <a:rPr kumimoji="0" lang="en-US" sz="2000" b="1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FF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kumimoji="0" lang="en-US" sz="2000" b="1" i="1" u="none" strike="noStrike" kern="120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srgbClr val="FF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kumimoji="0" lang="en-US" sz="2000" b="1" i="1" u="none" strike="noStrike" kern="1200" cap="none" spc="0" normalizeH="0" baseline="0" noProof="0">
                                          <a:ln>
                                            <a:noFill/>
                                          </a:ln>
                                          <a:solidFill>
                                            <a:srgbClr val="FF0000"/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kumimoji="0" lang="en-US" sz="2000" b="1" i="1" u="none" strike="noStrike" kern="1200" cap="none" spc="0" normalizeH="0" baseline="0" noProof="0">
                                          <a:ln>
                                            <a:noFill/>
                                          </a:ln>
                                          <a:solidFill>
                                            <a:srgbClr val="FF0000"/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  <m:t>𝒚</m:t>
                                      </m:r>
                                    </m:e>
                                    <m:sub>
                                      <m:r>
                                        <a:rPr kumimoji="0" lang="en-US" sz="2000" b="1" i="1" u="none" strike="noStrike" kern="1200" cap="none" spc="0" normalizeH="0" baseline="0" noProof="0">
                                          <a:ln>
                                            <a:noFill/>
                                          </a:ln>
                                          <a:solidFill>
                                            <a:srgbClr val="FF0000"/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  <m:t>𝒊</m:t>
                                      </m:r>
                                    </m:sub>
                                  </m:sSub>
                                  <m:r>
                                    <a:rPr kumimoji="0" lang="en-US" sz="2000" b="1" i="1" u="none" strike="noStrike" kern="120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srgbClr val="FF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kumimoji="0" lang="en-US" sz="2000" b="1" i="1" u="none" strike="noStrike" kern="1200" cap="none" spc="0" normalizeH="0" baseline="0" noProof="0">
                                          <a:ln>
                                            <a:noFill/>
                                          </a:ln>
                                          <a:solidFill>
                                            <a:srgbClr val="FF0000"/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̂"/>
                                          <m:ctrlPr>
                                            <a:rPr kumimoji="0" lang="en-US" sz="2000" b="1" i="1" u="none" strike="noStrike" kern="1200" cap="none" spc="0" normalizeH="0" baseline="0" noProof="0">
                                              <a:ln>
                                                <a:noFill/>
                                              </a:ln>
                                              <a:solidFill>
                                                <a:srgbClr val="FF0000"/>
                                              </a:solidFill>
                                              <a:effectLst/>
                                              <a:uLnTx/>
                                              <a:uFillTx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kumimoji="0" lang="en-US" sz="2000" b="1" i="1" u="none" strike="noStrike" kern="1200" cap="none" spc="0" normalizeH="0" baseline="0" noProof="0">
                                              <a:ln>
                                                <a:noFill/>
                                              </a:ln>
                                              <a:solidFill>
                                                <a:srgbClr val="FF0000"/>
                                              </a:solidFill>
                                              <a:effectLst/>
                                              <a:uLnTx/>
                                              <a:uFillTx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  <m:t>𝒚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kumimoji="0" lang="en-US" sz="2000" b="1" i="1" u="none" strike="noStrike" kern="1200" cap="none" spc="0" normalizeH="0" baseline="0" noProof="0">
                                          <a:ln>
                                            <a:noFill/>
                                          </a:ln>
                                          <a:solidFill>
                                            <a:srgbClr val="FF0000"/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  <m:t>𝒊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kumimoji="0" lang="en-US" sz="2000" b="1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FF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𝟐</m:t>
                              </m:r>
                            </m:sup>
                          </m:sSup>
                          <m:r>
                            <a:rPr kumimoji="0" lang="en-US" sz="2000" b="1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FF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+</m:t>
                          </m:r>
                          <m:r>
                            <m:rPr>
                              <m:brk m:alnAt="7"/>
                            </m:rPr>
                            <a:rPr kumimoji="0" lang="en-US" sz="20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70AD47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𝝀</m:t>
                          </m:r>
                          <m:nary>
                            <m:naryPr>
                              <m:chr m:val="∑"/>
                              <m:supHide m:val="on"/>
                              <m:ctrlPr>
                                <a:rPr kumimoji="0" lang="en-US" sz="2000" b="1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70AD47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naryPr>
                            <m:sub>
                              <m:r>
                                <a:rPr kumimoji="0" lang="en-US" sz="2000" b="1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70AD47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𝒋</m:t>
                              </m:r>
                              <m:r>
                                <a:rPr kumimoji="0" lang="en-US" sz="2000" b="1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70AD47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=</m:t>
                              </m:r>
                              <m:r>
                                <a:rPr kumimoji="0" lang="en-US" sz="2000" b="1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70AD47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𝟏</m:t>
                              </m:r>
                            </m:sub>
                            <m:sup/>
                            <m:e>
                              <m:sSubSup>
                                <m:sSubSupPr>
                                  <m:ctrlPr>
                                    <a:rPr kumimoji="0" lang="en-US" sz="2000" b="1" i="1" u="none" strike="noStrike" kern="120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srgbClr val="70AD47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SupPr>
                                <m:e>
                                  <m:r>
                                    <a:rPr kumimoji="0" lang="en-US" sz="2000" b="1" i="1" u="none" strike="noStrike" kern="120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srgbClr val="70AD47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𝜷</m:t>
                                  </m:r>
                                </m:e>
                                <m:sub>
                                  <m:r>
                                    <a:rPr kumimoji="0" lang="en-US" sz="2000" b="1" i="1" u="none" strike="noStrike" kern="120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srgbClr val="70AD47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𝒋</m:t>
                                  </m:r>
                                </m:sub>
                                <m:sup>
                                  <m:r>
                                    <a:rPr kumimoji="0" lang="en-US" sz="2000" b="1" i="1" u="none" strike="noStrike" kern="120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srgbClr val="70AD47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𝟐</m:t>
                                  </m:r>
                                </m:sup>
                              </m:sSubSup>
                              <m:r>
                                <a:rPr kumimoji="0" lang="en-US" sz="2000" b="1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70AD47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+</m:t>
                              </m:r>
                              <m:r>
                                <a:rPr kumimoji="0" lang="en-US" sz="2000" b="1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5B9BD5">
                                      <a:lumMod val="75000"/>
                                    </a:srgbClr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𝜸</m:t>
                              </m:r>
                              <m:d>
                                <m:dPr>
                                  <m:begChr m:val="["/>
                                  <m:endChr m:val="|"/>
                                  <m:ctrlPr>
                                    <a:rPr kumimoji="0" lang="en-US" sz="2000" b="1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5B9BD5">
                                          <a:lumMod val="75000"/>
                                        </a:srgbClr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kumimoji="0" lang="en-US" sz="2000" b="1" i="1" u="none" strike="noStrike" kern="1200" cap="none" spc="0" normalizeH="0" baseline="0" noProof="0">
                                          <a:ln>
                                            <a:noFill/>
                                          </a:ln>
                                          <a:solidFill>
                                            <a:srgbClr val="5B9BD5">
                                              <a:lumMod val="75000"/>
                                            </a:srgbClr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kumimoji="0" lang="en-US" sz="2000" b="1" i="1" u="none" strike="noStrike" kern="1200" cap="none" spc="0" normalizeH="0" baseline="0" noProof="0">
                                          <a:ln>
                                            <a:noFill/>
                                          </a:ln>
                                          <a:solidFill>
                                            <a:srgbClr val="5B9BD5">
                                              <a:lumMod val="75000"/>
                                            </a:srgbClr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  <m:t>𝟏</m:t>
                                      </m:r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kumimoji="0" lang="en-US" sz="2000" b="1" i="1" u="none" strike="noStrike" kern="1200" cap="none" spc="0" normalizeH="0" baseline="0" noProof="0">
                                              <a:ln>
                                                <a:noFill/>
                                              </a:ln>
                                              <a:solidFill>
                                                <a:srgbClr val="5B9BD5">
                                                  <a:lumMod val="75000"/>
                                                </a:srgbClr>
                                              </a:solidFill>
                                              <a:effectLst/>
                                              <a:uLnTx/>
                                              <a:uFillTx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kumimoji="0" lang="en-US" sz="2000" b="1" i="1" u="none" strike="noStrike" kern="1200" cap="none" spc="0" normalizeH="0" baseline="0" noProof="0">
                                              <a:ln>
                                                <a:noFill/>
                                              </a:ln>
                                              <a:solidFill>
                                                <a:srgbClr val="5B9BD5">
                                                  <a:lumMod val="75000"/>
                                                </a:srgbClr>
                                              </a:solidFill>
                                              <a:effectLst/>
                                              <a:uLnTx/>
                                              <a:uFillTx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  <m:t>𝑵</m:t>
                                          </m:r>
                                        </m:e>
                                        <m:sub>
                                          <m:r>
                                            <a:rPr kumimoji="0" lang="en-US" sz="2000" b="1" i="1" u="none" strike="noStrike" kern="1200" cap="none" spc="0" normalizeH="0" baseline="0" noProof="0">
                                              <a:ln>
                                                <a:noFill/>
                                              </a:ln>
                                              <a:solidFill>
                                                <a:srgbClr val="5B9BD5">
                                                  <a:lumMod val="75000"/>
                                                </a:srgbClr>
                                              </a:solidFill>
                                              <a:effectLst/>
                                              <a:uLnTx/>
                                              <a:uFillTx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  <m:t>𝟎</m:t>
                                          </m:r>
                                        </m:sub>
                                      </m:sSub>
                                    </m:den>
                                  </m:f>
                                  <m:nary>
                                    <m:naryPr>
                                      <m:chr m:val="∑"/>
                                      <m:ctrlPr>
                                        <a:rPr kumimoji="0" lang="en-US" sz="2000" b="1" i="1" u="none" strike="noStrike" kern="1200" cap="none" spc="0" normalizeH="0" baseline="0" noProof="0">
                                          <a:ln>
                                            <a:noFill/>
                                          </a:ln>
                                          <a:solidFill>
                                            <a:srgbClr val="5B9BD5">
                                              <a:lumMod val="75000"/>
                                            </a:srgbClr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a:rPr kumimoji="0" lang="en-US" sz="2000" b="1" i="1" u="none" strike="noStrike" kern="1200" cap="none" spc="0" normalizeH="0" baseline="0" noProof="0">
                                          <a:ln>
                                            <a:noFill/>
                                          </a:ln>
                                          <a:solidFill>
                                            <a:srgbClr val="5B9BD5">
                                              <a:lumMod val="75000"/>
                                            </a:srgbClr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  <m:t>𝒌</m:t>
                                      </m:r>
                                      <m:r>
                                        <a:rPr kumimoji="0" lang="en-US" sz="2000" b="1" i="1" u="none" strike="noStrike" kern="1200" cap="none" spc="0" normalizeH="0" baseline="0" noProof="0">
                                          <a:ln>
                                            <a:noFill/>
                                          </a:ln>
                                          <a:solidFill>
                                            <a:srgbClr val="5B9BD5">
                                              <a:lumMod val="75000"/>
                                            </a:srgbClr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  <m:t>=</m:t>
                                      </m:r>
                                      <m:r>
                                        <a:rPr kumimoji="0" lang="en-US" sz="2000" b="1" i="1" u="none" strike="noStrike" kern="1200" cap="none" spc="0" normalizeH="0" baseline="0" noProof="0">
                                          <a:ln>
                                            <a:noFill/>
                                          </a:ln>
                                          <a:solidFill>
                                            <a:srgbClr val="5B9BD5">
                                              <a:lumMod val="75000"/>
                                            </a:srgbClr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  <m:t>𝟏</m:t>
                                      </m:r>
                                    </m:sub>
                                    <m:sup>
                                      <m:sSub>
                                        <m:sSubPr>
                                          <m:ctrlPr>
                                            <a:rPr kumimoji="0" lang="en-US" sz="2000" b="1" i="1" u="none" strike="noStrike" kern="1200" cap="none" spc="0" normalizeH="0" baseline="0" noProof="0">
                                              <a:ln>
                                                <a:noFill/>
                                              </a:ln>
                                              <a:solidFill>
                                                <a:srgbClr val="5B9BD5">
                                                  <a:lumMod val="75000"/>
                                                </a:srgbClr>
                                              </a:solidFill>
                                              <a:effectLst/>
                                              <a:uLnTx/>
                                              <a:uFillTx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kumimoji="0" lang="en-US" sz="2000" b="1" i="1" u="none" strike="noStrike" kern="1200" cap="none" spc="0" normalizeH="0" baseline="0" noProof="0">
                                              <a:ln>
                                                <a:noFill/>
                                              </a:ln>
                                              <a:solidFill>
                                                <a:srgbClr val="5B9BD5">
                                                  <a:lumMod val="75000"/>
                                                </a:srgbClr>
                                              </a:solidFill>
                                              <a:effectLst/>
                                              <a:uLnTx/>
                                              <a:uFillTx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  <m:t>𝑵</m:t>
                                          </m:r>
                                        </m:e>
                                        <m:sub>
                                          <m:r>
                                            <a:rPr kumimoji="0" lang="en-US" sz="2000" b="1" i="1" u="none" strike="noStrike" kern="1200" cap="none" spc="0" normalizeH="0" baseline="0" noProof="0">
                                              <a:ln>
                                                <a:noFill/>
                                              </a:ln>
                                              <a:solidFill>
                                                <a:srgbClr val="5B9BD5">
                                                  <a:lumMod val="75000"/>
                                                </a:srgbClr>
                                              </a:solidFill>
                                              <a:effectLst/>
                                              <a:uLnTx/>
                                              <a:uFillTx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  <m:t>𝟎</m:t>
                                          </m:r>
                                        </m:sub>
                                      </m:sSub>
                                    </m:sup>
                                    <m:e>
                                      <m:sSub>
                                        <m:sSubPr>
                                          <m:ctrlPr>
                                            <a:rPr kumimoji="0" lang="en-US" sz="2000" b="1" i="1" u="none" strike="noStrike" kern="1200" cap="none" spc="0" normalizeH="0" baseline="0" noProof="0" dirty="0">
                                              <a:ln>
                                                <a:noFill/>
                                              </a:ln>
                                              <a:solidFill>
                                                <a:srgbClr val="5B9BD5">
                                                  <a:lumMod val="75000"/>
                                                </a:srgbClr>
                                              </a:solidFill>
                                              <a:effectLst/>
                                              <a:uLnTx/>
                                              <a:uFillTx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</m:ctrlPr>
                                        </m:sSubPr>
                                        <m:e>
                                          <m:acc>
                                            <m:accPr>
                                              <m:chr m:val="̂"/>
                                              <m:ctrlPr>
                                                <a:rPr kumimoji="0" lang="en-US" sz="2000" b="1" i="1" u="none" strike="noStrike" kern="1200" cap="none" spc="0" normalizeH="0" baseline="0" noProof="0">
                                                  <a:ln>
                                                    <a:noFill/>
                                                  </a:ln>
                                                  <a:solidFill>
                                                    <a:srgbClr val="5B9BD5">
                                                      <a:lumMod val="75000"/>
                                                    </a:srgbClr>
                                                  </a:solidFill>
                                                  <a:effectLst/>
                                                  <a:uLnTx/>
                                                  <a:uFillTx/>
                                                  <a:latin typeface="Cambria Math" panose="02040503050406030204" pitchFamily="18" charset="0"/>
                                                  <a:ea typeface="+mn-ea"/>
                                                  <a:cs typeface="+mn-cs"/>
                                                </a:rPr>
                                              </m:ctrlPr>
                                            </m:accPr>
                                            <m:e>
                                              <m:r>
                                                <a:rPr kumimoji="0" lang="en-US" sz="2000" b="1" i="1" u="none" strike="noStrike" kern="1200" cap="none" spc="0" normalizeH="0" baseline="0" noProof="0">
                                                  <a:ln>
                                                    <a:noFill/>
                                                  </a:ln>
                                                  <a:solidFill>
                                                    <a:srgbClr val="5B9BD5">
                                                      <a:lumMod val="75000"/>
                                                    </a:srgbClr>
                                                  </a:solidFill>
                                                  <a:effectLst/>
                                                  <a:uLnTx/>
                                                  <a:uFillTx/>
                                                  <a:latin typeface="Cambria Math" panose="02040503050406030204" pitchFamily="18" charset="0"/>
                                                  <a:ea typeface="+mn-ea"/>
                                                  <a:cs typeface="+mn-cs"/>
                                                </a:rPr>
                                                <m:t>𝒚</m:t>
                                              </m:r>
                                            </m:e>
                                          </m:acc>
                                        </m:e>
                                        <m:sub>
                                          <m:r>
                                            <a:rPr kumimoji="0" lang="en-US" sz="2000" b="1" i="1" u="none" strike="noStrike" kern="1200" cap="none" spc="0" normalizeH="0" baseline="0" noProof="0">
                                              <a:ln>
                                                <a:noFill/>
                                              </a:ln>
                                              <a:solidFill>
                                                <a:srgbClr val="5B9BD5">
                                                  <a:lumMod val="75000"/>
                                                </a:srgbClr>
                                              </a:solidFill>
                                              <a:effectLst/>
                                              <a:uLnTx/>
                                              <a:uFillTx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  <m:t>𝒌</m:t>
                                          </m:r>
                                        </m:sub>
                                      </m:sSub>
                                      <m:d>
                                        <m:dPr>
                                          <m:ctrlPr>
                                            <a:rPr kumimoji="0" lang="en-US" sz="2000" b="1" i="1" u="none" strike="noStrike" kern="1200" cap="none" spc="0" normalizeH="0" baseline="0" noProof="0">
                                              <a:ln>
                                                <a:noFill/>
                                              </a:ln>
                                              <a:solidFill>
                                                <a:srgbClr val="5B9BD5">
                                                  <a:lumMod val="75000"/>
                                                </a:srgbClr>
                                              </a:solidFill>
                                              <a:effectLst/>
                                              <a:uLnTx/>
                                              <a:uFillTx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kumimoji="0" lang="en-US" sz="2000" b="1" i="1" u="none" strike="noStrike" kern="1200" cap="none" spc="0" normalizeH="0" baseline="0" noProof="0">
                                              <a:ln>
                                                <a:noFill/>
                                              </a:ln>
                                              <a:solidFill>
                                                <a:srgbClr val="5B9BD5">
                                                  <a:lumMod val="75000"/>
                                                </a:srgbClr>
                                              </a:solidFill>
                                              <a:effectLst/>
                                              <a:uLnTx/>
                                              <a:uFillTx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  <m:t>𝟏</m:t>
                                          </m:r>
                                          <m:r>
                                            <a:rPr kumimoji="0" lang="en-US" sz="2000" b="1" i="1" u="none" strike="noStrike" kern="1200" cap="none" spc="0" normalizeH="0" baseline="0" noProof="0">
                                              <a:ln>
                                                <a:noFill/>
                                              </a:ln>
                                              <a:solidFill>
                                                <a:srgbClr val="5B9BD5">
                                                  <a:lumMod val="75000"/>
                                                </a:srgbClr>
                                              </a:solidFill>
                                              <a:effectLst/>
                                              <a:uLnTx/>
                                              <a:uFillTx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kumimoji="0" lang="en-US" sz="2000" b="1" i="1" u="none" strike="noStrike" kern="1200" cap="none" spc="0" normalizeH="0" baseline="0" noProof="0">
                                                  <a:ln>
                                                    <a:noFill/>
                                                  </a:ln>
                                                  <a:solidFill>
                                                    <a:srgbClr val="5B9BD5">
                                                      <a:lumMod val="75000"/>
                                                    </a:srgbClr>
                                                  </a:solidFill>
                                                  <a:effectLst/>
                                                  <a:uLnTx/>
                                                  <a:uFillTx/>
                                                  <a:latin typeface="Cambria Math" panose="02040503050406030204" pitchFamily="18" charset="0"/>
                                                  <a:ea typeface="+mn-ea"/>
                                                  <a:cs typeface="+mn-cs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kumimoji="0" lang="en-US" sz="2000" b="1" i="1" u="none" strike="noStrike" kern="1200" cap="none" spc="0" normalizeH="0" baseline="0" noProof="0">
                                                  <a:ln>
                                                    <a:noFill/>
                                                  </a:ln>
                                                  <a:solidFill>
                                                    <a:srgbClr val="5B9BD5">
                                                      <a:lumMod val="75000"/>
                                                    </a:srgbClr>
                                                  </a:solidFill>
                                                  <a:effectLst/>
                                                  <a:uLnTx/>
                                                  <a:uFillTx/>
                                                  <a:latin typeface="Cambria Math" panose="02040503050406030204" pitchFamily="18" charset="0"/>
                                                  <a:ea typeface="+mn-ea"/>
                                                  <a:cs typeface="+mn-cs"/>
                                                </a:rPr>
                                                <m:t>𝒚</m:t>
                                              </m:r>
                                            </m:e>
                                            <m:sub>
                                              <m:r>
                                                <a:rPr kumimoji="0" lang="en-US" sz="2000" b="1" i="1" u="none" strike="noStrike" kern="1200" cap="none" spc="0" normalizeH="0" baseline="0" noProof="0">
                                                  <a:ln>
                                                    <a:noFill/>
                                                  </a:ln>
                                                  <a:solidFill>
                                                    <a:srgbClr val="5B9BD5">
                                                      <a:lumMod val="75000"/>
                                                    </a:srgbClr>
                                                  </a:solidFill>
                                                  <a:effectLst/>
                                                  <a:uLnTx/>
                                                  <a:uFillTx/>
                                                  <a:latin typeface="Cambria Math" panose="02040503050406030204" pitchFamily="18" charset="0"/>
                                                  <a:ea typeface="+mn-ea"/>
                                                  <a:cs typeface="+mn-cs"/>
                                                </a:rPr>
                                                <m:t>𝒌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</m:nary>
                                  <m:r>
                                    <a:rPr kumimoji="0" lang="en-US" sz="2000" b="1" i="1" u="none" strike="noStrike" kern="120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srgbClr val="5B9BD5">
                                          <a:lumMod val="75000"/>
                                        </a:srgbClr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kumimoji="0" lang="en-US" sz="2000" b="1" i="1" u="none" strike="noStrike" kern="1200" cap="none" spc="0" normalizeH="0" baseline="0" noProof="0" smtClean="0">
                                          <a:ln>
                                            <a:noFill/>
                                          </a:ln>
                                          <a:solidFill>
                                            <a:srgbClr val="4472C4">
                                              <a:lumMod val="75000"/>
                                            </a:srgbClr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kumimoji="0" lang="en-US" sz="2000" b="1" i="1" u="none" strike="noStrike" kern="1200" cap="none" spc="0" normalizeH="0" baseline="0" noProof="0">
                                          <a:ln>
                                            <a:noFill/>
                                          </a:ln>
                                          <a:solidFill>
                                            <a:srgbClr val="4472C4">
                                              <a:lumMod val="75000"/>
                                            </a:srgbClr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  <m:t>𝟏</m:t>
                                      </m:r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kumimoji="0" lang="en-US" sz="2000" b="1" i="1" u="none" strike="noStrike" kern="1200" cap="none" spc="0" normalizeH="0" baseline="0" noProof="0">
                                              <a:ln>
                                                <a:noFill/>
                                              </a:ln>
                                              <a:solidFill>
                                                <a:srgbClr val="4472C4">
                                                  <a:lumMod val="75000"/>
                                                </a:srgbClr>
                                              </a:solidFill>
                                              <a:effectLst/>
                                              <a:uLnTx/>
                                              <a:uFillTx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kumimoji="0" lang="en-US" sz="2000" b="1" i="1" u="none" strike="noStrike" kern="1200" cap="none" spc="0" normalizeH="0" baseline="0" noProof="0">
                                              <a:ln>
                                                <a:noFill/>
                                              </a:ln>
                                              <a:solidFill>
                                                <a:srgbClr val="4472C4">
                                                  <a:lumMod val="75000"/>
                                                </a:srgbClr>
                                              </a:solidFill>
                                              <a:effectLst/>
                                              <a:uLnTx/>
                                              <a:uFillTx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  <m:t>𝑵</m:t>
                                          </m:r>
                                        </m:e>
                                        <m:sub>
                                          <m:r>
                                            <a:rPr kumimoji="0" lang="en-US" sz="2000" b="1" i="1" u="none" strike="noStrike" kern="1200" cap="none" spc="0" normalizeH="0" baseline="0" noProof="0">
                                              <a:ln>
                                                <a:noFill/>
                                              </a:ln>
                                              <a:solidFill>
                                                <a:srgbClr val="4472C4">
                                                  <a:lumMod val="75000"/>
                                                </a:srgbClr>
                                              </a:solidFill>
                                              <a:effectLst/>
                                              <a:uLnTx/>
                                              <a:uFillTx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  <m:t>𝟏</m:t>
                                          </m:r>
                                        </m:sub>
                                      </m:sSub>
                                    </m:den>
                                  </m:f>
                                  <m:nary>
                                    <m:naryPr>
                                      <m:chr m:val="∑"/>
                                      <m:ctrlPr>
                                        <a:rPr kumimoji="0" lang="en-US" sz="2000" b="1" i="1" u="none" strike="noStrike" kern="1200" cap="none" spc="0" normalizeH="0" baseline="0" noProof="0">
                                          <a:ln>
                                            <a:noFill/>
                                          </a:ln>
                                          <a:solidFill>
                                            <a:srgbClr val="4472C4">
                                              <a:lumMod val="75000"/>
                                            </a:srgbClr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a:rPr kumimoji="0" lang="en-US" sz="2000" b="1" i="1" u="none" strike="noStrike" kern="1200" cap="none" spc="0" normalizeH="0" baseline="0" noProof="0">
                                          <a:ln>
                                            <a:noFill/>
                                          </a:ln>
                                          <a:solidFill>
                                            <a:srgbClr val="4472C4">
                                              <a:lumMod val="75000"/>
                                            </a:srgbClr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  <m:t>𝒌</m:t>
                                      </m:r>
                                      <m:r>
                                        <a:rPr kumimoji="0" lang="en-US" sz="2000" b="1" i="1" u="none" strike="noStrike" kern="1200" cap="none" spc="0" normalizeH="0" baseline="0" noProof="0">
                                          <a:ln>
                                            <a:noFill/>
                                          </a:ln>
                                          <a:solidFill>
                                            <a:srgbClr val="4472C4">
                                              <a:lumMod val="75000"/>
                                            </a:srgbClr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  <m:t>=</m:t>
                                      </m:r>
                                      <m:r>
                                        <a:rPr kumimoji="0" lang="en-US" sz="2000" b="1" i="1" u="none" strike="noStrike" kern="1200" cap="none" spc="0" normalizeH="0" baseline="0" noProof="0">
                                          <a:ln>
                                            <a:noFill/>
                                          </a:ln>
                                          <a:solidFill>
                                            <a:srgbClr val="4472C4">
                                              <a:lumMod val="75000"/>
                                            </a:srgbClr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  <m:t>𝟏</m:t>
                                      </m:r>
                                    </m:sub>
                                    <m:sup>
                                      <m:sSub>
                                        <m:sSubPr>
                                          <m:ctrlPr>
                                            <a:rPr kumimoji="0" lang="en-US" sz="2000" b="1" i="1" u="none" strike="noStrike" kern="1200" cap="none" spc="0" normalizeH="0" baseline="0" noProof="0">
                                              <a:ln>
                                                <a:noFill/>
                                              </a:ln>
                                              <a:solidFill>
                                                <a:srgbClr val="4472C4">
                                                  <a:lumMod val="75000"/>
                                                </a:srgbClr>
                                              </a:solidFill>
                                              <a:effectLst/>
                                              <a:uLnTx/>
                                              <a:uFillTx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kumimoji="0" lang="en-US" sz="2000" b="1" i="1" u="none" strike="noStrike" kern="1200" cap="none" spc="0" normalizeH="0" baseline="0" noProof="0">
                                              <a:ln>
                                                <a:noFill/>
                                              </a:ln>
                                              <a:solidFill>
                                                <a:srgbClr val="4472C4">
                                                  <a:lumMod val="75000"/>
                                                </a:srgbClr>
                                              </a:solidFill>
                                              <a:effectLst/>
                                              <a:uLnTx/>
                                              <a:uFillTx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  <m:t>𝑵</m:t>
                                          </m:r>
                                        </m:e>
                                        <m:sub>
                                          <m:r>
                                            <a:rPr kumimoji="0" lang="en-US" sz="2000" b="1" i="1" u="none" strike="noStrike" kern="1200" cap="none" spc="0" normalizeH="0" baseline="0" noProof="0">
                                              <a:ln>
                                                <a:noFill/>
                                              </a:ln>
                                              <a:solidFill>
                                                <a:srgbClr val="4472C4">
                                                  <a:lumMod val="75000"/>
                                                </a:srgbClr>
                                              </a:solidFill>
                                              <a:effectLst/>
                                              <a:uLnTx/>
                                              <a:uFillTx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  <m:t>𝟏</m:t>
                                          </m:r>
                                        </m:sub>
                                      </m:sSub>
                                    </m:sup>
                                    <m:e>
                                      <m:sSub>
                                        <m:sSubPr>
                                          <m:ctrlPr>
                                            <a:rPr kumimoji="0" lang="en-US" sz="2000" b="1" i="1" u="none" strike="noStrike" kern="1200" cap="none" spc="0" normalizeH="0" baseline="0" noProof="0" dirty="0">
                                              <a:ln>
                                                <a:noFill/>
                                              </a:ln>
                                              <a:solidFill>
                                                <a:srgbClr val="4472C4">
                                                  <a:lumMod val="75000"/>
                                                </a:srgbClr>
                                              </a:solidFill>
                                              <a:effectLst/>
                                              <a:uLnTx/>
                                              <a:uFillTx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</m:ctrlPr>
                                        </m:sSubPr>
                                        <m:e>
                                          <m:acc>
                                            <m:accPr>
                                              <m:chr m:val="̂"/>
                                              <m:ctrlPr>
                                                <a:rPr kumimoji="0" lang="en-US" sz="2000" b="1" i="1" u="none" strike="noStrike" kern="1200" cap="none" spc="0" normalizeH="0" baseline="0" noProof="0">
                                                  <a:ln>
                                                    <a:noFill/>
                                                  </a:ln>
                                                  <a:solidFill>
                                                    <a:srgbClr val="4472C4">
                                                      <a:lumMod val="75000"/>
                                                    </a:srgbClr>
                                                  </a:solidFill>
                                                  <a:effectLst/>
                                                  <a:uLnTx/>
                                                  <a:uFillTx/>
                                                  <a:latin typeface="Cambria Math" panose="02040503050406030204" pitchFamily="18" charset="0"/>
                                                  <a:ea typeface="+mn-ea"/>
                                                  <a:cs typeface="+mn-cs"/>
                                                </a:rPr>
                                              </m:ctrlPr>
                                            </m:accPr>
                                            <m:e>
                                              <m:r>
                                                <a:rPr kumimoji="0" lang="en-US" sz="2000" b="1" i="1" u="none" strike="noStrike" kern="1200" cap="none" spc="0" normalizeH="0" baseline="0" noProof="0">
                                                  <a:ln>
                                                    <a:noFill/>
                                                  </a:ln>
                                                  <a:solidFill>
                                                    <a:srgbClr val="4472C4">
                                                      <a:lumMod val="75000"/>
                                                    </a:srgbClr>
                                                  </a:solidFill>
                                                  <a:effectLst/>
                                                  <a:uLnTx/>
                                                  <a:uFillTx/>
                                                  <a:latin typeface="Cambria Math" panose="02040503050406030204" pitchFamily="18" charset="0"/>
                                                  <a:ea typeface="+mn-ea"/>
                                                  <a:cs typeface="+mn-cs"/>
                                                </a:rPr>
                                                <m:t>𝒚</m:t>
                                              </m:r>
                                            </m:e>
                                          </m:acc>
                                        </m:e>
                                        <m:sub>
                                          <m:r>
                                            <a:rPr kumimoji="0" lang="en-US" sz="2000" b="1" i="1" u="none" strike="noStrike" kern="1200" cap="none" spc="0" normalizeH="0" baseline="0" noProof="0" dirty="0">
                                              <a:ln>
                                                <a:noFill/>
                                              </a:ln>
                                              <a:solidFill>
                                                <a:srgbClr val="4472C4">
                                                  <a:lumMod val="75000"/>
                                                </a:srgbClr>
                                              </a:solidFill>
                                              <a:effectLst/>
                                              <a:uLnTx/>
                                              <a:uFillTx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  <m:t>𝒋</m:t>
                                          </m:r>
                                        </m:sub>
                                      </m:sSub>
                                      <m:d>
                                        <m:dPr>
                                          <m:ctrlPr>
                                            <a:rPr kumimoji="0" lang="en-US" sz="2000" b="1" i="1" u="none" strike="noStrike" kern="1200" cap="none" spc="0" normalizeH="0" baseline="0" noProof="0">
                                              <a:ln>
                                                <a:noFill/>
                                              </a:ln>
                                              <a:solidFill>
                                                <a:srgbClr val="4472C4">
                                                  <a:lumMod val="75000"/>
                                                </a:srgbClr>
                                              </a:solidFill>
                                              <a:effectLst/>
                                              <a:uLnTx/>
                                              <a:uFillTx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kumimoji="0" lang="en-US" sz="2000" b="1" i="1" u="none" strike="noStrike" kern="1200" cap="none" spc="0" normalizeH="0" baseline="0" noProof="0">
                                              <a:ln>
                                                <a:noFill/>
                                              </a:ln>
                                              <a:solidFill>
                                                <a:srgbClr val="4472C4">
                                                  <a:lumMod val="75000"/>
                                                </a:srgbClr>
                                              </a:solidFill>
                                              <a:effectLst/>
                                              <a:uLnTx/>
                                              <a:uFillTx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  <m:t>𝟏</m:t>
                                          </m:r>
                                          <m:r>
                                            <a:rPr kumimoji="0" lang="en-US" sz="2000" b="1" i="1" u="none" strike="noStrike" kern="1200" cap="none" spc="0" normalizeH="0" baseline="0" noProof="0">
                                              <a:ln>
                                                <a:noFill/>
                                              </a:ln>
                                              <a:solidFill>
                                                <a:srgbClr val="4472C4">
                                                  <a:lumMod val="75000"/>
                                                </a:srgbClr>
                                              </a:solidFill>
                                              <a:effectLst/>
                                              <a:uLnTx/>
                                              <a:uFillTx/>
                                              <a:latin typeface="Cambria Math" panose="02040503050406030204" pitchFamily="18" charset="0"/>
                                              <a:ea typeface="+mn-ea"/>
                                              <a:cs typeface="+mn-cs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kumimoji="0" lang="en-US" sz="2000" b="1" i="1" u="none" strike="noStrike" kern="1200" cap="none" spc="0" normalizeH="0" baseline="0" noProof="0">
                                                  <a:ln>
                                                    <a:noFill/>
                                                  </a:ln>
                                                  <a:solidFill>
                                                    <a:srgbClr val="4472C4">
                                                      <a:lumMod val="75000"/>
                                                    </a:srgbClr>
                                                  </a:solidFill>
                                                  <a:effectLst/>
                                                  <a:uLnTx/>
                                                  <a:uFillTx/>
                                                  <a:latin typeface="Cambria Math" panose="02040503050406030204" pitchFamily="18" charset="0"/>
                                                  <a:ea typeface="+mn-ea"/>
                                                  <a:cs typeface="+mn-cs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kumimoji="0" lang="en-US" sz="2000" b="1" i="1" u="none" strike="noStrike" kern="1200" cap="none" spc="0" normalizeH="0" baseline="0" noProof="0">
                                                  <a:ln>
                                                    <a:noFill/>
                                                  </a:ln>
                                                  <a:solidFill>
                                                    <a:srgbClr val="4472C4">
                                                      <a:lumMod val="75000"/>
                                                    </a:srgbClr>
                                                  </a:solidFill>
                                                  <a:effectLst/>
                                                  <a:uLnTx/>
                                                  <a:uFillTx/>
                                                  <a:latin typeface="Cambria Math" panose="02040503050406030204" pitchFamily="18" charset="0"/>
                                                  <a:ea typeface="+mn-ea"/>
                                                  <a:cs typeface="+mn-cs"/>
                                                </a:rPr>
                                                <m:t>𝒚</m:t>
                                              </m:r>
                                            </m:e>
                                            <m:sub>
                                              <m:r>
                                                <a:rPr kumimoji="0" lang="en-US" sz="2000" b="1" i="1" u="none" strike="noStrike" kern="1200" cap="none" spc="0" normalizeH="0" baseline="0" noProof="0">
                                                  <a:ln>
                                                    <a:noFill/>
                                                  </a:ln>
                                                  <a:solidFill>
                                                    <a:srgbClr val="4472C4">
                                                      <a:lumMod val="75000"/>
                                                    </a:srgbClr>
                                                  </a:solidFill>
                                                  <a:effectLst/>
                                                  <a:uLnTx/>
                                                  <a:uFillTx/>
                                                  <a:latin typeface="Cambria Math" panose="02040503050406030204" pitchFamily="18" charset="0"/>
                                                  <a:ea typeface="+mn-ea"/>
                                                  <a:cs typeface="+mn-cs"/>
                                                </a:rPr>
                                                <m:t>𝒋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  <m:r>
                                        <a:rPr kumimoji="0" lang="en-US" sz="2000" b="1" i="1" u="none" strike="noStrike" kern="1200" cap="none" spc="0" normalizeH="0" baseline="0" noProof="0" smtClean="0">
                                          <a:ln>
                                            <a:noFill/>
                                          </a:ln>
                                          <a:solidFill>
                                            <a:srgbClr val="4472C4">
                                              <a:lumMod val="75000"/>
                                            </a:srgbClr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+mn-ea"/>
                                          <a:cs typeface="+mn-cs"/>
                                        </a:rPr>
                                        <m:t> </m:t>
                                      </m:r>
                                    </m:e>
                                  </m:nary>
                                </m:e>
                              </m:d>
                            </m:e>
                          </m:nary>
                        </m:e>
                      </m:nary>
                    </m:oMath>
                  </m:oMathPara>
                </a14:m>
                <a:endPara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3E4C892-1903-4252-8045-33445C5D72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8813" y="1435487"/>
                <a:ext cx="8166700" cy="107054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ontent Placeholder 2">
                <a:extLst>
                  <a:ext uri="{FF2B5EF4-FFF2-40B4-BE49-F238E27FC236}">
                    <a16:creationId xmlns:a16="http://schemas.microsoft.com/office/drawing/2014/main" id="{35BA1D52-C19D-4EF4-8E02-88C661AA86A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35246" y="4546884"/>
                <a:ext cx="3114040" cy="132556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850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28600" marR="0" lvl="0" indent="-228600" algn="l" defTabSz="914400" rtl="0" eaLnBrk="1" fontAlgn="auto" latinLnBrk="0" hangingPunct="1"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14:m>
                  <m:oMath xmlns:m="http://schemas.openxmlformats.org/officeDocument/2006/math">
                    <m:sSup>
                      <m:sSupPr>
                        <m:ctrlP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pPr>
                      <m:e>
                        <m:d>
                          <m:dPr>
                            <m:ctrlP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FF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kumimoji="0" lang="en-US" sz="2800" b="1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FF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</m:ctrlPr>
                              </m:sSubPr>
                              <m:e>
                                <m:r>
                                  <a:rPr kumimoji="0" lang="en-US" sz="2800" b="1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FF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𝒚</m:t>
                                </m:r>
                              </m:e>
                              <m:sub>
                                <m:r>
                                  <a:rPr kumimoji="0" lang="en-US" sz="2800" b="1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FF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𝒊</m:t>
                                </m:r>
                              </m:sub>
                            </m:sSub>
                            <m:r>
                              <a:rPr kumimoji="0" lang="en-US" sz="2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FF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kumimoji="0" lang="en-US" sz="2800" b="1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FF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̂"/>
                                    <m:ctrlPr>
                                      <a:rPr kumimoji="0" lang="en-US" sz="2800" b="1" i="1" u="none" strike="noStrike" kern="1200" cap="none" spc="0" normalizeH="0" baseline="0" noProof="0">
                                        <a:ln>
                                          <a:noFill/>
                                        </a:ln>
                                        <a:solidFill>
                                          <a:srgbClr val="FF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accPr>
                                  <m:e>
                                    <m:r>
                                      <a:rPr kumimoji="0" lang="en-US" sz="2800" b="1" i="1" u="none" strike="noStrike" kern="1200" cap="none" spc="0" normalizeH="0" baseline="0" noProof="0">
                                        <a:ln>
                                          <a:noFill/>
                                        </a:ln>
                                        <a:solidFill>
                                          <a:srgbClr val="FF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𝒚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kumimoji="0" lang="en-US" sz="2800" b="1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FF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𝒊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kumimoji="0" lang="en-US" sz="2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𝟐</m:t>
                        </m:r>
                      </m:sup>
                    </m:sSup>
                  </m:oMath>
                </a14:m>
                <a:endPara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228600" marR="0" lvl="0" indent="-228600" algn="l" defTabSz="914400" rtl="0" eaLnBrk="1" fontAlgn="auto" latinLnBrk="0" hangingPunct="1"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How much do want to reduce error in the training data?</a:t>
                </a:r>
              </a:p>
            </p:txBody>
          </p:sp>
        </mc:Choice>
        <mc:Fallback xmlns="">
          <p:sp>
            <p:nvSpPr>
              <p:cNvPr id="15" name="Content Placeholder 2">
                <a:extLst>
                  <a:ext uri="{FF2B5EF4-FFF2-40B4-BE49-F238E27FC236}">
                    <a16:creationId xmlns:a16="http://schemas.microsoft.com/office/drawing/2014/main" id="{35BA1D52-C19D-4EF4-8E02-88C661AA86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5246" y="4546884"/>
                <a:ext cx="3114040" cy="1325563"/>
              </a:xfrm>
              <a:prstGeom prst="rect">
                <a:avLst/>
              </a:prstGeom>
              <a:blipFill>
                <a:blip r:embed="rId7"/>
                <a:stretch>
                  <a:fillRect l="-2544" t="-9217" r="-4110" b="-59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ontent Placeholder 2">
                <a:extLst>
                  <a:ext uri="{FF2B5EF4-FFF2-40B4-BE49-F238E27FC236}">
                    <a16:creationId xmlns:a16="http://schemas.microsoft.com/office/drawing/2014/main" id="{30531E93-C84D-4903-B8EB-6F815FB7D64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142714" y="4546884"/>
                <a:ext cx="3114040" cy="132556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550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28600" marR="0" lvl="0" indent="-228600" algn="l" defTabSz="914400" rtl="0" eaLnBrk="1" fontAlgn="auto" latinLnBrk="0" hangingPunct="1"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20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5B9BD5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𝜸</m:t>
                    </m:r>
                    <m:d>
                      <m:dPr>
                        <m:begChr m:val="["/>
                        <m:endChr m:val="|"/>
                        <m:ctrlPr>
                          <a:rPr kumimoji="0" lang="en-US" sz="20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5B9BD5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f>
                          <m:fPr>
                            <m:ctrlPr>
                              <a:rPr kumimoji="0" lang="en-US" sz="20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5B9BD5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fPr>
                          <m:num>
                            <m:r>
                              <a:rPr kumimoji="0" lang="en-US" sz="20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5B9BD5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𝟏</m:t>
                            </m:r>
                          </m:num>
                          <m:den>
                            <m:sSub>
                              <m:sSubPr>
                                <m:ctrlPr>
                                  <a:rPr kumimoji="0" lang="en-US" sz="2000" b="1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5B9BD5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</m:ctrlPr>
                              </m:sSubPr>
                              <m:e>
                                <m:r>
                                  <a:rPr kumimoji="0" lang="en-US" sz="2000" b="1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5B9BD5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𝑵</m:t>
                                </m:r>
                              </m:e>
                              <m:sub>
                                <m:r>
                                  <a:rPr kumimoji="0" lang="en-US" sz="2000" b="1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5B9BD5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𝟎</m:t>
                                </m:r>
                              </m:sub>
                            </m:sSub>
                          </m:den>
                        </m:f>
                        <m:nary>
                          <m:naryPr>
                            <m:chr m:val="∑"/>
                            <m:ctrlPr>
                              <a:rPr kumimoji="0" lang="en-US" sz="20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5B9BD5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naryPr>
                          <m:sub>
                            <m:r>
                              <a:rPr kumimoji="0" lang="en-US" sz="20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5B9BD5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𝒌</m:t>
                            </m:r>
                            <m:r>
                              <a:rPr kumimoji="0" lang="en-US" sz="20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5B9BD5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=</m:t>
                            </m:r>
                            <m:r>
                              <a:rPr kumimoji="0" lang="en-US" sz="20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5B9BD5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𝟏</m:t>
                            </m:r>
                          </m:sub>
                          <m:sup>
                            <m:sSub>
                              <m:sSubPr>
                                <m:ctrlPr>
                                  <a:rPr kumimoji="0" lang="en-US" sz="2000" b="1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5B9BD5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</m:ctrlPr>
                              </m:sSubPr>
                              <m:e>
                                <m:r>
                                  <a:rPr kumimoji="0" lang="en-US" sz="2000" b="1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5B9BD5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𝑵</m:t>
                                </m:r>
                              </m:e>
                              <m:sub>
                                <m:r>
                                  <a:rPr kumimoji="0" lang="en-US" sz="2000" b="1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5B9BD5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𝟎</m:t>
                                </m:r>
                              </m:sub>
                            </m:sSub>
                          </m:sup>
                          <m:e>
                            <m:sSub>
                              <m:sSubPr>
                                <m:ctrlPr>
                                  <a:rPr kumimoji="0" lang="en-US" sz="2000" b="1" i="1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5B9BD5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̂"/>
                                    <m:ctrlPr>
                                      <a:rPr kumimoji="0" lang="en-US" sz="2000" b="1" i="1" u="none" strike="noStrike" kern="1200" cap="none" spc="0" normalizeH="0" baseline="0" noProof="0">
                                        <a:ln>
                                          <a:noFill/>
                                        </a:ln>
                                        <a:solidFill>
                                          <a:srgbClr val="5B9BD5">
                                            <a:lumMod val="75000"/>
                                          </a:srgbClr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accPr>
                                  <m:e>
                                    <m:r>
                                      <a:rPr kumimoji="0" lang="en-US" sz="2000" b="1" i="1" u="none" strike="noStrike" kern="1200" cap="none" spc="0" normalizeH="0" baseline="0" noProof="0">
                                        <a:ln>
                                          <a:noFill/>
                                        </a:ln>
                                        <a:solidFill>
                                          <a:srgbClr val="5B9BD5">
                                            <a:lumMod val="75000"/>
                                          </a:srgbClr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𝒚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kumimoji="0" lang="en-US" sz="2000" b="1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5B9BD5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𝒌</m:t>
                                </m:r>
                              </m:sub>
                            </m:sSub>
                            <m:d>
                              <m:dPr>
                                <m:ctrlPr>
                                  <a:rPr kumimoji="0" lang="en-US" sz="2000" b="1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5B9BD5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</m:ctrlPr>
                              </m:dPr>
                              <m:e>
                                <m:r>
                                  <a:rPr kumimoji="0" lang="en-US" sz="2000" b="1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5B9BD5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𝟏</m:t>
                                </m:r>
                                <m:r>
                                  <a:rPr kumimoji="0" lang="en-US" sz="2000" b="1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5B9BD5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kumimoji="0" lang="en-US" sz="2000" b="1" i="1" u="none" strike="noStrike" kern="1200" cap="none" spc="0" normalizeH="0" baseline="0" noProof="0">
                                        <a:ln>
                                          <a:noFill/>
                                        </a:ln>
                                        <a:solidFill>
                                          <a:srgbClr val="5B9BD5">
                                            <a:lumMod val="75000"/>
                                          </a:srgbClr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0" lang="en-US" sz="2000" b="1" i="1" u="none" strike="noStrike" kern="1200" cap="none" spc="0" normalizeH="0" baseline="0" noProof="0">
                                        <a:ln>
                                          <a:noFill/>
                                        </a:ln>
                                        <a:solidFill>
                                          <a:srgbClr val="5B9BD5">
                                            <a:lumMod val="75000"/>
                                          </a:srgbClr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𝒚</m:t>
                                    </m:r>
                                  </m:e>
                                  <m:sub>
                                    <m:r>
                                      <a:rPr kumimoji="0" lang="en-US" sz="2000" b="1" i="1" u="none" strike="noStrike" kern="1200" cap="none" spc="0" normalizeH="0" baseline="0" noProof="0">
                                        <a:ln>
                                          <a:noFill/>
                                        </a:ln>
                                        <a:solidFill>
                                          <a:srgbClr val="5B9BD5">
                                            <a:lumMod val="75000"/>
                                          </a:srgbClr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𝒌</m:t>
                                    </m:r>
                                  </m:sub>
                                </m:sSub>
                              </m:e>
                            </m:d>
                          </m:e>
                        </m:nary>
                        <m:r>
                          <a:rPr kumimoji="0" lang="en-US" sz="20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5B9BD5">
                                <a:lumMod val="75000"/>
                              </a:srgb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−</m:t>
                        </m:r>
                        <m:f>
                          <m:fPr>
                            <m:ctrlPr>
                              <a:rPr kumimoji="0" lang="en-US" sz="20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4472C4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fPr>
                          <m:num>
                            <m:r>
                              <a:rPr kumimoji="0" lang="en-US" sz="20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4472C4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𝟏</m:t>
                            </m:r>
                          </m:num>
                          <m:den>
                            <m:sSub>
                              <m:sSubPr>
                                <m:ctrlPr>
                                  <a:rPr kumimoji="0" lang="en-US" sz="2000" b="1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4472C4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</m:ctrlPr>
                              </m:sSubPr>
                              <m:e>
                                <m:r>
                                  <a:rPr kumimoji="0" lang="en-US" sz="2000" b="1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4472C4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𝑵</m:t>
                                </m:r>
                              </m:e>
                              <m:sub>
                                <m:r>
                                  <a:rPr kumimoji="0" lang="en-US" sz="2000" b="1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4472C4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𝟏</m:t>
                                </m:r>
                              </m:sub>
                            </m:sSub>
                          </m:den>
                        </m:f>
                        <m:nary>
                          <m:naryPr>
                            <m:chr m:val="∑"/>
                            <m:ctrlPr>
                              <a:rPr kumimoji="0" lang="en-US" sz="20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4472C4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naryPr>
                          <m:sub>
                            <m:r>
                              <a:rPr kumimoji="0" lang="en-US" sz="20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4472C4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𝒌</m:t>
                            </m:r>
                            <m:r>
                              <a:rPr kumimoji="0" lang="en-US" sz="20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4472C4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=</m:t>
                            </m:r>
                            <m:r>
                              <a:rPr kumimoji="0" lang="en-US" sz="20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4472C4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𝟏</m:t>
                            </m:r>
                          </m:sub>
                          <m:sup>
                            <m:sSub>
                              <m:sSubPr>
                                <m:ctrlPr>
                                  <a:rPr kumimoji="0" lang="en-US" sz="2000" b="1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4472C4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</m:ctrlPr>
                              </m:sSubPr>
                              <m:e>
                                <m:r>
                                  <a:rPr kumimoji="0" lang="en-US" sz="2000" b="1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4472C4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𝑵</m:t>
                                </m:r>
                              </m:e>
                              <m:sub>
                                <m:r>
                                  <a:rPr kumimoji="0" lang="en-US" sz="2000" b="1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4472C4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𝟏</m:t>
                                </m:r>
                              </m:sub>
                            </m:sSub>
                          </m:sup>
                          <m:e>
                            <m:sSub>
                              <m:sSubPr>
                                <m:ctrlPr>
                                  <a:rPr kumimoji="0" lang="en-US" sz="2000" b="1" i="1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4472C4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̂"/>
                                    <m:ctrlPr>
                                      <a:rPr kumimoji="0" lang="en-US" sz="2000" b="1" i="1" u="none" strike="noStrike" kern="1200" cap="none" spc="0" normalizeH="0" baseline="0" noProof="0">
                                        <a:ln>
                                          <a:noFill/>
                                        </a:ln>
                                        <a:solidFill>
                                          <a:srgbClr val="4472C4">
                                            <a:lumMod val="75000"/>
                                          </a:srgbClr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accPr>
                                  <m:e>
                                    <m:r>
                                      <a:rPr kumimoji="0" lang="en-US" sz="2000" b="1" i="1" u="none" strike="noStrike" kern="1200" cap="none" spc="0" normalizeH="0" baseline="0" noProof="0">
                                        <a:ln>
                                          <a:noFill/>
                                        </a:ln>
                                        <a:solidFill>
                                          <a:srgbClr val="4472C4">
                                            <a:lumMod val="75000"/>
                                          </a:srgbClr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𝒚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kumimoji="0" lang="en-US" sz="2000" b="1" i="1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4472C4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𝒋</m:t>
                                </m:r>
                              </m:sub>
                            </m:sSub>
                            <m:d>
                              <m:dPr>
                                <m:ctrlPr>
                                  <a:rPr kumimoji="0" lang="en-US" sz="2000" b="1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4472C4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</m:ctrlPr>
                              </m:dPr>
                              <m:e>
                                <m:r>
                                  <a:rPr kumimoji="0" lang="en-US" sz="2000" b="1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4472C4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𝟏</m:t>
                                </m:r>
                                <m:r>
                                  <a:rPr kumimoji="0" lang="en-US" sz="2000" b="1" i="1" u="none" strike="noStrike" kern="1200" cap="none" spc="0" normalizeH="0" baseline="0" noProof="0">
                                    <a:ln>
                                      <a:noFill/>
                                    </a:ln>
                                    <a:solidFill>
                                      <a:srgbClr val="4472C4">
                                        <a:lumMod val="75000"/>
                                      </a:srgbClr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kumimoji="0" lang="en-US" sz="2000" b="1" i="1" u="none" strike="noStrike" kern="1200" cap="none" spc="0" normalizeH="0" baseline="0" noProof="0">
                                        <a:ln>
                                          <a:noFill/>
                                        </a:ln>
                                        <a:solidFill>
                                          <a:srgbClr val="4472C4">
                                            <a:lumMod val="75000"/>
                                          </a:srgbClr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0" lang="en-US" sz="2000" b="1" i="1" u="none" strike="noStrike" kern="1200" cap="none" spc="0" normalizeH="0" baseline="0" noProof="0">
                                        <a:ln>
                                          <a:noFill/>
                                        </a:ln>
                                        <a:solidFill>
                                          <a:srgbClr val="4472C4">
                                            <a:lumMod val="75000"/>
                                          </a:srgbClr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𝒚</m:t>
                                    </m:r>
                                  </m:e>
                                  <m:sub>
                                    <m:r>
                                      <a:rPr kumimoji="0" lang="en-US" sz="2000" b="1" i="1" u="none" strike="noStrike" kern="1200" cap="none" spc="0" normalizeH="0" baseline="0" noProof="0">
                                        <a:ln>
                                          <a:noFill/>
                                        </a:ln>
                                        <a:solidFill>
                                          <a:srgbClr val="4472C4">
                                            <a:lumMod val="75000"/>
                                          </a:srgbClr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𝒋</m:t>
                                    </m:r>
                                  </m:sub>
                                </m:sSub>
                              </m:e>
                            </m:d>
                            <m:r>
                              <a:rPr kumimoji="0" lang="en-US" sz="20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4472C4">
                                    <a:lumMod val="75000"/>
                                  </a:srgbClr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 </m:t>
                            </m:r>
                          </m:e>
                        </m:nary>
                      </m:e>
                    </m:d>
                  </m:oMath>
                </a14:m>
                <a:endPara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228600" marR="0" lvl="0" indent="-228600" algn="l" defTabSz="914400" rtl="0" eaLnBrk="1" fontAlgn="auto" latinLnBrk="0" hangingPunct="1"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4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How much do we want to reduce disparities in False Positive Rates?</a:t>
                </a:r>
              </a:p>
            </p:txBody>
          </p:sp>
        </mc:Choice>
        <mc:Fallback xmlns="">
          <p:sp>
            <p:nvSpPr>
              <p:cNvPr id="16" name="Content Placeholder 2">
                <a:extLst>
                  <a:ext uri="{FF2B5EF4-FFF2-40B4-BE49-F238E27FC236}">
                    <a16:creationId xmlns:a16="http://schemas.microsoft.com/office/drawing/2014/main" id="{30531E93-C84D-4903-B8EB-6F815FB7D6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42714" y="4546884"/>
                <a:ext cx="3114040" cy="1325563"/>
              </a:xfrm>
              <a:prstGeom prst="rect">
                <a:avLst/>
              </a:prstGeom>
              <a:blipFill>
                <a:blip r:embed="rId8"/>
                <a:stretch>
                  <a:fillRect l="-2348" t="-15207" r="-1566" b="-4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4398408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A626C-6016-4AFE-A3A3-82B8BA196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The Importance of Base Rates</a:t>
            </a:r>
          </a:p>
        </p:txBody>
      </p:sp>
    </p:spTree>
    <p:extLst>
      <p:ext uri="{BB962C8B-B14F-4D97-AF65-F5344CB8AC3E}">
        <p14:creationId xmlns:p14="http://schemas.microsoft.com/office/powerpoint/2010/main" val="293822245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CD7C3DB9-ADFE-4DB9-B71B-00CD07D93A35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𝐴𝑟𝑟𝑒𝑠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2021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=1|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𝐴𝑟𝑟𝑒𝑠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2020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𝑅𝑎𝑐𝑒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CD7C3DB9-ADFE-4DB9-B71B-00CD07D93A3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C768349-CDFB-4DAE-97F3-92746003DD88}"/>
                  </a:ext>
                </a:extLst>
              </p:cNvPr>
              <p:cNvSpPr txBox="1"/>
              <p:nvPr/>
            </p:nvSpPr>
            <p:spPr>
              <a:xfrm>
                <a:off x="838200" y="1793429"/>
                <a:ext cx="6277510" cy="45179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𝐴𝑟𝑟𝑒𝑠</m:t>
                    </m:r>
                    <m:sSub>
                      <m:sSub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𝑡</m:t>
                        </m:r>
                      </m:e>
                      <m:sub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2021</m:t>
                        </m:r>
                      </m:sub>
                    </m:sSub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=.25+.25 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𝐴𝑟𝑟𝑒𝑠</m:t>
                    </m:r>
                    <m:sSub>
                      <m:sSub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𝑡</m:t>
                        </m:r>
                      </m:e>
                      <m:sub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2020</m:t>
                        </m:r>
                      </m:sub>
                    </m:sSub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+.08 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𝑟𝑎𝑐𝑒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+.08 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𝐴𝑟𝑟𝑒𝑠</m:t>
                    </m:r>
                    <m:sSub>
                      <m:sSub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𝑡</m:t>
                        </m:r>
                      </m:e>
                      <m:sub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2020</m:t>
                        </m:r>
                      </m:sub>
                    </m:sSub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⋅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𝑟𝑎𝑐𝑒</m:t>
                    </m:r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𝑃</m:t>
                    </m:r>
                    <m:d>
                      <m:d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𝐴𝑟𝑟𝑒𝑠</m:t>
                        </m:r>
                        <m:sSub>
                          <m:sSubPr>
                            <m:ctrlPr>
                              <a:rPr kumimoji="0" lang="en-US" sz="18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8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𝑡</m:t>
                            </m:r>
                          </m:e>
                          <m:sub>
                            <m:r>
                              <a:rPr kumimoji="0" lang="en-US" sz="18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2021</m:t>
                            </m:r>
                          </m:sub>
                        </m:sSub>
                      </m:e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𝐴𝑟𝑟𝑒𝑠</m:t>
                        </m:r>
                        <m:sSub>
                          <m:sSubPr>
                            <m:ctrlPr>
                              <a:rPr kumimoji="0" lang="en-US" sz="18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8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𝑡</m:t>
                            </m:r>
                          </m:e>
                          <m:sub>
                            <m:r>
                              <a:rPr kumimoji="0" lang="en-US" sz="18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2020</m:t>
                            </m:r>
                          </m:sub>
                        </m:sSub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=0,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𝑅𝑎𝑐𝑒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=0</m:t>
                        </m:r>
                      </m:e>
                    </m:d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800100" marR="0" lvl="1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.25+.25 </m:t>
                    </m:r>
                    <m:d>
                      <m:d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0</m:t>
                        </m:r>
                      </m:e>
                    </m:d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+.08 </m:t>
                    </m:r>
                    <m:d>
                      <m:d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0</m:t>
                        </m:r>
                      </m:e>
                    </m:d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+.08 </m:t>
                    </m:r>
                    <m:d>
                      <m:d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0⋅0</m:t>
                        </m:r>
                      </m:e>
                    </m:d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=.25</m:t>
                    </m:r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800100" marR="0" lvl="1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𝑃</m:t>
                    </m:r>
                    <m:d>
                      <m:dPr>
                        <m:ctrlP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𝐴𝑟𝑟𝑒𝑠</m:t>
                        </m:r>
                        <m:sSub>
                          <m:sSubPr>
                            <m:ctrlPr>
                              <a:rPr kumimoji="0" lang="en-US" sz="1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𝑡</m:t>
                            </m:r>
                          </m:e>
                          <m:sub>
                            <m:r>
                              <a:rPr kumimoji="0" lang="en-US" sz="1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2021</m:t>
                            </m:r>
                          </m:sub>
                        </m:sSub>
                      </m:e>
                      <m:e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𝐴𝑟𝑟𝑒𝑠</m:t>
                        </m:r>
                        <m:sSub>
                          <m:sSubPr>
                            <m:ctrlPr>
                              <a:rPr kumimoji="0" lang="en-US" sz="1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𝑡</m:t>
                            </m:r>
                          </m:e>
                          <m:sub>
                            <m:r>
                              <a:rPr kumimoji="0" lang="en-US" sz="1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2020</m:t>
                            </m:r>
                          </m:sub>
                        </m:sSub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=0,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𝑅𝑎𝑐𝑒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=1</m:t>
                        </m:r>
                      </m:e>
                    </m:d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800100" marR="0" lvl="1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.25+.25 </m:t>
                    </m:r>
                    <m:d>
                      <m:dPr>
                        <m:ctrlP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0</m:t>
                        </m:r>
                      </m:e>
                    </m:d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+.08 </m:t>
                    </m:r>
                    <m:d>
                      <m:dPr>
                        <m:ctrlP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</m:t>
                        </m:r>
                      </m:e>
                    </m:d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+.08 </m:t>
                    </m:r>
                    <m:d>
                      <m:dPr>
                        <m:ctrlP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0⋅1</m:t>
                        </m:r>
                      </m:e>
                    </m:d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=.33</m:t>
                    </m:r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en-US" sz="18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 Math" panose="02040503050406030204" pitchFamily="18" charset="0"/>
                  <a:ea typeface="+mn-ea"/>
                  <a:cs typeface="+mn-cs"/>
                </a:endParaRPr>
              </a:p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𝑃</m:t>
                    </m:r>
                    <m:d>
                      <m:d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𝐴𝑟𝑟𝑒𝑠</m:t>
                        </m:r>
                        <m:sSub>
                          <m:sSubPr>
                            <m:ctrlPr>
                              <a:rPr kumimoji="0" lang="en-US" sz="18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8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𝑡</m:t>
                            </m:r>
                          </m:e>
                          <m:sub>
                            <m:r>
                              <a:rPr kumimoji="0" lang="en-US" sz="18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2021</m:t>
                            </m:r>
                          </m:sub>
                        </m:sSub>
                      </m:e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𝐴𝑟𝑟𝑒𝑠</m:t>
                        </m:r>
                        <m:sSub>
                          <m:sSubPr>
                            <m:ctrlPr>
                              <a:rPr kumimoji="0" lang="en-US" sz="18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8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𝑡</m:t>
                            </m:r>
                          </m:e>
                          <m:sub>
                            <m:r>
                              <a:rPr kumimoji="0" lang="en-US" sz="18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2020</m:t>
                            </m:r>
                          </m:sub>
                        </m:sSub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=1,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𝑅𝑎𝑐𝑒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=0</m:t>
                        </m:r>
                      </m:e>
                    </m:d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800100" marR="0" lvl="1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.25+.25 </m:t>
                    </m:r>
                    <m:d>
                      <m:d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</m:t>
                        </m:r>
                      </m:e>
                    </m:d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+.08 </m:t>
                    </m:r>
                    <m:d>
                      <m:d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0</m:t>
                        </m:r>
                      </m:e>
                    </m:d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+.08 </m:t>
                    </m:r>
                    <m:d>
                      <m:d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1⋅0</m:t>
                        </m:r>
                      </m:e>
                    </m:d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=.5</m:t>
                    </m:r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𝑃</m:t>
                    </m:r>
                    <m:d>
                      <m:d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𝐴𝑟𝑟𝑒𝑠</m:t>
                        </m:r>
                        <m:sSub>
                          <m:sSubPr>
                            <m:ctrlPr>
                              <a:rPr kumimoji="0" lang="en-US" sz="18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8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𝑡</m:t>
                            </m:r>
                          </m:e>
                          <m:sub>
                            <m:r>
                              <a:rPr kumimoji="0" lang="en-US" sz="18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2021</m:t>
                            </m:r>
                          </m:sub>
                        </m:sSub>
                      </m:e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𝐴𝑟𝑟𝑒𝑠</m:t>
                        </m:r>
                        <m:sSub>
                          <m:sSubPr>
                            <m:ctrlPr>
                              <a:rPr kumimoji="0" lang="en-US" sz="18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8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𝑡</m:t>
                            </m:r>
                          </m:e>
                          <m:sub>
                            <m:r>
                              <a:rPr kumimoji="0" lang="en-US" sz="18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2020</m:t>
                            </m:r>
                          </m:sub>
                        </m:sSub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=1,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𝑅𝑎𝑐𝑒</m:t>
                        </m:r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=1</m:t>
                        </m:r>
                      </m:e>
                    </m:d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800100" marR="0" lvl="1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.25+.25 </m:t>
                    </m:r>
                    <m:d>
                      <m:d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</m:t>
                        </m:r>
                      </m:e>
                    </m:d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+.08 </m:t>
                    </m:r>
                    <m:d>
                      <m:d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</m:t>
                        </m:r>
                      </m:e>
                    </m:d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+.08 </m:t>
                    </m:r>
                    <m:d>
                      <m:d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1⋅1</m:t>
                        </m:r>
                      </m:e>
                    </m:d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=.66</m:t>
                    </m:r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342900" marR="0" lvl="0" indent="-3429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C768349-CDFB-4DAE-97F3-92746003DD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793429"/>
                <a:ext cx="6277510" cy="4517968"/>
              </a:xfrm>
              <a:prstGeom prst="rect">
                <a:avLst/>
              </a:prstGeom>
              <a:blipFill>
                <a:blip r:embed="rId3"/>
                <a:stretch>
                  <a:fillRect l="-680" t="-1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Content Placeholder 4">
                <a:extLst>
                  <a:ext uri="{FF2B5EF4-FFF2-40B4-BE49-F238E27FC236}">
                    <a16:creationId xmlns:a16="http://schemas.microsoft.com/office/drawing/2014/main" id="{D4BADC0D-D156-4221-A03C-6F68554F48EC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7274103" y="1793429"/>
              <a:ext cx="4777486" cy="4720386"/>
            </p:xfrm>
            <a:graphic>
              <a:graphicData uri="http://schemas.openxmlformats.org/drawingml/2006/table">
                <a:tbl>
                  <a:tblPr firstRow="1" lastCol="1">
                    <a:tableStyleId>{9D7B26C5-4107-4FEC-AEDC-1716B250A1EF}</a:tableStyleId>
                  </a:tblPr>
                  <a:tblGrid>
                    <a:gridCol w="618514">
                      <a:extLst>
                        <a:ext uri="{9D8B030D-6E8A-4147-A177-3AD203B41FA5}">
                          <a16:colId xmlns:a16="http://schemas.microsoft.com/office/drawing/2014/main" val="363316257"/>
                        </a:ext>
                      </a:extLst>
                    </a:gridCol>
                    <a:gridCol w="999587">
                      <a:extLst>
                        <a:ext uri="{9D8B030D-6E8A-4147-A177-3AD203B41FA5}">
                          <a16:colId xmlns:a16="http://schemas.microsoft.com/office/drawing/2014/main" val="1940546229"/>
                        </a:ext>
                      </a:extLst>
                    </a:gridCol>
                    <a:gridCol w="1258663">
                      <a:extLst>
                        <a:ext uri="{9D8B030D-6E8A-4147-A177-3AD203B41FA5}">
                          <a16:colId xmlns:a16="http://schemas.microsoft.com/office/drawing/2014/main" val="2416451057"/>
                        </a:ext>
                      </a:extLst>
                    </a:gridCol>
                    <a:gridCol w="1006868">
                      <a:extLst>
                        <a:ext uri="{9D8B030D-6E8A-4147-A177-3AD203B41FA5}">
                          <a16:colId xmlns:a16="http://schemas.microsoft.com/office/drawing/2014/main" val="1099521159"/>
                        </a:ext>
                      </a:extLst>
                    </a:gridCol>
                    <a:gridCol w="893854">
                      <a:extLst>
                        <a:ext uri="{9D8B030D-6E8A-4147-A177-3AD203B41FA5}">
                          <a16:colId xmlns:a16="http://schemas.microsoft.com/office/drawing/2014/main" val="2425217269"/>
                        </a:ext>
                      </a:extLst>
                    </a:gridCol>
                  </a:tblGrid>
                  <a:tr h="439050"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  <m:r>
                                      <a:rPr lang="en-US" sz="1400" b="0" i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𝑟𝑎𝑐𝑒</m:t>
                                </m:r>
                                <m:r>
                                  <a:rPr lang="en-US" sz="12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 :</m:t>
                                </m:r>
                                <m:r>
                                  <a:rPr lang="en-US" sz="12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2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2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  <m:r>
                                      <a:rPr lang="en-US" sz="1200" b="0" i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u="none" strike="noStrike" dirty="0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𝑎𝑟𝑟𝑒𝑠</m:t>
                                </m:r>
                                <m:sSub>
                                  <m:sSubPr>
                                    <m:ctrlPr>
                                      <a:rPr lang="en-US" sz="1400" b="0" i="1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1400" b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  <m:r>
                                      <a:rPr lang="en-US" sz="1400" b="0" i="0" u="none" strike="noStrike" dirty="0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sz="1400" b="0" i="1" u="none" strike="noStrike" smtClean="0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1400" b="0" i="1" u="none" strike="noStrike" smtClean="0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𝑎𝑟𝑟𝑒𝑠𝑡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2021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667769391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88591813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3087509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27909527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2134696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36296494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9869810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.66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5790461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.66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3983758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.66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39279675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.33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7061316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.33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4152973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.33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472381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Content Placeholder 4">
                <a:extLst>
                  <a:ext uri="{FF2B5EF4-FFF2-40B4-BE49-F238E27FC236}">
                    <a16:creationId xmlns:a16="http://schemas.microsoft.com/office/drawing/2014/main" id="{D4BADC0D-D156-4221-A03C-6F68554F48EC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7274103" y="1793429"/>
              <a:ext cx="4777486" cy="4720386"/>
            </p:xfrm>
            <a:graphic>
              <a:graphicData uri="http://schemas.openxmlformats.org/drawingml/2006/table">
                <a:tbl>
                  <a:tblPr firstRow="1" lastCol="1">
                    <a:tableStyleId>{9D7B26C5-4107-4FEC-AEDC-1716B250A1EF}</a:tableStyleId>
                  </a:tblPr>
                  <a:tblGrid>
                    <a:gridCol w="618514">
                      <a:extLst>
                        <a:ext uri="{9D8B030D-6E8A-4147-A177-3AD203B41FA5}">
                          <a16:colId xmlns:a16="http://schemas.microsoft.com/office/drawing/2014/main" val="363316257"/>
                        </a:ext>
                      </a:extLst>
                    </a:gridCol>
                    <a:gridCol w="999587">
                      <a:extLst>
                        <a:ext uri="{9D8B030D-6E8A-4147-A177-3AD203B41FA5}">
                          <a16:colId xmlns:a16="http://schemas.microsoft.com/office/drawing/2014/main" val="1940546229"/>
                        </a:ext>
                      </a:extLst>
                    </a:gridCol>
                    <a:gridCol w="1258663">
                      <a:extLst>
                        <a:ext uri="{9D8B030D-6E8A-4147-A177-3AD203B41FA5}">
                          <a16:colId xmlns:a16="http://schemas.microsoft.com/office/drawing/2014/main" val="2416451057"/>
                        </a:ext>
                      </a:extLst>
                    </a:gridCol>
                    <a:gridCol w="1006868">
                      <a:extLst>
                        <a:ext uri="{9D8B030D-6E8A-4147-A177-3AD203B41FA5}">
                          <a16:colId xmlns:a16="http://schemas.microsoft.com/office/drawing/2014/main" val="1099521159"/>
                        </a:ext>
                      </a:extLst>
                    </a:gridCol>
                    <a:gridCol w="893854">
                      <a:extLst>
                        <a:ext uri="{9D8B030D-6E8A-4147-A177-3AD203B41FA5}">
                          <a16:colId xmlns:a16="http://schemas.microsoft.com/office/drawing/2014/main" val="2425217269"/>
                        </a:ext>
                      </a:extLst>
                    </a:gridCol>
                  </a:tblGrid>
                  <a:tr h="4390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980" t="-1389" r="-671569" b="-979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62805" t="-1389" r="-317683" b="-979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29612" t="-1389" r="-152913" b="-979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86667" t="-1389" r="-90909" b="-979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434014" t="-1389" r="-2041" b="-9791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67769391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88591813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3087509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27909527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2134696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36296494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.25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9869810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.66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5790461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.66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3983758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.66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39279675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.33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47061316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.33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41529730"/>
                      </a:ext>
                    </a:extLst>
                  </a:tr>
                  <a:tr h="356778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1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rgbClr val="000000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u="none" strike="noStrike" dirty="0">
                              <a:solidFill>
                                <a:schemeClr val="bg1"/>
                              </a:solidFill>
                              <a:effectLst/>
                            </a:rPr>
                            <a:t>0</a:t>
                          </a:r>
                          <a:endParaRPr lang="en-US" sz="1200" b="0" i="0" u="none" strike="noStrike" dirty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200" b="0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.33</a:t>
                          </a:r>
                        </a:p>
                      </a:txBody>
                      <a:tcPr marL="6350" marR="6350" marT="6350" marB="0" anchor="ctr">
                        <a:lnL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2">
                              <a:lumMod val="7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>
                            <a:lumMod val="5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472381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17991577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2A5E4-39D4-4C4E-9E08-6EB894177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Race Predictive of the outcome?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5E7ACC-6501-47DD-BE49-4499A4E00F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Race is a stand-in for missing predictors</a:t>
            </a:r>
          </a:p>
          <a:p>
            <a:pPr lvl="1"/>
            <a:r>
              <a:rPr lang="en-US" dirty="0"/>
              <a:t>Differences in police behavior</a:t>
            </a:r>
          </a:p>
          <a:p>
            <a:pPr lvl="1"/>
            <a:r>
              <a:rPr lang="en-US" dirty="0"/>
              <a:t>Differences in treatment of different subgroups historically </a:t>
            </a:r>
          </a:p>
          <a:p>
            <a:pPr lvl="1"/>
            <a:r>
              <a:rPr lang="en-US" dirty="0"/>
              <a:t>Differences in environment, broadly speaking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39501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75170-F176-4DEB-AD62-B2F256343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Would We Equalize P-Hats?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2CF52EE-274A-4045-802C-0CD435D4C67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𝐴𝑟𝑟𝑒𝑠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2021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=.25+.25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𝐴𝑟𝑟𝑒𝑠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2020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+.08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𝑟𝑎𝑐𝑒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+.08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𝐴𝑟𝑟𝑒𝑠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2020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𝑟𝑎𝑐𝑒</m:t>
                    </m:r>
                  </m:oMath>
                </a14:m>
                <a:endParaRPr lang="en-US" b="0" dirty="0"/>
              </a:p>
              <a:p>
                <a:endParaRPr lang="en-US" dirty="0"/>
              </a:p>
              <a:p>
                <a:r>
                  <a:rPr lang="en-US" dirty="0"/>
                  <a:t>Adding in predictors that are differentially predictive across groups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𝐴𝑟𝑟𝑒𝑠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2021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=.25+.25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𝐴𝑟𝑟𝑒𝑠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2020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+.04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𝑟𝑎𝑐𝑒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+.08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𝐴𝑟𝑟𝑒𝑠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2020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𝑟𝑎𝑐𝑒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+.08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𝑝𝑜𝑙𝑖𝑐𝑖𝑛𝑔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𝑟𝑎𝑐𝑒</m:t>
                    </m:r>
                  </m:oMath>
                </a14:m>
                <a:endParaRPr lang="en-US" dirty="0"/>
              </a:p>
              <a:p>
                <a:endParaRPr lang="en-US" i="1" dirty="0">
                  <a:latin typeface="Cambria Math" panose="02040503050406030204" pitchFamily="18" charset="0"/>
                </a:endParaRPr>
              </a:p>
              <a:p>
                <a:endParaRPr lang="en-US" i="1" dirty="0">
                  <a:latin typeface="Cambria Math" panose="02040503050406030204" pitchFamily="18" charset="0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2CF52EE-274A-4045-802C-0CD435D4C67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9360479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75170-F176-4DEB-AD62-B2F256343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See This Already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2CF52EE-274A-4045-802C-0CD435D4C67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dirty="0">
                    <a:latin typeface="Cambria Math" panose="02040503050406030204" pitchFamily="18" charset="0"/>
                  </a:rPr>
                  <a:t>Interactions can account for differences in risk across groups. </a:t>
                </a:r>
              </a:p>
              <a:p>
                <a:pPr marL="0" indent="0">
                  <a:buNone/>
                </a:pPr>
                <a:endParaRPr lang="en-US" b="0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𝐴𝑟𝑟𝑒𝑠𝑡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2021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=.24+ .29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𝐴𝑟𝑟𝑒𝑠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2020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 . 12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𝑟𝑎𝑐𝑒</m:t>
                    </m:r>
                  </m:oMath>
                </a14:m>
                <a:endParaRPr lang="en-US" sz="3200" b="0" dirty="0"/>
              </a:p>
              <a:p>
                <a:endParaRPr lang="en-US" b="0" i="1" dirty="0">
                  <a:latin typeface="Cambria Math" panose="02040503050406030204" pitchFamily="18" charset="0"/>
                </a:endParaRPr>
              </a:p>
              <a:p>
                <a:endParaRPr lang="en-US" b="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𝐴𝑟𝑟𝑒𝑠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2021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=.25+.25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𝐴𝑟𝑟𝑒𝑠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2020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+.08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𝑟𝑎𝑐𝑒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+.08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𝐴𝑟𝑟𝑒𝑠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2020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𝑟𝑎𝑐𝑒</m:t>
                    </m:r>
                  </m:oMath>
                </a14:m>
                <a:endParaRPr lang="en-US" b="0" dirty="0"/>
              </a:p>
              <a:p>
                <a:endParaRPr lang="en-US" dirty="0"/>
              </a:p>
              <a:p>
                <a:pPr marL="0" indent="0" algn="ctr">
                  <a:buNone/>
                </a:pPr>
                <a:r>
                  <a:rPr lang="en-US" b="1" i="1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.12  vs .08</a:t>
                </a:r>
              </a:p>
              <a:p>
                <a:endParaRPr lang="en-US" i="1" dirty="0">
                  <a:latin typeface="Cambria Math" panose="02040503050406030204" pitchFamily="18" charset="0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2CF52EE-274A-4045-802C-0CD435D4C67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33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371308D8-A257-48B4-BBFD-87CE4CCF0A2F}"/>
              </a:ext>
            </a:extLst>
          </p:cNvPr>
          <p:cNvCxnSpPr/>
          <p:nvPr/>
        </p:nvCxnSpPr>
        <p:spPr>
          <a:xfrm>
            <a:off x="7120467" y="3268133"/>
            <a:ext cx="0" cy="812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CEDF5820-8E0F-44B5-A1A7-B03B278679B2}"/>
              </a:ext>
            </a:extLst>
          </p:cNvPr>
          <p:cNvSpPr txBox="1"/>
          <p:nvPr/>
        </p:nvSpPr>
        <p:spPr>
          <a:xfrm>
            <a:off x="7357533" y="3437389"/>
            <a:ext cx="36152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Pure group differences matter less</a:t>
            </a:r>
          </a:p>
        </p:txBody>
      </p:sp>
    </p:spTree>
    <p:extLst>
      <p:ext uri="{BB962C8B-B14F-4D97-AF65-F5344CB8AC3E}">
        <p14:creationId xmlns:p14="http://schemas.microsoft.com/office/powerpoint/2010/main" val="151439839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039ED-9BAD-453D-880A-07999242B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Does Bias Come From?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AB5D880-1729-47E7-99B4-A7D4FA2B2FCD}"/>
              </a:ext>
            </a:extLst>
          </p:cNvPr>
          <p:cNvSpPr/>
          <p:nvPr/>
        </p:nvSpPr>
        <p:spPr>
          <a:xfrm>
            <a:off x="8236149" y="2940498"/>
            <a:ext cx="1859623" cy="64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Not Arrested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6D28354E-5F68-49C4-9E54-C980BFC29244}"/>
              </a:ext>
            </a:extLst>
          </p:cNvPr>
          <p:cNvCxnSpPr>
            <a:cxnSpLocks/>
            <a:stCxn id="18" idx="3"/>
            <a:endCxn id="17" idx="1"/>
          </p:cNvCxnSpPr>
          <p:nvPr/>
        </p:nvCxnSpPr>
        <p:spPr>
          <a:xfrm flipV="1">
            <a:off x="2284581" y="2654183"/>
            <a:ext cx="1239470" cy="1325803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48714EC3-DF6E-4E7D-8FAC-523A324C9F3C}"/>
              </a:ext>
            </a:extLst>
          </p:cNvPr>
          <p:cNvCxnSpPr>
            <a:cxnSpLocks/>
            <a:stCxn id="18" idx="3"/>
            <a:endCxn id="20" idx="1"/>
          </p:cNvCxnSpPr>
          <p:nvPr/>
        </p:nvCxnSpPr>
        <p:spPr>
          <a:xfrm>
            <a:off x="2284581" y="3979986"/>
            <a:ext cx="1281152" cy="1544057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8BDF326A-FB46-41E6-882F-F0B6AB5A9F56}"/>
              </a:ext>
            </a:extLst>
          </p:cNvPr>
          <p:cNvSpPr/>
          <p:nvPr/>
        </p:nvSpPr>
        <p:spPr>
          <a:xfrm>
            <a:off x="424958" y="3580578"/>
            <a:ext cx="1859623" cy="7988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Crime Committed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406F41C-2101-4BA4-B529-913DC4D1EC2B}"/>
              </a:ext>
            </a:extLst>
          </p:cNvPr>
          <p:cNvSpPr/>
          <p:nvPr/>
        </p:nvSpPr>
        <p:spPr>
          <a:xfrm>
            <a:off x="8236150" y="1614935"/>
            <a:ext cx="1859623" cy="64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Arrested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FEEE8A5-E50D-43AA-9824-A6FA79D24CD0}"/>
              </a:ext>
            </a:extLst>
          </p:cNvPr>
          <p:cNvSpPr/>
          <p:nvPr/>
        </p:nvSpPr>
        <p:spPr>
          <a:xfrm>
            <a:off x="3524051" y="2254775"/>
            <a:ext cx="1859623" cy="7988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Crime Reported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6E4B6AB-7903-4731-B13C-2D881C97C2FD}"/>
              </a:ext>
            </a:extLst>
          </p:cNvPr>
          <p:cNvSpPr/>
          <p:nvPr/>
        </p:nvSpPr>
        <p:spPr>
          <a:xfrm>
            <a:off x="3565733" y="5124635"/>
            <a:ext cx="1859623" cy="7988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Crime Not Reported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CDF22341-383B-4FF5-8EB2-0D2F2E7ECA71}"/>
              </a:ext>
            </a:extLst>
          </p:cNvPr>
          <p:cNvCxnSpPr>
            <a:cxnSpLocks/>
            <a:stCxn id="17" idx="3"/>
            <a:endCxn id="19" idx="1"/>
          </p:cNvCxnSpPr>
          <p:nvPr/>
        </p:nvCxnSpPr>
        <p:spPr>
          <a:xfrm flipV="1">
            <a:off x="5383674" y="1934975"/>
            <a:ext cx="2852476" cy="719208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726AA689-FE6F-4974-9254-28A43737650E}"/>
              </a:ext>
            </a:extLst>
          </p:cNvPr>
          <p:cNvCxnSpPr>
            <a:cxnSpLocks/>
            <a:stCxn id="17" idx="3"/>
            <a:endCxn id="4" idx="1"/>
          </p:cNvCxnSpPr>
          <p:nvPr/>
        </p:nvCxnSpPr>
        <p:spPr>
          <a:xfrm>
            <a:off x="5383674" y="2654183"/>
            <a:ext cx="2852475" cy="606355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CFC7D99B-5581-4F19-821E-18EBE824FB46}"/>
              </a:ext>
            </a:extLst>
          </p:cNvPr>
          <p:cNvSpPr/>
          <p:nvPr/>
        </p:nvSpPr>
        <p:spPr>
          <a:xfrm>
            <a:off x="8236148" y="5729502"/>
            <a:ext cx="1859623" cy="64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Not Arrested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C53DEA1-63B5-4028-9AD2-EA8C3EDCB2BD}"/>
              </a:ext>
            </a:extLst>
          </p:cNvPr>
          <p:cNvSpPr/>
          <p:nvPr/>
        </p:nvSpPr>
        <p:spPr>
          <a:xfrm>
            <a:off x="8236149" y="4403939"/>
            <a:ext cx="1859623" cy="64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Arrested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66C25F5E-2D6F-4FDD-80E8-BD28A605F91A}"/>
              </a:ext>
            </a:extLst>
          </p:cNvPr>
          <p:cNvCxnSpPr>
            <a:cxnSpLocks/>
            <a:stCxn id="20" idx="3"/>
            <a:endCxn id="36" idx="1"/>
          </p:cNvCxnSpPr>
          <p:nvPr/>
        </p:nvCxnSpPr>
        <p:spPr>
          <a:xfrm flipV="1">
            <a:off x="5425356" y="4723979"/>
            <a:ext cx="2810793" cy="800064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573100DF-708E-4F5D-8035-8B61CC32D86E}"/>
              </a:ext>
            </a:extLst>
          </p:cNvPr>
          <p:cNvCxnSpPr>
            <a:cxnSpLocks/>
            <a:stCxn id="20" idx="3"/>
            <a:endCxn id="32" idx="1"/>
          </p:cNvCxnSpPr>
          <p:nvPr/>
        </p:nvCxnSpPr>
        <p:spPr>
          <a:xfrm>
            <a:off x="5425356" y="5524043"/>
            <a:ext cx="2810792" cy="525499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B0B673C7-E6AF-4306-94C2-F1F2D8DFC20F}"/>
                  </a:ext>
                </a:extLst>
              </p:cNvPr>
              <p:cNvSpPr txBox="1"/>
              <p:nvPr/>
            </p:nvSpPr>
            <p:spPr>
              <a:xfrm>
                <a:off x="613003" y="2898901"/>
                <a:ext cx="2775704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1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𝑃</m:t>
                      </m:r>
                      <m:d>
                        <m:dPr>
                          <m:ctrlP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𝑅𝑒𝑝𝑜𝑟𝑡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=1</m:t>
                          </m:r>
                        </m:e>
                        <m:e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𝐶𝑟𝑖𝑚𝑒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=1 </m:t>
                          </m:r>
                        </m:e>
                      </m:d>
                    </m:oMath>
                  </m:oMathPara>
                </a14:m>
                <a:endPara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B0B673C7-E6AF-4306-94C2-F1F2D8DFC2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003" y="2898901"/>
                <a:ext cx="2775704" cy="261610"/>
              </a:xfrm>
              <a:prstGeom prst="rect">
                <a:avLst/>
              </a:prstGeom>
              <a:blipFill>
                <a:blip r:embed="rId2"/>
                <a:stretch>
                  <a:fillRect b="-71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35A812A2-2DA7-43BE-8499-DBE8CD319897}"/>
                  </a:ext>
                </a:extLst>
              </p:cNvPr>
              <p:cNvSpPr txBox="1"/>
              <p:nvPr/>
            </p:nvSpPr>
            <p:spPr>
              <a:xfrm>
                <a:off x="580769" y="5044019"/>
                <a:ext cx="2775704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1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𝑃</m:t>
                      </m:r>
                      <m:d>
                        <m:dPr>
                          <m:ctrlP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𝑅𝑒𝑝𝑜𝑟𝑡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=0</m:t>
                          </m:r>
                        </m:e>
                        <m:e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𝐶𝑟𝑖𝑚𝑒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=1 </m:t>
                          </m:r>
                        </m:e>
                      </m:d>
                    </m:oMath>
                  </m:oMathPara>
                </a14:m>
                <a:endPara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35A812A2-2DA7-43BE-8499-DBE8CD3198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769" y="5044019"/>
                <a:ext cx="2775704" cy="261610"/>
              </a:xfrm>
              <a:prstGeom prst="rect">
                <a:avLst/>
              </a:prstGeom>
              <a:blipFill>
                <a:blip r:embed="rId3"/>
                <a:stretch>
                  <a:fillRect b="-46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0D96758-BAF6-4CD8-8B20-4213E840AFD8}"/>
                  </a:ext>
                </a:extLst>
              </p:cNvPr>
              <p:cNvSpPr txBox="1"/>
              <p:nvPr/>
            </p:nvSpPr>
            <p:spPr>
              <a:xfrm>
                <a:off x="5061704" y="1841926"/>
                <a:ext cx="2775704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1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𝑃</m:t>
                      </m:r>
                      <m:d>
                        <m:dPr>
                          <m:ctrlP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𝐴𝑟𝑟𝑒𝑠𝑡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=1</m:t>
                          </m:r>
                        </m:e>
                        <m:e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𝐶𝑟𝑖𝑚𝑒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=1,   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𝑅𝑒𝑝𝑜𝑟𝑡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=1</m:t>
                          </m:r>
                        </m:e>
                      </m:d>
                    </m:oMath>
                  </m:oMathPara>
                </a14:m>
                <a:endPara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0D96758-BAF6-4CD8-8B20-4213E840AF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1704" y="1841926"/>
                <a:ext cx="2775704" cy="261610"/>
              </a:xfrm>
              <a:prstGeom prst="rect">
                <a:avLst/>
              </a:prstGeom>
              <a:blipFill>
                <a:blip r:embed="rId4"/>
                <a:stretch>
                  <a:fillRect b="-46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8EFB6F50-6CD2-4149-A1FA-99358F668D30}"/>
                  </a:ext>
                </a:extLst>
              </p:cNvPr>
              <p:cNvSpPr txBox="1"/>
              <p:nvPr/>
            </p:nvSpPr>
            <p:spPr>
              <a:xfrm>
                <a:off x="5061704" y="3218270"/>
                <a:ext cx="2775704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1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𝑃</m:t>
                      </m:r>
                      <m:d>
                        <m:dPr>
                          <m:ctrlP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𝐴𝑟𝑟𝑒𝑠𝑡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=0</m:t>
                          </m:r>
                        </m:e>
                        <m:e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𝐶𝑟𝑖𝑚𝑒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=1,   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𝑅𝑒𝑝𝑜𝑟𝑡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=1</m:t>
                          </m:r>
                        </m:e>
                      </m:d>
                    </m:oMath>
                  </m:oMathPara>
                </a14:m>
                <a:endPara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8EFB6F50-6CD2-4149-A1FA-99358F668D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1704" y="3218270"/>
                <a:ext cx="2775704" cy="261610"/>
              </a:xfrm>
              <a:prstGeom prst="rect">
                <a:avLst/>
              </a:prstGeom>
              <a:blipFill>
                <a:blip r:embed="rId5"/>
                <a:stretch>
                  <a:fillRect b="-46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6ED1EDE1-E917-44FF-A85C-8F4457C22ED4}"/>
                  </a:ext>
                </a:extLst>
              </p:cNvPr>
              <p:cNvSpPr txBox="1"/>
              <p:nvPr/>
            </p:nvSpPr>
            <p:spPr>
              <a:xfrm>
                <a:off x="5058832" y="4651256"/>
                <a:ext cx="2775704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1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𝑃</m:t>
                      </m:r>
                      <m:d>
                        <m:dPr>
                          <m:ctrlP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𝐴𝑟𝑟𝑒𝑠𝑡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=1</m:t>
                          </m:r>
                        </m:e>
                        <m:e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𝐶𝑟𝑖𝑚𝑒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=1,   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𝑅𝑒𝑝𝑜𝑟𝑡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=0</m:t>
                          </m:r>
                        </m:e>
                      </m:d>
                    </m:oMath>
                  </m:oMathPara>
                </a14:m>
                <a:endPara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6ED1EDE1-E917-44FF-A85C-8F4457C22E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8832" y="4651256"/>
                <a:ext cx="2775704" cy="261610"/>
              </a:xfrm>
              <a:prstGeom prst="rect">
                <a:avLst/>
              </a:prstGeom>
              <a:blipFill>
                <a:blip r:embed="rId6"/>
                <a:stretch>
                  <a:fillRect b="-46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3E501B58-F894-4AC4-8DD7-4E121FA9634C}"/>
                  </a:ext>
                </a:extLst>
              </p:cNvPr>
              <p:cNvSpPr txBox="1"/>
              <p:nvPr/>
            </p:nvSpPr>
            <p:spPr>
              <a:xfrm>
                <a:off x="5058832" y="6027600"/>
                <a:ext cx="2775704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1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𝑃</m:t>
                      </m:r>
                      <m:d>
                        <m:dPr>
                          <m:ctrlP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𝐴𝑟𝑟𝑒𝑠𝑡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=0</m:t>
                          </m:r>
                        </m:e>
                        <m:e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𝐶𝑟𝑖𝑚𝑒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=1,   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𝑅𝑒𝑝𝑜𝑟𝑡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=0</m:t>
                          </m:r>
                        </m:e>
                      </m:d>
                    </m:oMath>
                  </m:oMathPara>
                </a14:m>
                <a:endPara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3E501B58-F894-4AC4-8DD7-4E121FA963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8832" y="6027600"/>
                <a:ext cx="2775704" cy="261610"/>
              </a:xfrm>
              <a:prstGeom prst="rect">
                <a:avLst/>
              </a:prstGeom>
              <a:blipFill>
                <a:blip r:embed="rId7"/>
                <a:stretch>
                  <a:fillRect b="-46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991241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039ED-9BAD-453D-880A-07999242B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Does Bias Come From?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AB5D880-1729-47E7-99B4-A7D4FA2B2FCD}"/>
              </a:ext>
            </a:extLst>
          </p:cNvPr>
          <p:cNvSpPr/>
          <p:nvPr/>
        </p:nvSpPr>
        <p:spPr>
          <a:xfrm>
            <a:off x="6648886" y="3118380"/>
            <a:ext cx="1859623" cy="64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Not Arrested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406F41C-2101-4BA4-B529-913DC4D1EC2B}"/>
              </a:ext>
            </a:extLst>
          </p:cNvPr>
          <p:cNvSpPr/>
          <p:nvPr/>
        </p:nvSpPr>
        <p:spPr>
          <a:xfrm>
            <a:off x="6648885" y="2023860"/>
            <a:ext cx="1859623" cy="64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Arrested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FEEE8A5-E50D-43AA-9824-A6FA79D24CD0}"/>
              </a:ext>
            </a:extLst>
          </p:cNvPr>
          <p:cNvSpPr/>
          <p:nvPr/>
        </p:nvSpPr>
        <p:spPr>
          <a:xfrm>
            <a:off x="1916995" y="2416012"/>
            <a:ext cx="1859623" cy="7988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Crime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CDF22341-383B-4FF5-8EB2-0D2F2E7ECA71}"/>
              </a:ext>
            </a:extLst>
          </p:cNvPr>
          <p:cNvCxnSpPr>
            <a:cxnSpLocks/>
            <a:stCxn id="17" idx="3"/>
            <a:endCxn id="19" idx="1"/>
          </p:cNvCxnSpPr>
          <p:nvPr/>
        </p:nvCxnSpPr>
        <p:spPr>
          <a:xfrm flipV="1">
            <a:off x="3776618" y="2343900"/>
            <a:ext cx="2872267" cy="47152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726AA689-FE6F-4974-9254-28A43737650E}"/>
              </a:ext>
            </a:extLst>
          </p:cNvPr>
          <p:cNvCxnSpPr>
            <a:cxnSpLocks/>
            <a:stCxn id="17" idx="3"/>
            <a:endCxn id="4" idx="1"/>
          </p:cNvCxnSpPr>
          <p:nvPr/>
        </p:nvCxnSpPr>
        <p:spPr>
          <a:xfrm>
            <a:off x="3776618" y="2815420"/>
            <a:ext cx="2872268" cy="62300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0D96758-BAF6-4CD8-8B20-4213E840AFD8}"/>
                  </a:ext>
                </a:extLst>
              </p:cNvPr>
              <p:cNvSpPr txBox="1"/>
              <p:nvPr/>
            </p:nvSpPr>
            <p:spPr>
              <a:xfrm>
                <a:off x="3635467" y="2082290"/>
                <a:ext cx="2775704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1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𝑃</m:t>
                      </m:r>
                      <m:d>
                        <m:dPr>
                          <m:ctrlP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𝐴𝑟𝑟𝑒𝑠𝑡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=1</m:t>
                          </m:r>
                        </m:e>
                        <m:e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𝐶𝑟𝑖𝑚𝑒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=1,  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𝑅𝑎𝑐𝑒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472C4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𝐴</m:t>
                          </m:r>
                        </m:e>
                      </m:d>
                    </m:oMath>
                  </m:oMathPara>
                </a14:m>
                <a:endPara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0D96758-BAF6-4CD8-8B20-4213E840AF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5467" y="2082290"/>
                <a:ext cx="2775704" cy="2616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8EFB6F50-6CD2-4149-A1FA-99358F668D30}"/>
                  </a:ext>
                </a:extLst>
              </p:cNvPr>
              <p:cNvSpPr txBox="1"/>
              <p:nvPr/>
            </p:nvSpPr>
            <p:spPr>
              <a:xfrm>
                <a:off x="3635467" y="3555543"/>
                <a:ext cx="2775704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1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𝑃</m:t>
                      </m:r>
                      <m:d>
                        <m:dPr>
                          <m:ctrlP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𝐴𝑟𝑟𝑒𝑠𝑡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=0</m:t>
                          </m:r>
                        </m:e>
                        <m:e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𝐶𝑟𝑖𝑚𝑒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=1,   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𝑅𝑎𝑐𝑒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472C4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𝐴</m:t>
                          </m:r>
                        </m:e>
                      </m:d>
                    </m:oMath>
                  </m:oMathPara>
                </a14:m>
                <a:endPara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8EFB6F50-6CD2-4149-A1FA-99358F668D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5467" y="3555543"/>
                <a:ext cx="2775704" cy="2616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Rectangle 26">
            <a:extLst>
              <a:ext uri="{FF2B5EF4-FFF2-40B4-BE49-F238E27FC236}">
                <a16:creationId xmlns:a16="http://schemas.microsoft.com/office/drawing/2014/main" id="{F42497D3-EC5B-4A4F-999E-6AF47B352B5B}"/>
              </a:ext>
            </a:extLst>
          </p:cNvPr>
          <p:cNvSpPr/>
          <p:nvPr/>
        </p:nvSpPr>
        <p:spPr>
          <a:xfrm>
            <a:off x="6648885" y="5794102"/>
            <a:ext cx="1859623" cy="64008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Not Arrested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F7CF451-8A18-4ADD-AF27-77E1B5D30F9F}"/>
              </a:ext>
            </a:extLst>
          </p:cNvPr>
          <p:cNvSpPr/>
          <p:nvPr/>
        </p:nvSpPr>
        <p:spPr>
          <a:xfrm>
            <a:off x="6648884" y="4699582"/>
            <a:ext cx="1859623" cy="64008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Arrested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DE938B4-1C37-4229-B681-285CF5F49775}"/>
              </a:ext>
            </a:extLst>
          </p:cNvPr>
          <p:cNvSpPr/>
          <p:nvPr/>
        </p:nvSpPr>
        <p:spPr>
          <a:xfrm>
            <a:off x="1916994" y="5091734"/>
            <a:ext cx="1859623" cy="79881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Crime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DDE6BD9B-86CD-4A26-9D92-53768AD501E0}"/>
              </a:ext>
            </a:extLst>
          </p:cNvPr>
          <p:cNvCxnSpPr>
            <a:cxnSpLocks/>
            <a:stCxn id="29" idx="3"/>
            <a:endCxn id="28" idx="1"/>
          </p:cNvCxnSpPr>
          <p:nvPr/>
        </p:nvCxnSpPr>
        <p:spPr>
          <a:xfrm flipV="1">
            <a:off x="3776617" y="5019622"/>
            <a:ext cx="2872267" cy="47152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FC5F9AE4-F3E5-4F92-B99B-05F7FE3B7311}"/>
              </a:ext>
            </a:extLst>
          </p:cNvPr>
          <p:cNvCxnSpPr>
            <a:cxnSpLocks/>
            <a:stCxn id="29" idx="3"/>
            <a:endCxn id="27" idx="1"/>
          </p:cNvCxnSpPr>
          <p:nvPr/>
        </p:nvCxnSpPr>
        <p:spPr>
          <a:xfrm>
            <a:off x="3776617" y="5491142"/>
            <a:ext cx="2872268" cy="62300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82A17463-BBD4-4BB7-B90E-5583ECEFD6AC}"/>
                  </a:ext>
                </a:extLst>
              </p:cNvPr>
              <p:cNvSpPr txBox="1"/>
              <p:nvPr/>
            </p:nvSpPr>
            <p:spPr>
              <a:xfrm>
                <a:off x="3635466" y="4758012"/>
                <a:ext cx="2775704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1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𝑃</m:t>
                      </m:r>
                      <m:d>
                        <m:dPr>
                          <m:ctrlP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𝐴𝑟𝑟𝑒𝑠𝑡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=1</m:t>
                          </m:r>
                        </m:e>
                        <m:e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𝐶𝑟𝑖𝑚𝑒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=1,  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𝑅𝑎𝑐𝑒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ED7D3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𝐵</m:t>
                          </m:r>
                        </m:e>
                      </m:d>
                    </m:oMath>
                  </m:oMathPara>
                </a14:m>
                <a:endPara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82A17463-BBD4-4BB7-B90E-5583ECEFD6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5466" y="4758012"/>
                <a:ext cx="2775704" cy="2616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46C0675F-8180-4B58-AC0D-DBE24D15093D}"/>
                  </a:ext>
                </a:extLst>
              </p:cNvPr>
              <p:cNvSpPr txBox="1"/>
              <p:nvPr/>
            </p:nvSpPr>
            <p:spPr>
              <a:xfrm>
                <a:off x="3635466" y="6231265"/>
                <a:ext cx="2775704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1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𝑃</m:t>
                      </m:r>
                      <m:d>
                        <m:dPr>
                          <m:ctrlP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𝐴𝑟𝑟𝑒𝑠𝑡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=0</m:t>
                          </m:r>
                        </m:e>
                        <m:e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𝐶𝑟𝑖𝑚𝑒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=1,   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𝑅𝑎𝑐𝑒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ED7D3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𝐵</m:t>
                          </m:r>
                        </m:e>
                      </m:d>
                    </m:oMath>
                  </m:oMathPara>
                </a14:m>
                <a:endPara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46C0675F-8180-4B58-AC0D-DBE24D1509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5466" y="6231265"/>
                <a:ext cx="2775704" cy="2616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0984941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039ED-9BAD-453D-880A-07999242B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Does Bias Come From? Scenario 1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AB5D880-1729-47E7-99B4-A7D4FA2B2FCD}"/>
              </a:ext>
            </a:extLst>
          </p:cNvPr>
          <p:cNvSpPr/>
          <p:nvPr/>
        </p:nvSpPr>
        <p:spPr>
          <a:xfrm>
            <a:off x="5777621" y="3118380"/>
            <a:ext cx="1859623" cy="64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Not Arrested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406F41C-2101-4BA4-B529-913DC4D1EC2B}"/>
              </a:ext>
            </a:extLst>
          </p:cNvPr>
          <p:cNvSpPr/>
          <p:nvPr/>
        </p:nvSpPr>
        <p:spPr>
          <a:xfrm>
            <a:off x="5777620" y="2023860"/>
            <a:ext cx="1859623" cy="64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Arrested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FEEE8A5-E50D-43AA-9824-A6FA79D24CD0}"/>
              </a:ext>
            </a:extLst>
          </p:cNvPr>
          <p:cNvSpPr/>
          <p:nvPr/>
        </p:nvSpPr>
        <p:spPr>
          <a:xfrm>
            <a:off x="1045730" y="2416012"/>
            <a:ext cx="1859623" cy="7988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Crime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CDF22341-383B-4FF5-8EB2-0D2F2E7ECA71}"/>
              </a:ext>
            </a:extLst>
          </p:cNvPr>
          <p:cNvCxnSpPr>
            <a:cxnSpLocks/>
            <a:stCxn id="17" idx="3"/>
            <a:endCxn id="19" idx="1"/>
          </p:cNvCxnSpPr>
          <p:nvPr/>
        </p:nvCxnSpPr>
        <p:spPr>
          <a:xfrm flipV="1">
            <a:off x="2905353" y="2343900"/>
            <a:ext cx="2872267" cy="47152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726AA689-FE6F-4974-9254-28A43737650E}"/>
              </a:ext>
            </a:extLst>
          </p:cNvPr>
          <p:cNvCxnSpPr>
            <a:cxnSpLocks/>
            <a:stCxn id="17" idx="3"/>
            <a:endCxn id="4" idx="1"/>
          </p:cNvCxnSpPr>
          <p:nvPr/>
        </p:nvCxnSpPr>
        <p:spPr>
          <a:xfrm>
            <a:off x="2905353" y="2815420"/>
            <a:ext cx="2872268" cy="62300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0D96758-BAF6-4CD8-8B20-4213E840AFD8}"/>
                  </a:ext>
                </a:extLst>
              </p:cNvPr>
              <p:cNvSpPr txBox="1"/>
              <p:nvPr/>
            </p:nvSpPr>
            <p:spPr>
              <a:xfrm>
                <a:off x="7836524" y="2246189"/>
                <a:ext cx="3309746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11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𝑃</m:t>
                    </m:r>
                    <m:d>
                      <m:dPr>
                        <m:ctrlPr>
                          <a:rPr kumimoji="0" lang="en-US" sz="11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1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𝐴𝑟𝑟𝑒𝑠𝑡</m:t>
                        </m:r>
                        <m:r>
                          <a:rPr kumimoji="0" lang="en-US" sz="11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=1</m:t>
                        </m:r>
                      </m:e>
                      <m:e>
                        <m:r>
                          <a:rPr kumimoji="0" lang="en-US" sz="11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𝐶𝑟𝑖𝑚𝑒</m:t>
                        </m:r>
                        <m:r>
                          <a:rPr kumimoji="0" lang="en-US" sz="11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=1,  </m:t>
                        </m:r>
                        <m:r>
                          <a:rPr kumimoji="0" lang="en-US" sz="11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𝑅𝑎𝑐𝑒</m:t>
                        </m:r>
                        <m:r>
                          <a:rPr kumimoji="0" lang="en-US" sz="11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</m:t>
                        </m:r>
                        <m:r>
                          <a:rPr kumimoji="0" lang="en-US" sz="11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4472C4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</m:t>
                        </m:r>
                      </m:e>
                    </m:d>
                    <m:r>
                      <a:rPr kumimoji="0" lang="en-US" sz="11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=50%</m:t>
                    </m:r>
                  </m:oMath>
                </a14:m>
                <a:r>
                  <a:rPr kumimoji="0" 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0D96758-BAF6-4CD8-8B20-4213E840AF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36524" y="2246189"/>
                <a:ext cx="3309746" cy="2616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8EFB6F50-6CD2-4149-A1FA-99358F668D30}"/>
                  </a:ext>
                </a:extLst>
              </p:cNvPr>
              <p:cNvSpPr txBox="1"/>
              <p:nvPr/>
            </p:nvSpPr>
            <p:spPr>
              <a:xfrm>
                <a:off x="7836523" y="3260406"/>
                <a:ext cx="2998253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1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𝑃</m:t>
                      </m:r>
                      <m:d>
                        <m:dPr>
                          <m:ctrlP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𝐴𝑟𝑟𝑒𝑠𝑡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=0</m:t>
                          </m:r>
                        </m:e>
                        <m:e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𝐶𝑟𝑖𝑚𝑒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=1,   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𝑅𝑎𝑐𝑒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472C4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𝐴</m:t>
                          </m:r>
                        </m:e>
                      </m:d>
                      <m:r>
                        <a:rPr kumimoji="0" lang="en-US" sz="11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=50%</m:t>
                      </m:r>
                    </m:oMath>
                  </m:oMathPara>
                </a14:m>
                <a:endPara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8EFB6F50-6CD2-4149-A1FA-99358F668D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36523" y="3260406"/>
                <a:ext cx="2998253" cy="2616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Rectangle 26">
            <a:extLst>
              <a:ext uri="{FF2B5EF4-FFF2-40B4-BE49-F238E27FC236}">
                <a16:creationId xmlns:a16="http://schemas.microsoft.com/office/drawing/2014/main" id="{F42497D3-EC5B-4A4F-999E-6AF47B352B5B}"/>
              </a:ext>
            </a:extLst>
          </p:cNvPr>
          <p:cNvSpPr/>
          <p:nvPr/>
        </p:nvSpPr>
        <p:spPr>
          <a:xfrm>
            <a:off x="5777620" y="5794102"/>
            <a:ext cx="1859623" cy="64008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Not Arrested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F7CF451-8A18-4ADD-AF27-77E1B5D30F9F}"/>
              </a:ext>
            </a:extLst>
          </p:cNvPr>
          <p:cNvSpPr/>
          <p:nvPr/>
        </p:nvSpPr>
        <p:spPr>
          <a:xfrm>
            <a:off x="5777619" y="4699582"/>
            <a:ext cx="1859623" cy="64008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Arrested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DE938B4-1C37-4229-B681-285CF5F49775}"/>
              </a:ext>
            </a:extLst>
          </p:cNvPr>
          <p:cNvSpPr/>
          <p:nvPr/>
        </p:nvSpPr>
        <p:spPr>
          <a:xfrm>
            <a:off x="1045729" y="5091734"/>
            <a:ext cx="1859623" cy="79881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Crime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DDE6BD9B-86CD-4A26-9D92-53768AD501E0}"/>
              </a:ext>
            </a:extLst>
          </p:cNvPr>
          <p:cNvCxnSpPr>
            <a:cxnSpLocks/>
            <a:stCxn id="29" idx="3"/>
            <a:endCxn id="28" idx="1"/>
          </p:cNvCxnSpPr>
          <p:nvPr/>
        </p:nvCxnSpPr>
        <p:spPr>
          <a:xfrm flipV="1">
            <a:off x="2905352" y="5019622"/>
            <a:ext cx="2872267" cy="47152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FC5F9AE4-F3E5-4F92-B99B-05F7FE3B7311}"/>
              </a:ext>
            </a:extLst>
          </p:cNvPr>
          <p:cNvCxnSpPr>
            <a:cxnSpLocks/>
            <a:stCxn id="29" idx="3"/>
            <a:endCxn id="27" idx="1"/>
          </p:cNvCxnSpPr>
          <p:nvPr/>
        </p:nvCxnSpPr>
        <p:spPr>
          <a:xfrm>
            <a:off x="2905352" y="5491142"/>
            <a:ext cx="2872268" cy="62300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82A17463-BBD4-4BB7-B90E-5583ECEFD6AC}"/>
                  </a:ext>
                </a:extLst>
              </p:cNvPr>
              <p:cNvSpPr txBox="1"/>
              <p:nvPr/>
            </p:nvSpPr>
            <p:spPr>
              <a:xfrm>
                <a:off x="7836523" y="4939492"/>
                <a:ext cx="3162155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1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𝑃</m:t>
                      </m:r>
                      <m:d>
                        <m:dPr>
                          <m:ctrlP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𝐴𝑟𝑟𝑒𝑠𝑡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=1</m:t>
                          </m:r>
                        </m:e>
                        <m:e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𝐶𝑟𝑖𝑚𝑒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=1,  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𝑅𝑎𝑐𝑒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ED7D3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𝐵</m:t>
                          </m:r>
                        </m:e>
                      </m:d>
                      <m:r>
                        <a:rPr kumimoji="0" lang="en-US" sz="11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=100%</m:t>
                      </m:r>
                    </m:oMath>
                  </m:oMathPara>
                </a14:m>
                <a:endPara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82A17463-BBD4-4BB7-B90E-5583ECEFD6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36523" y="4939492"/>
                <a:ext cx="3162155" cy="2616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46C0675F-8180-4B58-AC0D-DBE24D15093D}"/>
                  </a:ext>
                </a:extLst>
              </p:cNvPr>
              <p:cNvSpPr txBox="1"/>
              <p:nvPr/>
            </p:nvSpPr>
            <p:spPr>
              <a:xfrm>
                <a:off x="7836524" y="5983337"/>
                <a:ext cx="3093144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1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𝑃</m:t>
                      </m:r>
                      <m:d>
                        <m:dPr>
                          <m:ctrlP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𝐴𝑟𝑟𝑒𝑠𝑡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=0</m:t>
                          </m:r>
                        </m:e>
                        <m:e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𝐶𝑟𝑖𝑚𝑒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=1,   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𝑅𝑎𝑐𝑒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ED7D3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𝐵</m:t>
                          </m:r>
                        </m:e>
                      </m:d>
                      <m:r>
                        <a:rPr kumimoji="0" lang="en-US" sz="11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=0%</m:t>
                      </m:r>
                    </m:oMath>
                  </m:oMathPara>
                </a14:m>
                <a:endPara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46C0675F-8180-4B58-AC0D-DBE24D1509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36524" y="5983337"/>
                <a:ext cx="3093144" cy="2616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4648409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039ED-9BAD-453D-880A-07999242B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Does Bias Come From? Scenario 1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AB5D880-1729-47E7-99B4-A7D4FA2B2FCD}"/>
              </a:ext>
            </a:extLst>
          </p:cNvPr>
          <p:cNvSpPr/>
          <p:nvPr/>
        </p:nvSpPr>
        <p:spPr>
          <a:xfrm>
            <a:off x="5777621" y="3118380"/>
            <a:ext cx="1859623" cy="64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Not Arrested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406F41C-2101-4BA4-B529-913DC4D1EC2B}"/>
              </a:ext>
            </a:extLst>
          </p:cNvPr>
          <p:cNvSpPr/>
          <p:nvPr/>
        </p:nvSpPr>
        <p:spPr>
          <a:xfrm>
            <a:off x="5777620" y="2023860"/>
            <a:ext cx="1859623" cy="64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Arrested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FEEE8A5-E50D-43AA-9824-A6FA79D24CD0}"/>
              </a:ext>
            </a:extLst>
          </p:cNvPr>
          <p:cNvSpPr/>
          <p:nvPr/>
        </p:nvSpPr>
        <p:spPr>
          <a:xfrm>
            <a:off x="1045730" y="2416012"/>
            <a:ext cx="1859623" cy="7988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Crime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CDF22341-383B-4FF5-8EB2-0D2F2E7ECA71}"/>
              </a:ext>
            </a:extLst>
          </p:cNvPr>
          <p:cNvCxnSpPr>
            <a:cxnSpLocks/>
            <a:stCxn id="17" idx="3"/>
            <a:endCxn id="19" idx="1"/>
          </p:cNvCxnSpPr>
          <p:nvPr/>
        </p:nvCxnSpPr>
        <p:spPr>
          <a:xfrm flipV="1">
            <a:off x="2905353" y="2343900"/>
            <a:ext cx="2872267" cy="47152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726AA689-FE6F-4974-9254-28A43737650E}"/>
              </a:ext>
            </a:extLst>
          </p:cNvPr>
          <p:cNvCxnSpPr>
            <a:cxnSpLocks/>
            <a:stCxn id="17" idx="3"/>
            <a:endCxn id="4" idx="1"/>
          </p:cNvCxnSpPr>
          <p:nvPr/>
        </p:nvCxnSpPr>
        <p:spPr>
          <a:xfrm>
            <a:off x="2905353" y="2815420"/>
            <a:ext cx="2872268" cy="62300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0D96758-BAF6-4CD8-8B20-4213E840AFD8}"/>
                  </a:ext>
                </a:extLst>
              </p:cNvPr>
              <p:cNvSpPr txBox="1"/>
              <p:nvPr/>
            </p:nvSpPr>
            <p:spPr>
              <a:xfrm>
                <a:off x="7836524" y="2246189"/>
                <a:ext cx="3309746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11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𝑃</m:t>
                    </m:r>
                    <m:d>
                      <m:dPr>
                        <m:ctrlPr>
                          <a:rPr kumimoji="0" lang="en-US" sz="11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1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𝐴𝑟𝑟𝑒𝑠𝑡</m:t>
                        </m:r>
                        <m:r>
                          <a:rPr kumimoji="0" lang="en-US" sz="11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=1</m:t>
                        </m:r>
                      </m:e>
                      <m:e>
                        <m:r>
                          <a:rPr kumimoji="0" lang="en-US" sz="11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𝐶𝑟𝑖𝑚𝑒</m:t>
                        </m:r>
                        <m:r>
                          <a:rPr kumimoji="0" lang="en-US" sz="11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=1,  </m:t>
                        </m:r>
                        <m:r>
                          <a:rPr kumimoji="0" lang="en-US" sz="11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𝑅𝑎𝑐𝑒</m:t>
                        </m:r>
                        <m:r>
                          <a:rPr kumimoji="0" lang="en-US" sz="11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</m:t>
                        </m:r>
                        <m:r>
                          <a:rPr kumimoji="0" lang="en-US" sz="11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4472C4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</m:t>
                        </m:r>
                      </m:e>
                    </m:d>
                    <m:r>
                      <a:rPr kumimoji="0" lang="en-US" sz="11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=50%</m:t>
                    </m:r>
                  </m:oMath>
                </a14:m>
                <a:r>
                  <a:rPr kumimoji="0" 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0D96758-BAF6-4CD8-8B20-4213E840AF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36524" y="2246189"/>
                <a:ext cx="3309746" cy="2616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8EFB6F50-6CD2-4149-A1FA-99358F668D30}"/>
                  </a:ext>
                </a:extLst>
              </p:cNvPr>
              <p:cNvSpPr txBox="1"/>
              <p:nvPr/>
            </p:nvSpPr>
            <p:spPr>
              <a:xfrm>
                <a:off x="7836523" y="3260406"/>
                <a:ext cx="2998253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1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𝑃</m:t>
                      </m:r>
                      <m:d>
                        <m:dPr>
                          <m:ctrlP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𝐴𝑟𝑟𝑒𝑠𝑡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=0</m:t>
                          </m:r>
                        </m:e>
                        <m:e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𝐶𝑟𝑖𝑚𝑒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=1,   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𝑅𝑎𝑐𝑒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472C4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𝐴</m:t>
                          </m:r>
                        </m:e>
                      </m:d>
                      <m:r>
                        <a:rPr kumimoji="0" lang="en-US" sz="11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=50%</m:t>
                      </m:r>
                    </m:oMath>
                  </m:oMathPara>
                </a14:m>
                <a:endPara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8EFB6F50-6CD2-4149-A1FA-99358F668D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36523" y="3260406"/>
                <a:ext cx="2998253" cy="2616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Rectangle 26">
            <a:extLst>
              <a:ext uri="{FF2B5EF4-FFF2-40B4-BE49-F238E27FC236}">
                <a16:creationId xmlns:a16="http://schemas.microsoft.com/office/drawing/2014/main" id="{F42497D3-EC5B-4A4F-999E-6AF47B352B5B}"/>
              </a:ext>
            </a:extLst>
          </p:cNvPr>
          <p:cNvSpPr/>
          <p:nvPr/>
        </p:nvSpPr>
        <p:spPr>
          <a:xfrm>
            <a:off x="5777620" y="5794102"/>
            <a:ext cx="1859623" cy="64008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Not Arrested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F7CF451-8A18-4ADD-AF27-77E1B5D30F9F}"/>
              </a:ext>
            </a:extLst>
          </p:cNvPr>
          <p:cNvSpPr/>
          <p:nvPr/>
        </p:nvSpPr>
        <p:spPr>
          <a:xfrm>
            <a:off x="5777619" y="4699582"/>
            <a:ext cx="1859623" cy="64008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Arrested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DE938B4-1C37-4229-B681-285CF5F49775}"/>
              </a:ext>
            </a:extLst>
          </p:cNvPr>
          <p:cNvSpPr/>
          <p:nvPr/>
        </p:nvSpPr>
        <p:spPr>
          <a:xfrm>
            <a:off x="1045729" y="5091734"/>
            <a:ext cx="1859623" cy="79881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Crime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DDE6BD9B-86CD-4A26-9D92-53768AD501E0}"/>
              </a:ext>
            </a:extLst>
          </p:cNvPr>
          <p:cNvCxnSpPr>
            <a:cxnSpLocks/>
            <a:stCxn id="29" idx="3"/>
            <a:endCxn id="28" idx="1"/>
          </p:cNvCxnSpPr>
          <p:nvPr/>
        </p:nvCxnSpPr>
        <p:spPr>
          <a:xfrm flipV="1">
            <a:off x="2905352" y="5019622"/>
            <a:ext cx="2872267" cy="47152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FC5F9AE4-F3E5-4F92-B99B-05F7FE3B7311}"/>
              </a:ext>
            </a:extLst>
          </p:cNvPr>
          <p:cNvCxnSpPr>
            <a:cxnSpLocks/>
            <a:stCxn id="29" idx="3"/>
            <a:endCxn id="27" idx="1"/>
          </p:cNvCxnSpPr>
          <p:nvPr/>
        </p:nvCxnSpPr>
        <p:spPr>
          <a:xfrm>
            <a:off x="2905352" y="5491142"/>
            <a:ext cx="2872268" cy="62300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82A17463-BBD4-4BB7-B90E-5583ECEFD6AC}"/>
                  </a:ext>
                </a:extLst>
              </p:cNvPr>
              <p:cNvSpPr txBox="1"/>
              <p:nvPr/>
            </p:nvSpPr>
            <p:spPr>
              <a:xfrm>
                <a:off x="7836523" y="4939492"/>
                <a:ext cx="3162155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1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𝑃</m:t>
                      </m:r>
                      <m:d>
                        <m:dPr>
                          <m:ctrlP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𝐴𝑟𝑟𝑒𝑠𝑡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=1</m:t>
                          </m:r>
                        </m:e>
                        <m:e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𝐶𝑟𝑖𝑚𝑒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=1,  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𝑅𝑎𝑐𝑒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ED7D3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𝐵</m:t>
                          </m:r>
                        </m:e>
                      </m:d>
                      <m:r>
                        <a:rPr kumimoji="0" lang="en-US" sz="11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=100%</m:t>
                      </m:r>
                    </m:oMath>
                  </m:oMathPara>
                </a14:m>
                <a:endPara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82A17463-BBD4-4BB7-B90E-5583ECEFD6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36523" y="4939492"/>
                <a:ext cx="3162155" cy="2616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46C0675F-8180-4B58-AC0D-DBE24D15093D}"/>
                  </a:ext>
                </a:extLst>
              </p:cNvPr>
              <p:cNvSpPr txBox="1"/>
              <p:nvPr/>
            </p:nvSpPr>
            <p:spPr>
              <a:xfrm>
                <a:off x="7836524" y="5983337"/>
                <a:ext cx="3093144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1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𝑃</m:t>
                      </m:r>
                      <m:d>
                        <m:dPr>
                          <m:ctrlP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𝐴𝑟𝑟𝑒𝑠𝑡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=0</m:t>
                          </m:r>
                        </m:e>
                        <m:e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𝐶𝑟𝑖𝑚𝑒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=1,   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𝑅𝑎𝑐𝑒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ED7D3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𝐵</m:t>
                          </m:r>
                        </m:e>
                      </m:d>
                      <m:r>
                        <a:rPr kumimoji="0" lang="en-US" sz="11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=0%</m:t>
                      </m:r>
                    </m:oMath>
                  </m:oMathPara>
                </a14:m>
                <a:endPara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46C0675F-8180-4B58-AC0D-DBE24D1509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36524" y="5983337"/>
                <a:ext cx="3093144" cy="2616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63F2F8A1-9424-4F1D-821E-1287A93594C1}"/>
              </a:ext>
            </a:extLst>
          </p:cNvPr>
          <p:cNvSpPr txBox="1"/>
          <p:nvPr/>
        </p:nvSpPr>
        <p:spPr>
          <a:xfrm>
            <a:off x="1311217" y="4019909"/>
            <a:ext cx="90404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In this scenario, one group is more likely to be re-arrested given that they committed a crime</a:t>
            </a:r>
          </a:p>
        </p:txBody>
      </p:sp>
    </p:spTree>
    <p:extLst>
      <p:ext uri="{BB962C8B-B14F-4D97-AF65-F5344CB8AC3E}">
        <p14:creationId xmlns:p14="http://schemas.microsoft.com/office/powerpoint/2010/main" val="142156666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039ED-9BAD-453D-880A-07999242B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Does Bias Come From? Scenario 2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AB5D880-1729-47E7-99B4-A7D4FA2B2FCD}"/>
              </a:ext>
            </a:extLst>
          </p:cNvPr>
          <p:cNvSpPr/>
          <p:nvPr/>
        </p:nvSpPr>
        <p:spPr>
          <a:xfrm>
            <a:off x="5777621" y="3118380"/>
            <a:ext cx="1859623" cy="64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Not Arrested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406F41C-2101-4BA4-B529-913DC4D1EC2B}"/>
              </a:ext>
            </a:extLst>
          </p:cNvPr>
          <p:cNvSpPr/>
          <p:nvPr/>
        </p:nvSpPr>
        <p:spPr>
          <a:xfrm>
            <a:off x="5777620" y="2023860"/>
            <a:ext cx="1859623" cy="64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Arrested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FEEE8A5-E50D-43AA-9824-A6FA79D24CD0}"/>
              </a:ext>
            </a:extLst>
          </p:cNvPr>
          <p:cNvSpPr/>
          <p:nvPr/>
        </p:nvSpPr>
        <p:spPr>
          <a:xfrm>
            <a:off x="1045730" y="2416012"/>
            <a:ext cx="1859623" cy="7988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Crime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CDF22341-383B-4FF5-8EB2-0D2F2E7ECA71}"/>
              </a:ext>
            </a:extLst>
          </p:cNvPr>
          <p:cNvCxnSpPr>
            <a:cxnSpLocks/>
            <a:stCxn id="17" idx="3"/>
            <a:endCxn id="19" idx="1"/>
          </p:cNvCxnSpPr>
          <p:nvPr/>
        </p:nvCxnSpPr>
        <p:spPr>
          <a:xfrm flipV="1">
            <a:off x="2905353" y="2343900"/>
            <a:ext cx="2872267" cy="47152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726AA689-FE6F-4974-9254-28A43737650E}"/>
              </a:ext>
            </a:extLst>
          </p:cNvPr>
          <p:cNvCxnSpPr>
            <a:cxnSpLocks/>
            <a:stCxn id="17" idx="3"/>
            <a:endCxn id="4" idx="1"/>
          </p:cNvCxnSpPr>
          <p:nvPr/>
        </p:nvCxnSpPr>
        <p:spPr>
          <a:xfrm>
            <a:off x="2905353" y="2815420"/>
            <a:ext cx="2872268" cy="62300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0D96758-BAF6-4CD8-8B20-4213E840AFD8}"/>
                  </a:ext>
                </a:extLst>
              </p:cNvPr>
              <p:cNvSpPr txBox="1"/>
              <p:nvPr/>
            </p:nvSpPr>
            <p:spPr>
              <a:xfrm>
                <a:off x="7836524" y="2246189"/>
                <a:ext cx="3309746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11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𝑃</m:t>
                    </m:r>
                    <m:d>
                      <m:dPr>
                        <m:ctrlPr>
                          <a:rPr kumimoji="0" lang="en-US" sz="11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1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𝐴𝑟𝑟𝑒𝑠𝑡</m:t>
                        </m:r>
                        <m:r>
                          <a:rPr kumimoji="0" lang="en-US" sz="11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=1</m:t>
                        </m:r>
                      </m:e>
                      <m:e>
                        <m:r>
                          <a:rPr kumimoji="0" lang="en-US" sz="11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𝐶𝑟𝑖𝑚𝑒</m:t>
                        </m:r>
                        <m:r>
                          <a:rPr kumimoji="0" lang="en-US" sz="11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=1,  </m:t>
                        </m:r>
                        <m:r>
                          <a:rPr kumimoji="0" lang="en-US" sz="11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𝑅𝑎𝑐𝑒</m:t>
                        </m:r>
                        <m:r>
                          <a:rPr kumimoji="0" lang="en-US" sz="11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</m:t>
                        </m:r>
                        <m:r>
                          <a:rPr kumimoji="0" lang="en-US" sz="11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4472C4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𝐴</m:t>
                        </m:r>
                      </m:e>
                    </m:d>
                    <m:r>
                      <a:rPr kumimoji="0" lang="en-US" sz="11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=100%</m:t>
                    </m:r>
                  </m:oMath>
                </a14:m>
                <a:r>
                  <a:rPr kumimoji="0" 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0D96758-BAF6-4CD8-8B20-4213E840AF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36524" y="2246189"/>
                <a:ext cx="3309746" cy="2616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8EFB6F50-6CD2-4149-A1FA-99358F668D30}"/>
                  </a:ext>
                </a:extLst>
              </p:cNvPr>
              <p:cNvSpPr txBox="1"/>
              <p:nvPr/>
            </p:nvSpPr>
            <p:spPr>
              <a:xfrm>
                <a:off x="7836523" y="3260406"/>
                <a:ext cx="2998253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1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𝑃</m:t>
                      </m:r>
                      <m:d>
                        <m:dPr>
                          <m:ctrlP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𝐴𝑟𝑟𝑒𝑠𝑡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=0</m:t>
                          </m:r>
                        </m:e>
                        <m:e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𝐶𝑟𝑖𝑚𝑒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=1,   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𝑅𝑎𝑐𝑒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472C4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𝐴</m:t>
                          </m:r>
                        </m:e>
                      </m:d>
                      <m:r>
                        <a:rPr kumimoji="0" lang="en-US" sz="11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=0%</m:t>
                      </m:r>
                    </m:oMath>
                  </m:oMathPara>
                </a14:m>
                <a:endPara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8EFB6F50-6CD2-4149-A1FA-99358F668D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36523" y="3260406"/>
                <a:ext cx="2998253" cy="2616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Rectangle 26">
            <a:extLst>
              <a:ext uri="{FF2B5EF4-FFF2-40B4-BE49-F238E27FC236}">
                <a16:creationId xmlns:a16="http://schemas.microsoft.com/office/drawing/2014/main" id="{F42497D3-EC5B-4A4F-999E-6AF47B352B5B}"/>
              </a:ext>
            </a:extLst>
          </p:cNvPr>
          <p:cNvSpPr/>
          <p:nvPr/>
        </p:nvSpPr>
        <p:spPr>
          <a:xfrm>
            <a:off x="5777620" y="5794102"/>
            <a:ext cx="1859623" cy="64008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Not Arrested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F7CF451-8A18-4ADD-AF27-77E1B5D30F9F}"/>
              </a:ext>
            </a:extLst>
          </p:cNvPr>
          <p:cNvSpPr/>
          <p:nvPr/>
        </p:nvSpPr>
        <p:spPr>
          <a:xfrm>
            <a:off x="5777619" y="4699582"/>
            <a:ext cx="1859623" cy="64008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Arrested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DE938B4-1C37-4229-B681-285CF5F49775}"/>
              </a:ext>
            </a:extLst>
          </p:cNvPr>
          <p:cNvSpPr/>
          <p:nvPr/>
        </p:nvSpPr>
        <p:spPr>
          <a:xfrm>
            <a:off x="1045729" y="5091734"/>
            <a:ext cx="1859623" cy="79881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Crime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DDE6BD9B-86CD-4A26-9D92-53768AD501E0}"/>
              </a:ext>
            </a:extLst>
          </p:cNvPr>
          <p:cNvCxnSpPr>
            <a:cxnSpLocks/>
            <a:stCxn id="29" idx="3"/>
            <a:endCxn id="28" idx="1"/>
          </p:cNvCxnSpPr>
          <p:nvPr/>
        </p:nvCxnSpPr>
        <p:spPr>
          <a:xfrm flipV="1">
            <a:off x="2905352" y="5019622"/>
            <a:ext cx="2872267" cy="47152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FC5F9AE4-F3E5-4F92-B99B-05F7FE3B7311}"/>
              </a:ext>
            </a:extLst>
          </p:cNvPr>
          <p:cNvCxnSpPr>
            <a:cxnSpLocks/>
            <a:stCxn id="29" idx="3"/>
            <a:endCxn id="27" idx="1"/>
          </p:cNvCxnSpPr>
          <p:nvPr/>
        </p:nvCxnSpPr>
        <p:spPr>
          <a:xfrm>
            <a:off x="2905352" y="5491142"/>
            <a:ext cx="2872268" cy="62300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82A17463-BBD4-4BB7-B90E-5583ECEFD6AC}"/>
                  </a:ext>
                </a:extLst>
              </p:cNvPr>
              <p:cNvSpPr txBox="1"/>
              <p:nvPr/>
            </p:nvSpPr>
            <p:spPr>
              <a:xfrm>
                <a:off x="7836523" y="4939492"/>
                <a:ext cx="3162155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1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𝑃</m:t>
                      </m:r>
                      <m:d>
                        <m:dPr>
                          <m:ctrlP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𝐴𝑟𝑟𝑒𝑠𝑡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=1</m:t>
                          </m:r>
                        </m:e>
                        <m:e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𝐶𝑟𝑖𝑚𝑒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=1,  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𝑅𝑎𝑐𝑒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ED7D3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𝐵</m:t>
                          </m:r>
                        </m:e>
                      </m:d>
                      <m:r>
                        <a:rPr kumimoji="0" lang="en-US" sz="11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=100%</m:t>
                      </m:r>
                    </m:oMath>
                  </m:oMathPara>
                </a14:m>
                <a:endPara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82A17463-BBD4-4BB7-B90E-5583ECEFD6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36523" y="4939492"/>
                <a:ext cx="3162155" cy="2616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46C0675F-8180-4B58-AC0D-DBE24D15093D}"/>
                  </a:ext>
                </a:extLst>
              </p:cNvPr>
              <p:cNvSpPr txBox="1"/>
              <p:nvPr/>
            </p:nvSpPr>
            <p:spPr>
              <a:xfrm>
                <a:off x="7836524" y="5983337"/>
                <a:ext cx="3093144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1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𝑃</m:t>
                      </m:r>
                      <m:d>
                        <m:dPr>
                          <m:ctrlP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𝐴𝑟𝑟𝑒𝑠𝑡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=0</m:t>
                          </m:r>
                        </m:e>
                        <m:e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𝐶𝑟𝑖𝑚𝑒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=1,   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𝑅𝑎𝑐𝑒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</m:t>
                          </m:r>
                          <m:r>
                            <a:rPr kumimoji="0" lang="en-US" sz="11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ED7D3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𝐵</m:t>
                          </m:r>
                        </m:e>
                      </m:d>
                      <m:r>
                        <a:rPr kumimoji="0" lang="en-US" sz="11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=0%</m:t>
                      </m:r>
                    </m:oMath>
                  </m:oMathPara>
                </a14:m>
                <a:endPara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46C0675F-8180-4B58-AC0D-DBE24D1509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36524" y="5983337"/>
                <a:ext cx="3093144" cy="2616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8448199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2829</TotalTime>
  <Words>2792</Words>
  <Application>Microsoft Office PowerPoint</Application>
  <PresentationFormat>Widescreen</PresentationFormat>
  <Paragraphs>933</Paragraphs>
  <Slides>48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48</vt:i4>
      </vt:variant>
    </vt:vector>
  </HeadingPairs>
  <TitlesOfParts>
    <vt:vector size="54" baseType="lpstr">
      <vt:lpstr>Arial</vt:lpstr>
      <vt:lpstr>Calibri</vt:lpstr>
      <vt:lpstr>Cambria</vt:lpstr>
      <vt:lpstr>Cambria Math</vt:lpstr>
      <vt:lpstr>Office Theme</vt:lpstr>
      <vt:lpstr>1_Office Theme</vt:lpstr>
      <vt:lpstr>INST 414: Data Science Techniques   Sources of Bias I</vt:lpstr>
      <vt:lpstr>Bias in Predictions and  the Importance of Base Rates</vt:lpstr>
      <vt:lpstr>What Do We Mean by Bias?</vt:lpstr>
      <vt:lpstr>Our Data</vt:lpstr>
      <vt:lpstr>Where Does Bias Come From? </vt:lpstr>
      <vt:lpstr>Where Does Bias Come From? </vt:lpstr>
      <vt:lpstr>Where Does Bias Come From? Scenario 1</vt:lpstr>
      <vt:lpstr>Where Does Bias Come From? Scenario 1</vt:lpstr>
      <vt:lpstr>Where Does Bias Come From? Scenario 2</vt:lpstr>
      <vt:lpstr>No Differences in Measurement</vt:lpstr>
      <vt:lpstr>What Leads to Bias </vt:lpstr>
      <vt:lpstr>Example</vt:lpstr>
      <vt:lpstr>Example</vt:lpstr>
      <vt:lpstr>P(Arrest_2021)</vt:lpstr>
      <vt:lpstr>P(Arrest_2021)</vt:lpstr>
      <vt:lpstr>P(Arrest_2021)</vt:lpstr>
      <vt:lpstr>P(Arrest_2021)</vt:lpstr>
      <vt:lpstr>Compute Fairness Metrics</vt:lpstr>
      <vt:lpstr>P(Arrest_2021 |Arrest_2020)</vt:lpstr>
      <vt:lpstr>P(Arrest_2021 |Arrest_2020)</vt:lpstr>
      <vt:lpstr>Visualizing the model</vt:lpstr>
      <vt:lpstr>Compute Fairness Metrics</vt:lpstr>
      <vt:lpstr>P(Arrest_2021 |Arrest_2020, Race)</vt:lpstr>
      <vt:lpstr>P(Arrest_2021 |Arrest_2020, Race)</vt:lpstr>
      <vt:lpstr>Visualizing the model</vt:lpstr>
      <vt:lpstr>Compute Fairness Metrics</vt:lpstr>
      <vt:lpstr>Add interaction</vt:lpstr>
      <vt:lpstr>P(Arrest_2021 |Arrest_2020)</vt:lpstr>
      <vt:lpstr>Visualizing the model</vt:lpstr>
      <vt:lpstr>Visualizing the model</vt:lpstr>
      <vt:lpstr>Visualizing the model</vt:lpstr>
      <vt:lpstr>Compute Fairness Metrics</vt:lpstr>
      <vt:lpstr>Calibration/PPV Balance</vt:lpstr>
      <vt:lpstr>Error Rates</vt:lpstr>
      <vt:lpstr>What Explains This Pattern?</vt:lpstr>
      <vt:lpstr>What Explains This Pattern?</vt:lpstr>
      <vt:lpstr>Constraints</vt:lpstr>
      <vt:lpstr>Constraints</vt:lpstr>
      <vt:lpstr>Constraints</vt:lpstr>
      <vt:lpstr>What Would a “Constraint” Look Like</vt:lpstr>
      <vt:lpstr>What Would a “Constraint” Look Like</vt:lpstr>
      <vt:lpstr>What Would a “Constraint” Look Like</vt:lpstr>
      <vt:lpstr>“Control Dials” for Algorithms</vt:lpstr>
      <vt:lpstr>The Importance of Base Rates</vt:lpstr>
      <vt:lpstr>P(Arrest_2021=1|Arrest_2020, Race)</vt:lpstr>
      <vt:lpstr>Why Is Race Predictive of the outcome?</vt:lpstr>
      <vt:lpstr>How Would We Equalize P-Hats?</vt:lpstr>
      <vt:lpstr>We See This Already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Zubin Jelveh</dc:creator>
  <cp:lastModifiedBy>Zubin Jelveh</cp:lastModifiedBy>
  <cp:revision>52</cp:revision>
  <dcterms:created xsi:type="dcterms:W3CDTF">2021-11-13T16:15:32Z</dcterms:created>
  <dcterms:modified xsi:type="dcterms:W3CDTF">2026-04-14T15:48:06Z</dcterms:modified>
</cp:coreProperties>
</file>