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647" r:id="rId3"/>
    <p:sldId id="268" r:id="rId4"/>
    <p:sldId id="648" r:id="rId5"/>
    <p:sldId id="271" r:id="rId6"/>
    <p:sldId id="649" r:id="rId7"/>
    <p:sldId id="650" r:id="rId8"/>
    <p:sldId id="273" r:id="rId9"/>
    <p:sldId id="652" r:id="rId10"/>
    <p:sldId id="654" r:id="rId11"/>
    <p:sldId id="674" r:id="rId12"/>
    <p:sldId id="670" r:id="rId13"/>
    <p:sldId id="671" r:id="rId14"/>
    <p:sldId id="672" r:id="rId15"/>
    <p:sldId id="673" r:id="rId16"/>
    <p:sldId id="675" r:id="rId17"/>
    <p:sldId id="676" r:id="rId18"/>
    <p:sldId id="653" r:id="rId19"/>
    <p:sldId id="267" r:id="rId20"/>
    <p:sldId id="677" r:id="rId21"/>
    <p:sldId id="281" r:id="rId22"/>
    <p:sldId id="284" r:id="rId23"/>
    <p:sldId id="282" r:id="rId24"/>
    <p:sldId id="285" r:id="rId25"/>
    <p:sldId id="292" r:id="rId26"/>
    <p:sldId id="288" r:id="rId27"/>
    <p:sldId id="297" r:id="rId28"/>
    <p:sldId id="768" r:id="rId29"/>
    <p:sldId id="291" r:id="rId30"/>
    <p:sldId id="293" r:id="rId31"/>
    <p:sldId id="295" r:id="rId32"/>
    <p:sldId id="770" r:id="rId33"/>
    <p:sldId id="296" r:id="rId34"/>
    <p:sldId id="299" r:id="rId35"/>
    <p:sldId id="301" r:id="rId36"/>
    <p:sldId id="773" r:id="rId37"/>
    <p:sldId id="774" r:id="rId38"/>
    <p:sldId id="772" r:id="rId39"/>
    <p:sldId id="302" r:id="rId40"/>
    <p:sldId id="655" r:id="rId41"/>
    <p:sldId id="656" r:id="rId42"/>
    <p:sldId id="659" r:id="rId43"/>
    <p:sldId id="660" r:id="rId44"/>
    <p:sldId id="661" r:id="rId45"/>
    <p:sldId id="662" r:id="rId46"/>
    <p:sldId id="663" r:id="rId47"/>
    <p:sldId id="664" r:id="rId48"/>
    <p:sldId id="667" r:id="rId49"/>
    <p:sldId id="668" r:id="rId50"/>
    <p:sldId id="666" r:id="rId51"/>
    <p:sldId id="703" r:id="rId52"/>
    <p:sldId id="708" r:id="rId53"/>
    <p:sldId id="740" r:id="rId54"/>
    <p:sldId id="702" r:id="rId55"/>
    <p:sldId id="711" r:id="rId56"/>
    <p:sldId id="775" r:id="rId57"/>
    <p:sldId id="776" r:id="rId58"/>
    <p:sldId id="732" r:id="rId59"/>
    <p:sldId id="713" r:id="rId60"/>
    <p:sldId id="714" r:id="rId61"/>
    <p:sldId id="717" r:id="rId62"/>
    <p:sldId id="718" r:id="rId63"/>
    <p:sldId id="719" r:id="rId64"/>
    <p:sldId id="723" r:id="rId65"/>
    <p:sldId id="725" r:id="rId66"/>
    <p:sldId id="728" r:id="rId67"/>
    <p:sldId id="729" r:id="rId68"/>
    <p:sldId id="730" r:id="rId69"/>
    <p:sldId id="731" r:id="rId70"/>
    <p:sldId id="778" r:id="rId71"/>
    <p:sldId id="777" r:id="rId72"/>
    <p:sldId id="256" r:id="rId73"/>
    <p:sldId id="257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8A0C-9D3B-C758-037F-D74A6B7A9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39D0C-BA10-063F-38B9-F55628D74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D6265-8946-37A6-338E-3EB6E90A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286B-C740-4C12-80AB-751BB425E1D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F7BC8-674F-834A-6224-B5621073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38E16-7A0B-E345-AC2B-292A4E6E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00A-EB93-4BE2-AFC9-A2BDB858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2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F92F-4775-AD2E-CB91-CF90BC67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A8729-5356-DBC2-A0D6-64964C462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521E4-B1FC-5100-108A-71989C70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286B-C740-4C12-80AB-751BB425E1D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C712F-1A64-C399-1799-EFEDF34DA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E0E98-AEAF-C4D1-1DE3-4986C2CE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00A-EB93-4BE2-AFC9-A2BDB858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9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609F9E-9542-3609-C4E4-2BA2BBD11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A9844-4C23-D98F-E325-4894B4CCB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5D179-23AD-192D-CEB3-690247783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286B-C740-4C12-80AB-751BB425E1D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9C87D-6951-7401-0B56-2FB7E0BE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A2A14-C038-7419-6CAA-99BEA713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00A-EB93-4BE2-AFC9-A2BDB858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3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D1733-1111-4020-80CF-1027A26D2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31730-60D1-4195-855A-5BFAC6C8B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CD8F-15CA-4B78-9991-1C8A0A71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804209A-C6D7-496B-8537-5782FDB96C12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627FA-69D8-4892-ADD0-442AE9FD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5B53B-A9A7-4A38-AC44-97F4F832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C87352C-6AF1-4D42-A15A-45C6FA13D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68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1540-682B-4DCA-9361-C88BB971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C6AE-DC84-4104-825A-6EF213FFE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6786B-D1CB-4857-A356-C791502C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804209A-C6D7-496B-8537-5782FDB96C12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2753D-0E21-4FDB-82B0-7F8F3F09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88069-A43B-4E6F-A666-DB8538C0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C87352C-6AF1-4D42-A15A-45C6FA13D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9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819F-5EF8-462B-81F5-242BA480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7B780-66FE-439F-85AE-04FF909A0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40FF-F5C5-43E7-980B-6288E92B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804209A-C6D7-496B-8537-5782FDB96C12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A5E5B-7404-4425-92F7-661962D3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83244-D302-4753-9011-3085E604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C87352C-6AF1-4D42-A15A-45C6FA13D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64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4737-73F0-488A-8143-23784699F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F13FD-7FB4-405C-9701-8AC68AF3A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BEA1A-FFC1-4D32-8E39-484C61747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4E644-5BEF-48FA-94A5-8DDF95D3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6D34E-62BE-42CB-954A-BFADC5C9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B9ABC-C756-4BCD-A926-C8B1CCFD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5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824D4-E554-4CA4-88B9-85F44618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8C30A-382B-4369-8F44-FB7D8F62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51816-F25D-4A70-9847-2D391C1E2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088ED-9888-4E6B-8267-000EF5B34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ECD2C-3967-4873-B333-A55664A0B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8580D-F28E-4B19-BC9E-ECC5985A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30A328-AECD-4DD2-A016-8BCD85C2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B5C51-7186-4B3B-BCB4-8B3ECE62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68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FF02-719D-4FFC-BF77-1860BD90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69F0B-E328-495F-9C5E-509BDA93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804209A-C6D7-496B-8537-5782FDB96C12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22280-409B-4DB7-B729-72B71C09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E1517-4C78-472E-8444-8DDCEE82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C87352C-6AF1-4D42-A15A-45C6FA13D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12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46AA6-92A2-4226-BB84-60EE33DF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E6895-C3B0-4240-821D-70BD698B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811DD-B229-4CE6-B27E-C9DDD717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02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76C51-B600-4F09-BDD2-2B4724C9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5F864-8307-4BB0-8286-75110D953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ED6D0-0213-4761-A2FF-207AF681F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3E146-30D1-4B24-8061-A6C8FF8D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F91EE-3404-4217-A0A3-C9E2B397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3FBE4-DEF7-4F86-BF25-3503D58F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1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D37B-35F9-353B-262D-6A39F00A9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0C670-61C7-ABEC-FD90-F31BF6A1D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99ADF-25F9-1C25-040B-5781FE96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286B-C740-4C12-80AB-751BB425E1D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95F3F-8FA8-BBF6-9DE3-8681CC56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8486E-3854-7383-4AF4-80778232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00A-EB93-4BE2-AFC9-A2BDB858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05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E020-BD4C-4344-848C-8138D3A6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197018-A452-4434-A6EB-6A6F84874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4A571-6865-4C63-9372-ED149678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C2509-3A6D-4AE4-A63E-A9ECC5E4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27C3F-25C2-48A9-9D23-4341D6F1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3DBA2-438D-4462-A28E-7AC292EA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49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4C59-BFB9-4648-8769-81D7F727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C954F-CF0A-4E8E-8FFC-A03842B30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3C079-FBAA-4617-9C03-2BFC538D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CF761-8E7C-4A50-B727-6F608690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F500C-A4CB-4A2A-9F5D-A3F8FF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4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DFE6EE-C625-433F-A4C1-17FE127D0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67B4D-7F6B-4A95-83B1-7991DDC8B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4C59D-F805-4DE1-A743-958927DE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82274-7ABC-4F74-A181-96FA51F2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08FD9-33BB-4C87-9B32-07D183E3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1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33D7A-0A6E-42AD-B3D5-B4ABAB8C8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0CB52-10D8-4250-A12F-C1FA80B5C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9C9A885-88C9-4C05-AFCE-22FED3FC0DB3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9DBF8-B560-4428-9C4E-CC977AC8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6E9FA-577A-4F23-A9C4-33EF271E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3F6F1116-0702-451C-8E3A-AB937AA20C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368733-2A13-49C0-B174-3B6785DD244B}"/>
              </a:ext>
            </a:extLst>
          </p:cNvPr>
          <p:cNvSpPr txBox="1">
            <a:spLocks/>
          </p:cNvSpPr>
          <p:nvPr userDrawn="1"/>
        </p:nvSpPr>
        <p:spPr>
          <a:xfrm>
            <a:off x="293915" y="223612"/>
            <a:ext cx="11604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0" i="0" kern="1200">
                <a:solidFill>
                  <a:srgbClr val="7C0622"/>
                </a:solidFill>
                <a:latin typeface="Graphik Medium" charset="0"/>
                <a:ea typeface="Graphik Medium" charset="0"/>
                <a:cs typeface="Graphik Medium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7C062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4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D1234-4781-0A75-8565-4987917E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9BCE0-2E0D-38A5-BD11-3EC9122F7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E012B-6FF4-BEEE-D58C-6C4CE6F6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286B-C740-4C12-80AB-751BB425E1D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212B1-1351-2D03-4D50-2A026FFA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7F661-9BB8-513F-17A0-29B9656F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00A-EB93-4BE2-AFC9-A2BDB858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8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4281-0A92-3F23-91F1-577FEC90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AD1E9-A5D7-B09F-CBCF-8824BC4DB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68262-7B64-DFC9-48A4-6819B816B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68F85-1616-9485-9B36-A2BB9047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286B-C740-4C12-80AB-751BB425E1D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FE5BB-07DB-6483-76A0-E44CF395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77B2B-E572-92CA-0901-773066FF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00A-EB93-4BE2-AFC9-A2BDB858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1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EC65-6DE1-5116-F3D2-38C4B44CD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238A0-3621-5BD2-AC5B-43240EA7C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8077C-440B-1CB4-2466-83B990D60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755AF2-CC05-F7DB-AA2F-3765D0163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D016FD-3914-F06E-2739-2E7385FE2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0683A-ADF1-76F9-64EE-193B85B3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286B-C740-4C12-80AB-751BB425E1D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4D5E9E-E7A2-1DAA-9CD4-2DDD5430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AF5CD-119F-E137-D904-59F4161C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00A-EB93-4BE2-AFC9-A2BDB858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4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19CB-E27B-EC04-0B28-3A5BC9F5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E9120-0F36-4536-0F33-CA9DDBE60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286B-C740-4C12-80AB-751BB425E1D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8CFAF-7E09-7058-19F0-CDAF94CC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FC0F7-5A49-315D-55F7-A9D35C37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00A-EB93-4BE2-AFC9-A2BDB858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0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1D9961-D127-5781-E3D6-D6B706B1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286B-C740-4C12-80AB-751BB425E1D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898D65-FE02-2BA6-A054-9B26A5FD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AC0A6-D9BD-EBC9-F769-A8B9D12D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00A-EB93-4BE2-AFC9-A2BDB858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5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9F09-1BE9-0DA7-AE95-5FFB5D0F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F9E18-089A-5990-4E4E-B0004CE95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F1BF4-1AF8-E335-3164-115B69045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70E54-00EE-F498-EE10-6A872D18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286B-C740-4C12-80AB-751BB425E1D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561D1-F395-F323-43C6-8E784B08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54698-F1AA-CFBE-3325-5431B0CB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00A-EB93-4BE2-AFC9-A2BDB858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8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5FB00-925A-CF7B-4C9F-16999E7F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6B94D4-04F5-EC46-F80F-D4B721B46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F4BED-93B6-4560-2223-272F740AF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BE7FB-500F-D363-EAAA-60B54307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286B-C740-4C12-80AB-751BB425E1D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2423E-0CFC-8971-75B3-1DB3C7D3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A4A39-CC5B-B281-C257-4917EE705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600A-EB93-4BE2-AFC9-A2BDB858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3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9D42DC-FE74-0224-472A-41D4A4EF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D07A8-BEA9-CAFD-898A-B5665C568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990B5-0A9C-9B2E-5220-BA4E1C78C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0B286B-C740-4C12-80AB-751BB425E1D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A2701-D764-FAF3-87AA-BFA318C52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A09E8-2B1B-6684-9C9C-67DCBDAAC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F2600A-EB93-4BE2-AFC9-A2BDB858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9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9781C5-E59C-4BB0-8873-BAE364B4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6E6EC-8099-4621-86BD-B6DF198E7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71C2-25A2-4664-A0AB-5B82465A6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804209A-C6D7-496B-8537-5782FDB96C12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49414-77F4-48CA-8DC1-3DC095D90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AD38D-6CAF-4577-964B-6FC51F266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C87352C-6AF1-4D42-A15A-45C6FA13D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5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1.png"/><Relationship Id="rId5" Type="http://schemas.openxmlformats.org/officeDocument/2006/relationships/image" Target="../media/image310.pn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1.png"/><Relationship Id="rId7" Type="http://schemas.openxmlformats.org/officeDocument/2006/relationships/image" Target="../media/image6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0.png"/><Relationship Id="rId5" Type="http://schemas.openxmlformats.org/officeDocument/2006/relationships/image" Target="../media/image411.png"/><Relationship Id="rId4" Type="http://schemas.openxmlformats.org/officeDocument/2006/relationships/image" Target="../media/image310.png"/><Relationship Id="rId9" Type="http://schemas.openxmlformats.org/officeDocument/2006/relationships/image" Target="../media/image8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49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49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49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370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1.png"/><Relationship Id="rId4" Type="http://schemas.openxmlformats.org/officeDocument/2006/relationships/image" Target="../media/image39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Recap: Performance Metrics</a:t>
            </a:r>
          </a:p>
        </p:txBody>
      </p:sp>
    </p:spTree>
    <p:extLst>
      <p:ext uri="{BB962C8B-B14F-4D97-AF65-F5344CB8AC3E}">
        <p14:creationId xmlns:p14="http://schemas.microsoft.com/office/powerpoint/2010/main" val="21142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39E7E-34E6-4410-9E68-9F8F56130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BC741-AFD6-490A-9F42-8D453E945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be coming from police arrests</a:t>
            </a:r>
          </a:p>
          <a:p>
            <a:endParaRPr lang="en-US" dirty="0"/>
          </a:p>
          <a:p>
            <a:r>
              <a:rPr lang="en-US" dirty="0"/>
              <a:t>So we will either want to predict arrest in the future (next year)</a:t>
            </a:r>
          </a:p>
          <a:p>
            <a:endParaRPr lang="en-US" dirty="0"/>
          </a:p>
          <a:p>
            <a:r>
              <a:rPr lang="en-US" dirty="0"/>
              <a:t>Or use arrest data to predict another outcome (likelihood of dropping out of high school)</a:t>
            </a:r>
          </a:p>
          <a:p>
            <a:endParaRPr lang="en-US" dirty="0"/>
          </a:p>
          <a:p>
            <a:r>
              <a:rPr lang="en-US" dirty="0"/>
              <a:t>Or you could use arrest data as a predictor (X) or outcome to predict (Y)</a:t>
            </a:r>
          </a:p>
        </p:txBody>
      </p:sp>
    </p:spTree>
    <p:extLst>
      <p:ext uri="{BB962C8B-B14F-4D97-AF65-F5344CB8AC3E}">
        <p14:creationId xmlns:p14="http://schemas.microsoft.com/office/powerpoint/2010/main" val="2129432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039ED-9BAD-453D-880A-07999242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Bias Come From?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B5D880-1729-47E7-99B4-A7D4FA2B2FCD}"/>
              </a:ext>
            </a:extLst>
          </p:cNvPr>
          <p:cNvSpPr/>
          <p:nvPr/>
        </p:nvSpPr>
        <p:spPr>
          <a:xfrm>
            <a:off x="8236149" y="2940498"/>
            <a:ext cx="1859623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Arrested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28354E-5F68-49C4-9E54-C980BFC29244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 flipV="1">
            <a:off x="2284581" y="2654183"/>
            <a:ext cx="1239470" cy="132580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714EC3-DF6E-4E7D-8FAC-523A324C9F3C}"/>
              </a:ext>
            </a:extLst>
          </p:cNvPr>
          <p:cNvCxnSpPr>
            <a:cxnSpLocks/>
            <a:stCxn id="18" idx="3"/>
            <a:endCxn id="20" idx="1"/>
          </p:cNvCxnSpPr>
          <p:nvPr/>
        </p:nvCxnSpPr>
        <p:spPr>
          <a:xfrm>
            <a:off x="2284581" y="3979986"/>
            <a:ext cx="1281152" cy="154405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BDF326A-FB46-41E6-882F-F0B6AB5A9F56}"/>
              </a:ext>
            </a:extLst>
          </p:cNvPr>
          <p:cNvSpPr/>
          <p:nvPr/>
        </p:nvSpPr>
        <p:spPr>
          <a:xfrm>
            <a:off x="424958" y="3580578"/>
            <a:ext cx="1859623" cy="79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Crime Committed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6F41C-2101-4BA4-B529-913DC4D1EC2B}"/>
              </a:ext>
            </a:extLst>
          </p:cNvPr>
          <p:cNvSpPr/>
          <p:nvPr/>
        </p:nvSpPr>
        <p:spPr>
          <a:xfrm>
            <a:off x="8236150" y="1614935"/>
            <a:ext cx="1859623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Arrested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EEE8A5-E50D-43AA-9824-A6FA79D24CD0}"/>
              </a:ext>
            </a:extLst>
          </p:cNvPr>
          <p:cNvSpPr/>
          <p:nvPr/>
        </p:nvSpPr>
        <p:spPr>
          <a:xfrm>
            <a:off x="3524051" y="2254775"/>
            <a:ext cx="1859623" cy="79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Crime Reported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E4B6AB-7903-4731-B13C-2D881C97C2FD}"/>
              </a:ext>
            </a:extLst>
          </p:cNvPr>
          <p:cNvSpPr/>
          <p:nvPr/>
        </p:nvSpPr>
        <p:spPr>
          <a:xfrm>
            <a:off x="3565733" y="5124635"/>
            <a:ext cx="1859623" cy="79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Crime Not Reported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F22341-383B-4FF5-8EB2-0D2F2E7ECA71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5383674" y="1934975"/>
            <a:ext cx="2852476" cy="71920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6AA689-FE6F-4974-9254-28A43737650E}"/>
              </a:ext>
            </a:extLst>
          </p:cNvPr>
          <p:cNvCxnSpPr>
            <a:cxnSpLocks/>
            <a:stCxn id="17" idx="3"/>
            <a:endCxn id="4" idx="1"/>
          </p:cNvCxnSpPr>
          <p:nvPr/>
        </p:nvCxnSpPr>
        <p:spPr>
          <a:xfrm>
            <a:off x="5383674" y="2654183"/>
            <a:ext cx="2852475" cy="60635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FC7D99B-5581-4F19-821E-18EBE824FB46}"/>
              </a:ext>
            </a:extLst>
          </p:cNvPr>
          <p:cNvSpPr/>
          <p:nvPr/>
        </p:nvSpPr>
        <p:spPr>
          <a:xfrm>
            <a:off x="8236148" y="5729502"/>
            <a:ext cx="1859623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Arrested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53DEA1-63B5-4028-9AD2-EA8C3EDCB2BD}"/>
              </a:ext>
            </a:extLst>
          </p:cNvPr>
          <p:cNvSpPr/>
          <p:nvPr/>
        </p:nvSpPr>
        <p:spPr>
          <a:xfrm>
            <a:off x="8236149" y="4403939"/>
            <a:ext cx="1859623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Arrested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C25F5E-2D6F-4FDD-80E8-BD28A605F91A}"/>
              </a:ext>
            </a:extLst>
          </p:cNvPr>
          <p:cNvCxnSpPr>
            <a:cxnSpLocks/>
            <a:stCxn id="20" idx="3"/>
            <a:endCxn id="36" idx="1"/>
          </p:cNvCxnSpPr>
          <p:nvPr/>
        </p:nvCxnSpPr>
        <p:spPr>
          <a:xfrm flipV="1">
            <a:off x="5425356" y="4723979"/>
            <a:ext cx="2810793" cy="8000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73100DF-708E-4F5D-8035-8B61CC32D86E}"/>
              </a:ext>
            </a:extLst>
          </p:cNvPr>
          <p:cNvCxnSpPr>
            <a:cxnSpLocks/>
            <a:stCxn id="20" idx="3"/>
            <a:endCxn id="32" idx="1"/>
          </p:cNvCxnSpPr>
          <p:nvPr/>
        </p:nvCxnSpPr>
        <p:spPr>
          <a:xfrm>
            <a:off x="5425356" y="5524043"/>
            <a:ext cx="2810792" cy="52549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0B673C7-E6AF-4306-94C2-F1F2D8DFC20F}"/>
                  </a:ext>
                </a:extLst>
              </p:cNvPr>
              <p:cNvSpPr txBox="1"/>
              <p:nvPr/>
            </p:nvSpPr>
            <p:spPr>
              <a:xfrm>
                <a:off x="613003" y="2898901"/>
                <a:ext cx="27757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𝑅𝑒𝑝𝑜𝑟𝑡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 </m:t>
                          </m:r>
                        </m:e>
                      </m: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0B673C7-E6AF-4306-94C2-F1F2D8DFC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03" y="2898901"/>
                <a:ext cx="2775704" cy="261610"/>
              </a:xfrm>
              <a:prstGeom prst="rect">
                <a:avLst/>
              </a:prstGeom>
              <a:blipFill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5A812A2-2DA7-43BE-8499-DBE8CD319897}"/>
                  </a:ext>
                </a:extLst>
              </p:cNvPr>
              <p:cNvSpPr txBox="1"/>
              <p:nvPr/>
            </p:nvSpPr>
            <p:spPr>
              <a:xfrm>
                <a:off x="580769" y="5044019"/>
                <a:ext cx="27757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𝑅𝑒𝑝𝑜𝑟𝑡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 </m:t>
                          </m:r>
                        </m:e>
                      </m: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5A812A2-2DA7-43BE-8499-DBE8CD319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69" y="5044019"/>
                <a:ext cx="2775704" cy="261610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D96758-BAF6-4CD8-8B20-4213E840AFD8}"/>
                  </a:ext>
                </a:extLst>
              </p:cNvPr>
              <p:cNvSpPr txBox="1"/>
              <p:nvPr/>
            </p:nvSpPr>
            <p:spPr>
              <a:xfrm>
                <a:off x="5061704" y="1841926"/>
                <a:ext cx="27757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𝑅𝑒𝑝𝑜𝑟𝑡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D96758-BAF6-4CD8-8B20-4213E840A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704" y="1841926"/>
                <a:ext cx="2775704" cy="261610"/>
              </a:xfrm>
              <a:prstGeom prst="rect">
                <a:avLst/>
              </a:prstGeom>
              <a:blipFill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FB6F50-6CD2-4149-A1FA-99358F668D30}"/>
                  </a:ext>
                </a:extLst>
              </p:cNvPr>
              <p:cNvSpPr txBox="1"/>
              <p:nvPr/>
            </p:nvSpPr>
            <p:spPr>
              <a:xfrm>
                <a:off x="5061704" y="3218270"/>
                <a:ext cx="27757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𝑅𝑒𝑝𝑜𝑟𝑡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FB6F50-6CD2-4149-A1FA-99358F668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704" y="3218270"/>
                <a:ext cx="2775704" cy="261610"/>
              </a:xfrm>
              <a:prstGeom prst="rect">
                <a:avLst/>
              </a:prstGeom>
              <a:blipFill>
                <a:blip r:embed="rId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D1EDE1-E917-44FF-A85C-8F4457C22ED4}"/>
                  </a:ext>
                </a:extLst>
              </p:cNvPr>
              <p:cNvSpPr txBox="1"/>
              <p:nvPr/>
            </p:nvSpPr>
            <p:spPr>
              <a:xfrm>
                <a:off x="5058832" y="4651256"/>
                <a:ext cx="27757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𝑅𝑒𝑝𝑜𝑟𝑡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D1EDE1-E917-44FF-A85C-8F4457C22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832" y="4651256"/>
                <a:ext cx="2775704" cy="261610"/>
              </a:xfrm>
              <a:prstGeom prst="rect">
                <a:avLst/>
              </a:prstGeom>
              <a:blipFill>
                <a:blip r:embed="rId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501B58-F894-4AC4-8DD7-4E121FA9634C}"/>
                  </a:ext>
                </a:extLst>
              </p:cNvPr>
              <p:cNvSpPr txBox="1"/>
              <p:nvPr/>
            </p:nvSpPr>
            <p:spPr>
              <a:xfrm>
                <a:off x="5058832" y="6027600"/>
                <a:ext cx="27757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𝑅𝑒𝑝𝑜𝑟𝑡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501B58-F894-4AC4-8DD7-4E121FA96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832" y="6027600"/>
                <a:ext cx="2775704" cy="261610"/>
              </a:xfrm>
              <a:prstGeom prst="rect">
                <a:avLst/>
              </a:prstGeom>
              <a:blipFill>
                <a:blip r:embed="rId7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748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039ED-9BAD-453D-880A-07999242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Bias Come From?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B5D880-1729-47E7-99B4-A7D4FA2B2FCD}"/>
              </a:ext>
            </a:extLst>
          </p:cNvPr>
          <p:cNvSpPr/>
          <p:nvPr/>
        </p:nvSpPr>
        <p:spPr>
          <a:xfrm>
            <a:off x="6648886" y="3118380"/>
            <a:ext cx="1859623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Arrested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6F41C-2101-4BA4-B529-913DC4D1EC2B}"/>
              </a:ext>
            </a:extLst>
          </p:cNvPr>
          <p:cNvSpPr/>
          <p:nvPr/>
        </p:nvSpPr>
        <p:spPr>
          <a:xfrm>
            <a:off x="6648885" y="2023860"/>
            <a:ext cx="1859623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Arrested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EEE8A5-E50D-43AA-9824-A6FA79D24CD0}"/>
              </a:ext>
            </a:extLst>
          </p:cNvPr>
          <p:cNvSpPr/>
          <p:nvPr/>
        </p:nvSpPr>
        <p:spPr>
          <a:xfrm>
            <a:off x="1916995" y="2416012"/>
            <a:ext cx="1859623" cy="79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F22341-383B-4FF5-8EB2-0D2F2E7ECA71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3776618" y="2343900"/>
            <a:ext cx="2872267" cy="4715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6AA689-FE6F-4974-9254-28A43737650E}"/>
              </a:ext>
            </a:extLst>
          </p:cNvPr>
          <p:cNvCxnSpPr>
            <a:cxnSpLocks/>
            <a:stCxn id="17" idx="3"/>
            <a:endCxn id="4" idx="1"/>
          </p:cNvCxnSpPr>
          <p:nvPr/>
        </p:nvCxnSpPr>
        <p:spPr>
          <a:xfrm>
            <a:off x="3776618" y="2815420"/>
            <a:ext cx="2872268" cy="6230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D96758-BAF6-4CD8-8B20-4213E840AFD8}"/>
                  </a:ext>
                </a:extLst>
              </p:cNvPr>
              <p:cNvSpPr txBox="1"/>
              <p:nvPr/>
            </p:nvSpPr>
            <p:spPr>
              <a:xfrm>
                <a:off x="3635467" y="2082290"/>
                <a:ext cx="27757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D96758-BAF6-4CD8-8B20-4213E840A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467" y="2082290"/>
                <a:ext cx="2775704" cy="2616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FB6F50-6CD2-4149-A1FA-99358F668D30}"/>
                  </a:ext>
                </a:extLst>
              </p:cNvPr>
              <p:cNvSpPr txBox="1"/>
              <p:nvPr/>
            </p:nvSpPr>
            <p:spPr>
              <a:xfrm>
                <a:off x="3635467" y="3555543"/>
                <a:ext cx="27757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FB6F50-6CD2-4149-A1FA-99358F668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467" y="3555543"/>
                <a:ext cx="2775704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F42497D3-EC5B-4A4F-999E-6AF47B352B5B}"/>
              </a:ext>
            </a:extLst>
          </p:cNvPr>
          <p:cNvSpPr/>
          <p:nvPr/>
        </p:nvSpPr>
        <p:spPr>
          <a:xfrm>
            <a:off x="6648885" y="5794102"/>
            <a:ext cx="1859623" cy="64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Arrested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7CF451-8A18-4ADD-AF27-77E1B5D30F9F}"/>
              </a:ext>
            </a:extLst>
          </p:cNvPr>
          <p:cNvSpPr/>
          <p:nvPr/>
        </p:nvSpPr>
        <p:spPr>
          <a:xfrm>
            <a:off x="6648884" y="4699582"/>
            <a:ext cx="1859623" cy="64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Arrested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E938B4-1C37-4229-B681-285CF5F49775}"/>
              </a:ext>
            </a:extLst>
          </p:cNvPr>
          <p:cNvSpPr/>
          <p:nvPr/>
        </p:nvSpPr>
        <p:spPr>
          <a:xfrm>
            <a:off x="1916994" y="5091734"/>
            <a:ext cx="1859623" cy="7988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DE6BD9B-86CD-4A26-9D92-53768AD501E0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>
          <a:xfrm flipV="1">
            <a:off x="3776617" y="5019622"/>
            <a:ext cx="2872267" cy="4715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C5F9AE4-F3E5-4F92-B99B-05F7FE3B7311}"/>
              </a:ext>
            </a:extLst>
          </p:cNvPr>
          <p:cNvCxnSpPr>
            <a:cxnSpLocks/>
            <a:stCxn id="29" idx="3"/>
            <a:endCxn id="27" idx="1"/>
          </p:cNvCxnSpPr>
          <p:nvPr/>
        </p:nvCxnSpPr>
        <p:spPr>
          <a:xfrm>
            <a:off x="3776617" y="5491142"/>
            <a:ext cx="2872268" cy="6230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A17463-BBD4-4BB7-B90E-5583ECEFD6AC}"/>
                  </a:ext>
                </a:extLst>
              </p:cNvPr>
              <p:cNvSpPr txBox="1"/>
              <p:nvPr/>
            </p:nvSpPr>
            <p:spPr>
              <a:xfrm>
                <a:off x="3635466" y="4758012"/>
                <a:ext cx="27757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A17463-BBD4-4BB7-B90E-5583ECEFD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466" y="4758012"/>
                <a:ext cx="2775704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C0675F-8180-4B58-AC0D-DBE24D15093D}"/>
                  </a:ext>
                </a:extLst>
              </p:cNvPr>
              <p:cNvSpPr txBox="1"/>
              <p:nvPr/>
            </p:nvSpPr>
            <p:spPr>
              <a:xfrm>
                <a:off x="3635466" y="6231265"/>
                <a:ext cx="27757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C0675F-8180-4B58-AC0D-DBE24D150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466" y="6231265"/>
                <a:ext cx="277570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812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039ED-9BAD-453D-880A-07999242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Bias Come From? Scenario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B5D880-1729-47E7-99B4-A7D4FA2B2FCD}"/>
              </a:ext>
            </a:extLst>
          </p:cNvPr>
          <p:cNvSpPr/>
          <p:nvPr/>
        </p:nvSpPr>
        <p:spPr>
          <a:xfrm>
            <a:off x="5777621" y="3118380"/>
            <a:ext cx="1859623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Arrested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6F41C-2101-4BA4-B529-913DC4D1EC2B}"/>
              </a:ext>
            </a:extLst>
          </p:cNvPr>
          <p:cNvSpPr/>
          <p:nvPr/>
        </p:nvSpPr>
        <p:spPr>
          <a:xfrm>
            <a:off x="5777620" y="2023860"/>
            <a:ext cx="1859623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Arrested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EEE8A5-E50D-43AA-9824-A6FA79D24CD0}"/>
              </a:ext>
            </a:extLst>
          </p:cNvPr>
          <p:cNvSpPr/>
          <p:nvPr/>
        </p:nvSpPr>
        <p:spPr>
          <a:xfrm>
            <a:off x="1045730" y="2416012"/>
            <a:ext cx="1859623" cy="79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F22341-383B-4FF5-8EB2-0D2F2E7ECA71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2905353" y="2343900"/>
            <a:ext cx="2872267" cy="4715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6AA689-FE6F-4974-9254-28A43737650E}"/>
              </a:ext>
            </a:extLst>
          </p:cNvPr>
          <p:cNvCxnSpPr>
            <a:cxnSpLocks/>
            <a:stCxn id="17" idx="3"/>
            <a:endCxn id="4" idx="1"/>
          </p:cNvCxnSpPr>
          <p:nvPr/>
        </p:nvCxnSpPr>
        <p:spPr>
          <a:xfrm>
            <a:off x="2905353" y="2815420"/>
            <a:ext cx="2872268" cy="6230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D96758-BAF6-4CD8-8B20-4213E840AFD8}"/>
                  </a:ext>
                </a:extLst>
              </p:cNvPr>
              <p:cNvSpPr txBox="1"/>
              <p:nvPr/>
            </p:nvSpPr>
            <p:spPr>
              <a:xfrm>
                <a:off x="7836524" y="2246189"/>
                <a:ext cx="33097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𝐴𝑟𝑟𝑒𝑠𝑡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  <m:e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𝐶𝑟𝑖𝑚𝑒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=1,  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𝑅𝑎𝑐𝑒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=50%</m:t>
                    </m:r>
                  </m:oMath>
                </a14:m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D96758-BAF6-4CD8-8B20-4213E840A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4" y="2246189"/>
                <a:ext cx="3309746" cy="2616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FB6F50-6CD2-4149-A1FA-99358F668D30}"/>
                  </a:ext>
                </a:extLst>
              </p:cNvPr>
              <p:cNvSpPr txBox="1"/>
              <p:nvPr/>
            </p:nvSpPr>
            <p:spPr>
              <a:xfrm>
                <a:off x="7836523" y="3260406"/>
                <a:ext cx="29982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=50%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FB6F50-6CD2-4149-A1FA-99358F668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3" y="3260406"/>
                <a:ext cx="2998253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F42497D3-EC5B-4A4F-999E-6AF47B352B5B}"/>
              </a:ext>
            </a:extLst>
          </p:cNvPr>
          <p:cNvSpPr/>
          <p:nvPr/>
        </p:nvSpPr>
        <p:spPr>
          <a:xfrm>
            <a:off x="5777620" y="5794102"/>
            <a:ext cx="1859623" cy="64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Arrested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7CF451-8A18-4ADD-AF27-77E1B5D30F9F}"/>
              </a:ext>
            </a:extLst>
          </p:cNvPr>
          <p:cNvSpPr/>
          <p:nvPr/>
        </p:nvSpPr>
        <p:spPr>
          <a:xfrm>
            <a:off x="5777619" y="4699582"/>
            <a:ext cx="1859623" cy="64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Arrested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E938B4-1C37-4229-B681-285CF5F49775}"/>
              </a:ext>
            </a:extLst>
          </p:cNvPr>
          <p:cNvSpPr/>
          <p:nvPr/>
        </p:nvSpPr>
        <p:spPr>
          <a:xfrm>
            <a:off x="1045729" y="5091734"/>
            <a:ext cx="1859623" cy="7988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DE6BD9B-86CD-4A26-9D92-53768AD501E0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>
          <a:xfrm flipV="1">
            <a:off x="2905352" y="5019622"/>
            <a:ext cx="2872267" cy="4715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C5F9AE4-F3E5-4F92-B99B-05F7FE3B7311}"/>
              </a:ext>
            </a:extLst>
          </p:cNvPr>
          <p:cNvCxnSpPr>
            <a:cxnSpLocks/>
            <a:stCxn id="29" idx="3"/>
            <a:endCxn id="27" idx="1"/>
          </p:cNvCxnSpPr>
          <p:nvPr/>
        </p:nvCxnSpPr>
        <p:spPr>
          <a:xfrm>
            <a:off x="2905352" y="5491142"/>
            <a:ext cx="2872268" cy="6230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A17463-BBD4-4BB7-B90E-5583ECEFD6AC}"/>
                  </a:ext>
                </a:extLst>
              </p:cNvPr>
              <p:cNvSpPr txBox="1"/>
              <p:nvPr/>
            </p:nvSpPr>
            <p:spPr>
              <a:xfrm>
                <a:off x="7836523" y="4939492"/>
                <a:ext cx="31621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=100%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A17463-BBD4-4BB7-B90E-5583ECEFD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3" y="4939492"/>
                <a:ext cx="3162155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C0675F-8180-4B58-AC0D-DBE24D15093D}"/>
                  </a:ext>
                </a:extLst>
              </p:cNvPr>
              <p:cNvSpPr txBox="1"/>
              <p:nvPr/>
            </p:nvSpPr>
            <p:spPr>
              <a:xfrm>
                <a:off x="7836524" y="5983337"/>
                <a:ext cx="30931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=0%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C0675F-8180-4B58-AC0D-DBE24D150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4" y="5983337"/>
                <a:ext cx="309314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602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039ED-9BAD-453D-880A-07999242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Bias Come From? Scenario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B5D880-1729-47E7-99B4-A7D4FA2B2FCD}"/>
              </a:ext>
            </a:extLst>
          </p:cNvPr>
          <p:cNvSpPr/>
          <p:nvPr/>
        </p:nvSpPr>
        <p:spPr>
          <a:xfrm>
            <a:off x="5777621" y="3118380"/>
            <a:ext cx="1859623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Arrested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6F41C-2101-4BA4-B529-913DC4D1EC2B}"/>
              </a:ext>
            </a:extLst>
          </p:cNvPr>
          <p:cNvSpPr/>
          <p:nvPr/>
        </p:nvSpPr>
        <p:spPr>
          <a:xfrm>
            <a:off x="5777620" y="2023860"/>
            <a:ext cx="1859623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Arrested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EEE8A5-E50D-43AA-9824-A6FA79D24CD0}"/>
              </a:ext>
            </a:extLst>
          </p:cNvPr>
          <p:cNvSpPr/>
          <p:nvPr/>
        </p:nvSpPr>
        <p:spPr>
          <a:xfrm>
            <a:off x="1045730" y="2416012"/>
            <a:ext cx="1859623" cy="79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F22341-383B-4FF5-8EB2-0D2F2E7ECA71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2905353" y="2343900"/>
            <a:ext cx="2872267" cy="4715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6AA689-FE6F-4974-9254-28A43737650E}"/>
              </a:ext>
            </a:extLst>
          </p:cNvPr>
          <p:cNvCxnSpPr>
            <a:cxnSpLocks/>
            <a:stCxn id="17" idx="3"/>
            <a:endCxn id="4" idx="1"/>
          </p:cNvCxnSpPr>
          <p:nvPr/>
        </p:nvCxnSpPr>
        <p:spPr>
          <a:xfrm>
            <a:off x="2905353" y="2815420"/>
            <a:ext cx="2872268" cy="6230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D96758-BAF6-4CD8-8B20-4213E840AFD8}"/>
                  </a:ext>
                </a:extLst>
              </p:cNvPr>
              <p:cNvSpPr txBox="1"/>
              <p:nvPr/>
            </p:nvSpPr>
            <p:spPr>
              <a:xfrm>
                <a:off x="7836524" y="2246189"/>
                <a:ext cx="33097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𝐴𝑟𝑟𝑒𝑠𝑡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  <m:e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𝐶𝑟𝑖𝑚𝑒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=1,  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𝑅𝑎𝑐𝑒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=50%</m:t>
                    </m:r>
                  </m:oMath>
                </a14:m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D96758-BAF6-4CD8-8B20-4213E840A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4" y="2246189"/>
                <a:ext cx="3309746" cy="2616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FB6F50-6CD2-4149-A1FA-99358F668D30}"/>
                  </a:ext>
                </a:extLst>
              </p:cNvPr>
              <p:cNvSpPr txBox="1"/>
              <p:nvPr/>
            </p:nvSpPr>
            <p:spPr>
              <a:xfrm>
                <a:off x="7836523" y="3260406"/>
                <a:ext cx="29982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=50%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FB6F50-6CD2-4149-A1FA-99358F668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3" y="3260406"/>
                <a:ext cx="2998253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F42497D3-EC5B-4A4F-999E-6AF47B352B5B}"/>
              </a:ext>
            </a:extLst>
          </p:cNvPr>
          <p:cNvSpPr/>
          <p:nvPr/>
        </p:nvSpPr>
        <p:spPr>
          <a:xfrm>
            <a:off x="5777620" y="5794102"/>
            <a:ext cx="1859623" cy="64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Arrested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7CF451-8A18-4ADD-AF27-77E1B5D30F9F}"/>
              </a:ext>
            </a:extLst>
          </p:cNvPr>
          <p:cNvSpPr/>
          <p:nvPr/>
        </p:nvSpPr>
        <p:spPr>
          <a:xfrm>
            <a:off x="5777619" y="4699582"/>
            <a:ext cx="1859623" cy="64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Arrested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E938B4-1C37-4229-B681-285CF5F49775}"/>
              </a:ext>
            </a:extLst>
          </p:cNvPr>
          <p:cNvSpPr/>
          <p:nvPr/>
        </p:nvSpPr>
        <p:spPr>
          <a:xfrm>
            <a:off x="1045729" y="5091734"/>
            <a:ext cx="1859623" cy="7988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DE6BD9B-86CD-4A26-9D92-53768AD501E0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>
          <a:xfrm flipV="1">
            <a:off x="2905352" y="5019622"/>
            <a:ext cx="2872267" cy="4715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C5F9AE4-F3E5-4F92-B99B-05F7FE3B7311}"/>
              </a:ext>
            </a:extLst>
          </p:cNvPr>
          <p:cNvCxnSpPr>
            <a:cxnSpLocks/>
            <a:stCxn id="29" idx="3"/>
            <a:endCxn id="27" idx="1"/>
          </p:cNvCxnSpPr>
          <p:nvPr/>
        </p:nvCxnSpPr>
        <p:spPr>
          <a:xfrm>
            <a:off x="2905352" y="5491142"/>
            <a:ext cx="2872268" cy="6230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A17463-BBD4-4BB7-B90E-5583ECEFD6AC}"/>
                  </a:ext>
                </a:extLst>
              </p:cNvPr>
              <p:cNvSpPr txBox="1"/>
              <p:nvPr/>
            </p:nvSpPr>
            <p:spPr>
              <a:xfrm>
                <a:off x="7836523" y="4939492"/>
                <a:ext cx="31621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=100%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A17463-BBD4-4BB7-B90E-5583ECEFD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3" y="4939492"/>
                <a:ext cx="3162155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C0675F-8180-4B58-AC0D-DBE24D15093D}"/>
                  </a:ext>
                </a:extLst>
              </p:cNvPr>
              <p:cNvSpPr txBox="1"/>
              <p:nvPr/>
            </p:nvSpPr>
            <p:spPr>
              <a:xfrm>
                <a:off x="7836524" y="5983337"/>
                <a:ext cx="30931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=0%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C0675F-8180-4B58-AC0D-DBE24D150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4" y="5983337"/>
                <a:ext cx="309314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3F2F8A1-9424-4F1D-821E-1287A93594C1}"/>
              </a:ext>
            </a:extLst>
          </p:cNvPr>
          <p:cNvSpPr txBox="1"/>
          <p:nvPr/>
        </p:nvSpPr>
        <p:spPr>
          <a:xfrm>
            <a:off x="1311217" y="4019909"/>
            <a:ext cx="904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this scenario, one group is more likely to be re-arrested given that they committed a crime</a:t>
            </a:r>
          </a:p>
        </p:txBody>
      </p:sp>
    </p:spTree>
    <p:extLst>
      <p:ext uri="{BB962C8B-B14F-4D97-AF65-F5344CB8AC3E}">
        <p14:creationId xmlns:p14="http://schemas.microsoft.com/office/powerpoint/2010/main" val="356573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039ED-9BAD-453D-880A-07999242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Bias Come From? Scenario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B5D880-1729-47E7-99B4-A7D4FA2B2FCD}"/>
              </a:ext>
            </a:extLst>
          </p:cNvPr>
          <p:cNvSpPr/>
          <p:nvPr/>
        </p:nvSpPr>
        <p:spPr>
          <a:xfrm>
            <a:off x="5777621" y="3118380"/>
            <a:ext cx="1859623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Arrested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6F41C-2101-4BA4-B529-913DC4D1EC2B}"/>
              </a:ext>
            </a:extLst>
          </p:cNvPr>
          <p:cNvSpPr/>
          <p:nvPr/>
        </p:nvSpPr>
        <p:spPr>
          <a:xfrm>
            <a:off x="5777620" y="2023860"/>
            <a:ext cx="1859623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Arrested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EEE8A5-E50D-43AA-9824-A6FA79D24CD0}"/>
              </a:ext>
            </a:extLst>
          </p:cNvPr>
          <p:cNvSpPr/>
          <p:nvPr/>
        </p:nvSpPr>
        <p:spPr>
          <a:xfrm>
            <a:off x="1045730" y="2416012"/>
            <a:ext cx="1859623" cy="79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F22341-383B-4FF5-8EB2-0D2F2E7ECA71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2905353" y="2343900"/>
            <a:ext cx="2872267" cy="4715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6AA689-FE6F-4974-9254-28A43737650E}"/>
              </a:ext>
            </a:extLst>
          </p:cNvPr>
          <p:cNvCxnSpPr>
            <a:cxnSpLocks/>
            <a:stCxn id="17" idx="3"/>
            <a:endCxn id="4" idx="1"/>
          </p:cNvCxnSpPr>
          <p:nvPr/>
        </p:nvCxnSpPr>
        <p:spPr>
          <a:xfrm>
            <a:off x="2905353" y="2815420"/>
            <a:ext cx="2872268" cy="6230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D96758-BAF6-4CD8-8B20-4213E840AFD8}"/>
                  </a:ext>
                </a:extLst>
              </p:cNvPr>
              <p:cNvSpPr txBox="1"/>
              <p:nvPr/>
            </p:nvSpPr>
            <p:spPr>
              <a:xfrm>
                <a:off x="7836524" y="2246189"/>
                <a:ext cx="33097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𝐴𝑟𝑟𝑒𝑠𝑡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  <m:e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𝐶𝑟𝑖𝑚𝑒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=1,  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𝑅𝑎𝑐𝑒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=100%</m:t>
                    </m:r>
                  </m:oMath>
                </a14:m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D96758-BAF6-4CD8-8B20-4213E840A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4" y="2246189"/>
                <a:ext cx="3309746" cy="2616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FB6F50-6CD2-4149-A1FA-99358F668D30}"/>
                  </a:ext>
                </a:extLst>
              </p:cNvPr>
              <p:cNvSpPr txBox="1"/>
              <p:nvPr/>
            </p:nvSpPr>
            <p:spPr>
              <a:xfrm>
                <a:off x="7836523" y="3260406"/>
                <a:ext cx="29982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=0%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FB6F50-6CD2-4149-A1FA-99358F668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3" y="3260406"/>
                <a:ext cx="2998253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F42497D3-EC5B-4A4F-999E-6AF47B352B5B}"/>
              </a:ext>
            </a:extLst>
          </p:cNvPr>
          <p:cNvSpPr/>
          <p:nvPr/>
        </p:nvSpPr>
        <p:spPr>
          <a:xfrm>
            <a:off x="5777620" y="5794102"/>
            <a:ext cx="1859623" cy="64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Arrested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7CF451-8A18-4ADD-AF27-77E1B5D30F9F}"/>
              </a:ext>
            </a:extLst>
          </p:cNvPr>
          <p:cNvSpPr/>
          <p:nvPr/>
        </p:nvSpPr>
        <p:spPr>
          <a:xfrm>
            <a:off x="5777619" y="4699582"/>
            <a:ext cx="1859623" cy="64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Arrested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E938B4-1C37-4229-B681-285CF5F49775}"/>
              </a:ext>
            </a:extLst>
          </p:cNvPr>
          <p:cNvSpPr/>
          <p:nvPr/>
        </p:nvSpPr>
        <p:spPr>
          <a:xfrm>
            <a:off x="1045729" y="5091734"/>
            <a:ext cx="1859623" cy="7988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DE6BD9B-86CD-4A26-9D92-53768AD501E0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>
          <a:xfrm flipV="1">
            <a:off x="2905352" y="5019622"/>
            <a:ext cx="2872267" cy="4715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C5F9AE4-F3E5-4F92-B99B-05F7FE3B7311}"/>
              </a:ext>
            </a:extLst>
          </p:cNvPr>
          <p:cNvCxnSpPr>
            <a:cxnSpLocks/>
            <a:stCxn id="29" idx="3"/>
            <a:endCxn id="27" idx="1"/>
          </p:cNvCxnSpPr>
          <p:nvPr/>
        </p:nvCxnSpPr>
        <p:spPr>
          <a:xfrm>
            <a:off x="2905352" y="5491142"/>
            <a:ext cx="2872268" cy="6230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A17463-BBD4-4BB7-B90E-5583ECEFD6AC}"/>
                  </a:ext>
                </a:extLst>
              </p:cNvPr>
              <p:cNvSpPr txBox="1"/>
              <p:nvPr/>
            </p:nvSpPr>
            <p:spPr>
              <a:xfrm>
                <a:off x="7836523" y="4939492"/>
                <a:ext cx="31621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=100%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A17463-BBD4-4BB7-B90E-5583ECEFD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3" y="4939492"/>
                <a:ext cx="3162155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C0675F-8180-4B58-AC0D-DBE24D15093D}"/>
                  </a:ext>
                </a:extLst>
              </p:cNvPr>
              <p:cNvSpPr txBox="1"/>
              <p:nvPr/>
            </p:nvSpPr>
            <p:spPr>
              <a:xfrm>
                <a:off x="7836524" y="5983337"/>
                <a:ext cx="30931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=0%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C0675F-8180-4B58-AC0D-DBE24D150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4" y="5983337"/>
                <a:ext cx="309314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938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039ED-9BAD-453D-880A-07999242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Differences in Measurement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B5D880-1729-47E7-99B4-A7D4FA2B2FCD}"/>
              </a:ext>
            </a:extLst>
          </p:cNvPr>
          <p:cNvSpPr/>
          <p:nvPr/>
        </p:nvSpPr>
        <p:spPr>
          <a:xfrm>
            <a:off x="5777621" y="3118380"/>
            <a:ext cx="1859623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Arrested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6F41C-2101-4BA4-B529-913DC4D1EC2B}"/>
              </a:ext>
            </a:extLst>
          </p:cNvPr>
          <p:cNvSpPr/>
          <p:nvPr/>
        </p:nvSpPr>
        <p:spPr>
          <a:xfrm>
            <a:off x="5777620" y="2023860"/>
            <a:ext cx="1859623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Arrested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EEE8A5-E50D-43AA-9824-A6FA79D24CD0}"/>
              </a:ext>
            </a:extLst>
          </p:cNvPr>
          <p:cNvSpPr/>
          <p:nvPr/>
        </p:nvSpPr>
        <p:spPr>
          <a:xfrm>
            <a:off x="1045730" y="2416012"/>
            <a:ext cx="1859623" cy="79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F22341-383B-4FF5-8EB2-0D2F2E7ECA71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2905353" y="2343900"/>
            <a:ext cx="2872267" cy="4715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6AA689-FE6F-4974-9254-28A43737650E}"/>
              </a:ext>
            </a:extLst>
          </p:cNvPr>
          <p:cNvCxnSpPr>
            <a:cxnSpLocks/>
            <a:stCxn id="17" idx="3"/>
            <a:endCxn id="4" idx="1"/>
          </p:cNvCxnSpPr>
          <p:nvPr/>
        </p:nvCxnSpPr>
        <p:spPr>
          <a:xfrm>
            <a:off x="2905353" y="2815420"/>
            <a:ext cx="2872268" cy="6230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D96758-BAF6-4CD8-8B20-4213E840AFD8}"/>
                  </a:ext>
                </a:extLst>
              </p:cNvPr>
              <p:cNvSpPr txBox="1"/>
              <p:nvPr/>
            </p:nvSpPr>
            <p:spPr>
              <a:xfrm>
                <a:off x="7836524" y="2246189"/>
                <a:ext cx="33097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𝐴𝑟𝑟𝑒𝑠𝑡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  <m:e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𝐶𝑟𝑖𝑚𝑒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=1,  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𝑅𝑎𝑐𝑒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=100%</m:t>
                    </m:r>
                  </m:oMath>
                </a14:m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D96758-BAF6-4CD8-8B20-4213E840A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4" y="2246189"/>
                <a:ext cx="3309746" cy="2616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FB6F50-6CD2-4149-A1FA-99358F668D30}"/>
                  </a:ext>
                </a:extLst>
              </p:cNvPr>
              <p:cNvSpPr txBox="1"/>
              <p:nvPr/>
            </p:nvSpPr>
            <p:spPr>
              <a:xfrm>
                <a:off x="7836523" y="3260406"/>
                <a:ext cx="29982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=0%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FB6F50-6CD2-4149-A1FA-99358F668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3" y="3260406"/>
                <a:ext cx="2998253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F42497D3-EC5B-4A4F-999E-6AF47B352B5B}"/>
              </a:ext>
            </a:extLst>
          </p:cNvPr>
          <p:cNvSpPr/>
          <p:nvPr/>
        </p:nvSpPr>
        <p:spPr>
          <a:xfrm>
            <a:off x="5777620" y="5794102"/>
            <a:ext cx="1859623" cy="64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Arrested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7CF451-8A18-4ADD-AF27-77E1B5D30F9F}"/>
              </a:ext>
            </a:extLst>
          </p:cNvPr>
          <p:cNvSpPr/>
          <p:nvPr/>
        </p:nvSpPr>
        <p:spPr>
          <a:xfrm>
            <a:off x="5777619" y="4699582"/>
            <a:ext cx="1859623" cy="64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Arrested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E938B4-1C37-4229-B681-285CF5F49775}"/>
              </a:ext>
            </a:extLst>
          </p:cNvPr>
          <p:cNvSpPr/>
          <p:nvPr/>
        </p:nvSpPr>
        <p:spPr>
          <a:xfrm>
            <a:off x="1045729" y="5091734"/>
            <a:ext cx="1859623" cy="7988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DE6BD9B-86CD-4A26-9D92-53768AD501E0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>
          <a:xfrm flipV="1">
            <a:off x="2905352" y="5019622"/>
            <a:ext cx="2872267" cy="4715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C5F9AE4-F3E5-4F92-B99B-05F7FE3B7311}"/>
              </a:ext>
            </a:extLst>
          </p:cNvPr>
          <p:cNvCxnSpPr>
            <a:cxnSpLocks/>
            <a:stCxn id="29" idx="3"/>
            <a:endCxn id="27" idx="1"/>
          </p:cNvCxnSpPr>
          <p:nvPr/>
        </p:nvCxnSpPr>
        <p:spPr>
          <a:xfrm>
            <a:off x="2905352" y="5491142"/>
            <a:ext cx="2872268" cy="6230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A17463-BBD4-4BB7-B90E-5583ECEFD6AC}"/>
                  </a:ext>
                </a:extLst>
              </p:cNvPr>
              <p:cNvSpPr txBox="1"/>
              <p:nvPr/>
            </p:nvSpPr>
            <p:spPr>
              <a:xfrm>
                <a:off x="7836523" y="4939492"/>
                <a:ext cx="31621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=100%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A17463-BBD4-4BB7-B90E-5583ECEFD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3" y="4939492"/>
                <a:ext cx="3162155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C0675F-8180-4B58-AC0D-DBE24D15093D}"/>
                  </a:ext>
                </a:extLst>
              </p:cNvPr>
              <p:cNvSpPr txBox="1"/>
              <p:nvPr/>
            </p:nvSpPr>
            <p:spPr>
              <a:xfrm>
                <a:off x="7836524" y="5983337"/>
                <a:ext cx="30931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=0%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C0675F-8180-4B58-AC0D-DBE24D150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4" y="5983337"/>
                <a:ext cx="309314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87A1B18-6D8E-4BC6-A9DA-0366401DCC0F}"/>
              </a:ext>
            </a:extLst>
          </p:cNvPr>
          <p:cNvSpPr txBox="1"/>
          <p:nvPr/>
        </p:nvSpPr>
        <p:spPr>
          <a:xfrm>
            <a:off x="1311217" y="4019909"/>
            <a:ext cx="904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this scenario, both groups are always arrested if they have committed a crime.</a:t>
            </a:r>
          </a:p>
        </p:txBody>
      </p:sp>
    </p:spTree>
    <p:extLst>
      <p:ext uri="{BB962C8B-B14F-4D97-AF65-F5344CB8AC3E}">
        <p14:creationId xmlns:p14="http://schemas.microsoft.com/office/powerpoint/2010/main" val="1806080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79DC-FB41-40E1-B29B-2120C348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Leads to Bias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163CE-D818-48F4-8FB5-20846D19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We are going to imagine a world where everything is measured perfectly</a:t>
            </a:r>
          </a:p>
          <a:p>
            <a:endParaRPr lang="en-US" dirty="0"/>
          </a:p>
          <a:p>
            <a:r>
              <a:rPr lang="en-US" dirty="0"/>
              <a:t>We are going to compare two subgroups: race=0 and race=1</a:t>
            </a:r>
          </a:p>
          <a:p>
            <a:endParaRPr lang="en-US" dirty="0"/>
          </a:p>
          <a:p>
            <a:r>
              <a:rPr lang="en-US" dirty="0"/>
              <a:t>One subgroup will have a higher arrest rate than the other one</a:t>
            </a:r>
          </a:p>
          <a:p>
            <a:pPr lvl="1"/>
            <a:r>
              <a:rPr lang="en-US" dirty="0"/>
              <a:t>Why is there a difference in re-arrest rate?</a:t>
            </a:r>
          </a:p>
          <a:p>
            <a:pPr lvl="2"/>
            <a:r>
              <a:rPr lang="en-US" dirty="0"/>
              <a:t>Important for real-world discussions</a:t>
            </a:r>
          </a:p>
          <a:p>
            <a:pPr lvl="2"/>
            <a:r>
              <a:rPr lang="en-US" dirty="0"/>
              <a:t>Today we primarily care about the math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45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8407-CF74-4561-9452-79C2CFA5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D4415-DD33-4D81-9136-957FCE0321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137953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Predicting arrest in 2021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2021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Models:</a:t>
                </a:r>
              </a:p>
              <a:p>
                <a:pPr lvl="1"/>
                <a:r>
                  <a:rPr lang="en-US" b="0" dirty="0"/>
                  <a:t>1) No predictors</a:t>
                </a:r>
              </a:p>
              <a:p>
                <a:pPr lvl="1"/>
                <a:r>
                  <a:rPr lang="en-US" dirty="0"/>
                  <a:t>2) + </a:t>
                </a:r>
                <a:r>
                  <a:rPr lang="en-US" b="0" dirty="0"/>
                  <a:t>Arrest in 2020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2020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3) + Defendant’s race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4) + Interaction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2020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Ordinary Least Squares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D4415-DD33-4D81-9136-957FCE032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137953" cy="4351338"/>
              </a:xfrm>
              <a:blipFill>
                <a:blip r:embed="rId2"/>
                <a:stretch>
                  <a:fillRect l="-1789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234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8407-CF74-4561-9452-79C2CFA5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D4415-DD33-4D81-9136-957FCE0321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91894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Models:</a:t>
                </a:r>
              </a:p>
              <a:p>
                <a:pPr lvl="1"/>
                <a:r>
                  <a:rPr lang="en-US" b="0" dirty="0"/>
                  <a:t>1) No predictors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𝐴𝑟𝑟𝑒𝑠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2021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𝑝𝑟𝑒𝑑𝑠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b="0" dirty="0"/>
              </a:p>
              <a:p>
                <a:pPr lvl="1"/>
                <a:r>
                  <a:rPr lang="en-US" dirty="0"/>
                  <a:t>2) + </a:t>
                </a:r>
                <a:r>
                  <a:rPr lang="en-US" b="0" dirty="0"/>
                  <a:t>Arrest in 2020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𝐴𝑟𝑟𝑒𝑠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2020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𝐴𝑟𝑟𝑒𝑠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2021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𝑝𝑟𝑒𝑑𝑠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2020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3) + Defendant’s race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𝐴𝑟𝑟𝑒𝑠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2021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𝑝𝑟𝑒𝑑𝑠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2020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𝑟𝑎𝑐𝑒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4) + Interaction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2020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𝐴𝑟𝑟𝑒𝑠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2021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𝑝𝑟𝑒𝑑𝑠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2020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𝑟𝑎𝑐𝑒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Arrest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2020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𝑟𝑎𝑐𝑒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Note “|preds” is just a shorthand for saying that these are conditional probabilities that depend on the predictors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D4415-DD33-4D81-9136-957FCE032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918940" cy="4351338"/>
              </a:xfrm>
              <a:blipFill>
                <a:blip r:embed="rId2"/>
                <a:stretch>
                  <a:fillRect l="-983" t="-2801" r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308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2875B90-5F2D-41DA-A9C4-69A5AE71F15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56643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Convert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(p-hats)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(y-hats)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2875B90-5F2D-41DA-A9C4-69A5AE71F1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56643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826F5DF4-1229-4631-80E9-6D2130C66AF1}"/>
              </a:ext>
            </a:extLst>
          </p:cNvPr>
          <p:cNvGrpSpPr/>
          <p:nvPr/>
        </p:nvGrpSpPr>
        <p:grpSpPr>
          <a:xfrm>
            <a:off x="1672526" y="1778637"/>
            <a:ext cx="3875258" cy="4455405"/>
            <a:chOff x="6159058" y="1488195"/>
            <a:chExt cx="3875258" cy="44554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36528C0-FC28-4321-B5BD-9C176ED50B91}"/>
                </a:ext>
              </a:extLst>
            </p:cNvPr>
            <p:cNvSpPr/>
            <p:nvPr/>
          </p:nvSpPr>
          <p:spPr>
            <a:xfrm>
              <a:off x="7574484" y="2299334"/>
              <a:ext cx="711832" cy="3635498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08B88F-459B-4AFC-AF48-9E59BB9FAE65}"/>
                </a:ext>
              </a:extLst>
            </p:cNvPr>
            <p:cNvSpPr txBox="1"/>
            <p:nvPr/>
          </p:nvSpPr>
          <p:spPr>
            <a:xfrm>
              <a:off x="8780848" y="2304288"/>
              <a:ext cx="711832" cy="363931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BE1B31-88E8-4D08-ADCD-4A7A42E51A31}"/>
                </a:ext>
              </a:extLst>
            </p:cNvPr>
            <p:cNvSpPr txBox="1"/>
            <p:nvPr/>
          </p:nvSpPr>
          <p:spPr>
            <a:xfrm>
              <a:off x="7492818" y="1942352"/>
              <a:ext cx="954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Risk Score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1B7AA5-0C4B-402E-9434-D0C529F796D2}"/>
                </a:ext>
              </a:extLst>
            </p:cNvPr>
            <p:cNvSpPr txBox="1"/>
            <p:nvPr/>
          </p:nvSpPr>
          <p:spPr>
            <a:xfrm>
              <a:off x="8723691" y="1939757"/>
              <a:ext cx="954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Outcome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F739B9-5BC1-45B4-802C-A1238609219D}"/>
                </a:ext>
              </a:extLst>
            </p:cNvPr>
            <p:cNvCxnSpPr/>
            <p:nvPr/>
          </p:nvCxnSpPr>
          <p:spPr>
            <a:xfrm flipH="1">
              <a:off x="7078818" y="3630078"/>
              <a:ext cx="295549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B9AA276-F845-4555-899D-CCBEC50A74D9}"/>
                    </a:ext>
                  </a:extLst>
                </p:cNvPr>
                <p:cNvSpPr txBox="1"/>
                <p:nvPr/>
              </p:nvSpPr>
              <p:spPr>
                <a:xfrm>
                  <a:off x="7648650" y="1488195"/>
                  <a:ext cx="56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B9AA276-F845-4555-899D-CCBEC50A74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8650" y="1488195"/>
                  <a:ext cx="563500" cy="400110"/>
                </a:xfrm>
                <a:prstGeom prst="rect">
                  <a:avLst/>
                </a:prstGeom>
                <a:blipFill>
                  <a:blip r:embed="rId3"/>
                  <a:stretch>
                    <a:fillRect t="-6154" r="-28261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1215BFC-9C89-483A-A9F4-01E23071E7F7}"/>
                    </a:ext>
                  </a:extLst>
                </p:cNvPr>
                <p:cNvSpPr txBox="1"/>
                <p:nvPr/>
              </p:nvSpPr>
              <p:spPr>
                <a:xfrm>
                  <a:off x="8833145" y="1488195"/>
                  <a:ext cx="56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1215BFC-9C89-483A-A9F4-01E23071E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3145" y="1488195"/>
                  <a:ext cx="563500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61F11FB-3FDA-4355-A4C2-EBEE731195D0}"/>
                    </a:ext>
                  </a:extLst>
                </p:cNvPr>
                <p:cNvSpPr txBox="1"/>
                <p:nvPr/>
              </p:nvSpPr>
              <p:spPr>
                <a:xfrm>
                  <a:off x="7635236" y="2728277"/>
                  <a:ext cx="6740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=1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61F11FB-3FDA-4355-A4C2-EBEE73119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236" y="2728277"/>
                  <a:ext cx="674083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F3C11A5-E297-41DF-8240-9A4222C7D083}"/>
                    </a:ext>
                  </a:extLst>
                </p:cNvPr>
                <p:cNvSpPr txBox="1"/>
                <p:nvPr/>
              </p:nvSpPr>
              <p:spPr>
                <a:xfrm>
                  <a:off x="7612233" y="4612358"/>
                  <a:ext cx="6740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=0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F3C11A5-E297-41DF-8240-9A4222C7D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2233" y="4612358"/>
                  <a:ext cx="674083" cy="400110"/>
                </a:xfrm>
                <a:prstGeom prst="rect">
                  <a:avLst/>
                </a:prstGeom>
                <a:blipFill>
                  <a:blip r:embed="rId6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16CF35-F917-409A-B973-FE13316D4EB4}"/>
                </a:ext>
              </a:extLst>
            </p:cNvPr>
            <p:cNvSpPr txBox="1"/>
            <p:nvPr/>
          </p:nvSpPr>
          <p:spPr>
            <a:xfrm>
              <a:off x="6159058" y="3476189"/>
              <a:ext cx="954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Threshold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511775-A51D-46CF-8655-51EB270AC965}"/>
              </a:ext>
            </a:extLst>
          </p:cNvPr>
          <p:cNvSpPr txBox="1"/>
          <p:nvPr/>
        </p:nvSpPr>
        <p:spPr>
          <a:xfrm>
            <a:off x="2106202" y="2527443"/>
            <a:ext cx="151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risk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5D9255-4E04-43CA-9B80-F818DF371EBC}"/>
              </a:ext>
            </a:extLst>
          </p:cNvPr>
          <p:cNvSpPr txBox="1"/>
          <p:nvPr/>
        </p:nvSpPr>
        <p:spPr>
          <a:xfrm>
            <a:off x="2113204" y="5854274"/>
            <a:ext cx="151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risk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4C5500-AEA9-420E-987D-85205174E22F}"/>
                  </a:ext>
                </a:extLst>
              </p:cNvPr>
              <p:cNvSpPr txBox="1"/>
              <p:nvPr/>
            </p:nvSpPr>
            <p:spPr>
              <a:xfrm>
                <a:off x="7253555" y="2445249"/>
                <a:ext cx="45925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: Not re-arrested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: Re-arrested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: Predict not re-arrested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: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Predict re-arrested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4C5500-AEA9-420E-987D-85205174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555" y="2445249"/>
                <a:ext cx="4592548" cy="23083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67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7DB8743-E572-40AC-B0CF-2A3E99B51AC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674794" y="1793429"/>
              <a:ext cx="4274049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797798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005444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1420737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1050070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7DB8743-E572-40AC-B0CF-2A3E99B51AC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50751315"/>
                  </p:ext>
                </p:extLst>
              </p:nvPr>
            </p:nvGraphicFramePr>
            <p:xfrm>
              <a:off x="7674794" y="1793429"/>
              <a:ext cx="4274049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797798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005444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1420737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1050070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3" t="-1389" r="-438168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518" t="-1389" r="-245783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7897" t="-1389" r="-75107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6936" t="-1389" r="-1156" b="-979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/>
              <p:nvPr/>
            </p:nvSpPr>
            <p:spPr>
              <a:xfrm>
                <a:off x="848474" y="1793429"/>
                <a:ext cx="62775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Simplest Predictor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𝑒𝑟𝑟𝑜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74" y="1793429"/>
                <a:ext cx="6277510" cy="830997"/>
              </a:xfrm>
              <a:prstGeom prst="rect">
                <a:avLst/>
              </a:prstGeom>
              <a:blipFill>
                <a:blip r:embed="rId4"/>
                <a:stretch>
                  <a:fillRect l="-1262" t="-5839" b="-12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65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7DB8743-E572-40AC-B0CF-2A3E99B51AC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9822088" y="1793429"/>
              <a:ext cx="1050070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50070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7DB8743-E572-40AC-B0CF-2A3E99B51AC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27142618"/>
                  </p:ext>
                </p:extLst>
              </p:nvPr>
            </p:nvGraphicFramePr>
            <p:xfrm>
              <a:off x="9822088" y="1793429"/>
              <a:ext cx="1050070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50070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8" t="-1389" r="-1156" b="-979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/>
              <p:nvPr/>
            </p:nvSpPr>
            <p:spPr>
              <a:xfrm>
                <a:off x="848474" y="1793429"/>
                <a:ext cx="627751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Simplest Predictor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𝑒𝑟𝑟𝑜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Average value of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2021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74" y="1793429"/>
                <a:ext cx="6277510" cy="2308324"/>
              </a:xfrm>
              <a:prstGeom prst="rect">
                <a:avLst/>
              </a:prstGeom>
              <a:blipFill>
                <a:blip r:embed="rId4"/>
                <a:stretch>
                  <a:fillRect l="-1262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614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7DB8743-E572-40AC-B0CF-2A3E99B51AC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9822088" y="1793429"/>
              <a:ext cx="1050070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50070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7DB8743-E572-40AC-B0CF-2A3E99B51AC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0420276"/>
                  </p:ext>
                </p:extLst>
              </p:nvPr>
            </p:nvGraphicFramePr>
            <p:xfrm>
              <a:off x="9822088" y="1793429"/>
              <a:ext cx="1050070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50070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8" t="-1389" r="-1156" b="-979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/>
              <p:nvPr/>
            </p:nvSpPr>
            <p:spPr>
              <a:xfrm>
                <a:off x="848474" y="1793429"/>
                <a:ext cx="6277510" cy="2863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Simplest Predictor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𝑒𝑟𝑟𝑜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Average value of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2021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74" y="1793429"/>
                <a:ext cx="6277510" cy="2863348"/>
              </a:xfrm>
              <a:prstGeom prst="rect">
                <a:avLst/>
              </a:prstGeom>
              <a:blipFill>
                <a:blip r:embed="rId4"/>
                <a:stretch>
                  <a:fillRect l="-1262" t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615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7DB8743-E572-40AC-B0CF-2A3E99B51AC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9010429" y="1793429"/>
              <a:ext cx="2044566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22283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  <a:gridCol w="1022283">
                      <a:extLst>
                        <a:ext uri="{9D8B030D-6E8A-4147-A177-3AD203B41FA5}">
                          <a16:colId xmlns:a16="http://schemas.microsoft.com/office/drawing/2014/main" val="1561973430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𝑎𝑟𝑟𝑒𝑠𝑡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7DB8743-E572-40AC-B0CF-2A3E99B51AC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06424154"/>
                  </p:ext>
                </p:extLst>
              </p:nvPr>
            </p:nvGraphicFramePr>
            <p:xfrm>
              <a:off x="9010429" y="1793429"/>
              <a:ext cx="2044566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22283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  <a:gridCol w="1022283">
                      <a:extLst>
                        <a:ext uri="{9D8B030D-6E8A-4147-A177-3AD203B41FA5}">
                          <a16:colId xmlns:a16="http://schemas.microsoft.com/office/drawing/2014/main" val="1561973430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5" t="-1389" r="-101190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5" t="-1389" r="-1190" b="-979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.42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/>
              <p:nvPr/>
            </p:nvSpPr>
            <p:spPr>
              <a:xfrm>
                <a:off x="848474" y="1793429"/>
                <a:ext cx="6277510" cy="413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Simplest Predictor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𝑒𝑟𝑟𝑜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Average value of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2021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Everyone gets the same prediction: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2021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=.42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74" y="1793429"/>
                <a:ext cx="6277510" cy="4131452"/>
              </a:xfrm>
              <a:prstGeom prst="rect">
                <a:avLst/>
              </a:prstGeom>
              <a:blipFill>
                <a:blip r:embed="rId4"/>
                <a:stretch>
                  <a:fillRect l="-1262" t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908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2AAF-AAB7-4B1E-803B-A9AACC8C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Fairness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4">
                <a:extLst>
                  <a:ext uri="{FF2B5EF4-FFF2-40B4-BE49-F238E27FC236}">
                    <a16:creationId xmlns:a16="http://schemas.microsoft.com/office/drawing/2014/main" id="{683A7537-1D9B-40B0-AD44-3749C56ECEE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938412" y="1654139"/>
              <a:ext cx="6801489" cy="15732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27248">
                      <a:extLst>
                        <a:ext uri="{9D8B030D-6E8A-4147-A177-3AD203B41FA5}">
                          <a16:colId xmlns:a16="http://schemas.microsoft.com/office/drawing/2014/main" val="1012334953"/>
                        </a:ext>
                      </a:extLst>
                    </a:gridCol>
                    <a:gridCol w="1726418">
                      <a:extLst>
                        <a:ext uri="{9D8B030D-6E8A-4147-A177-3AD203B41FA5}">
                          <a16:colId xmlns:a16="http://schemas.microsoft.com/office/drawing/2014/main" val="2350030826"/>
                        </a:ext>
                      </a:extLst>
                    </a:gridCol>
                    <a:gridCol w="1547823">
                      <a:extLst>
                        <a:ext uri="{9D8B030D-6E8A-4147-A177-3AD203B41FA5}">
                          <a16:colId xmlns:a16="http://schemas.microsoft.com/office/drawing/2014/main" val="2557411613"/>
                        </a:ext>
                      </a:extLst>
                    </a:gridCol>
                  </a:tblGrid>
                  <a:tr h="37675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Calibration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989576"/>
                      </a:ext>
                    </a:extLst>
                  </a:tr>
                  <a:tr h="3639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𝑎𝑟𝑟𝑒𝑠</m:t>
                                    </m:r>
                                    <m:sSub>
                                      <m:sSubPr>
                                        <m:ctrlP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2021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𝑎𝑟𝑟𝑒𝑠</m:t>
                                    </m:r>
                                    <m:sSub>
                                      <m:sSubPr>
                                        <m:ctrlP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2021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6029341"/>
                      </a:ext>
                    </a:extLst>
                  </a:tr>
                  <a:tr h="4349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33%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073668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04596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4">
                <a:extLst>
                  <a:ext uri="{FF2B5EF4-FFF2-40B4-BE49-F238E27FC236}">
                    <a16:creationId xmlns:a16="http://schemas.microsoft.com/office/drawing/2014/main" id="{683A7537-1D9B-40B0-AD44-3749C56ECEE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02962044"/>
                  </p:ext>
                </p:extLst>
              </p:nvPr>
            </p:nvGraphicFramePr>
            <p:xfrm>
              <a:off x="2938412" y="1654139"/>
              <a:ext cx="6801489" cy="15732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27248">
                      <a:extLst>
                        <a:ext uri="{9D8B030D-6E8A-4147-A177-3AD203B41FA5}">
                          <a16:colId xmlns:a16="http://schemas.microsoft.com/office/drawing/2014/main" val="1012334953"/>
                        </a:ext>
                      </a:extLst>
                    </a:gridCol>
                    <a:gridCol w="1726418">
                      <a:extLst>
                        <a:ext uri="{9D8B030D-6E8A-4147-A177-3AD203B41FA5}">
                          <a16:colId xmlns:a16="http://schemas.microsoft.com/office/drawing/2014/main" val="2350030826"/>
                        </a:ext>
                      </a:extLst>
                    </a:gridCol>
                    <a:gridCol w="1547823">
                      <a:extLst>
                        <a:ext uri="{9D8B030D-6E8A-4147-A177-3AD203B41FA5}">
                          <a16:colId xmlns:a16="http://schemas.microsoft.com/office/drawing/2014/main" val="2557411613"/>
                        </a:ext>
                      </a:extLst>
                    </a:gridCol>
                  </a:tblGrid>
                  <a:tr h="37675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Calibration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9895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300" t="-105000" r="-90459" b="-2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157" t="-105000" r="-787" b="-2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6029341"/>
                      </a:ext>
                    </a:extLst>
                  </a:tr>
                  <a:tr h="4349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5" t="-170833" r="-93092" b="-9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300" t="-170833" r="-90459" b="-9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157" t="-170833" r="-787" b="-93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9073668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5" t="-300000" r="-93092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300" t="-300000" r="-90459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157" t="-300000" r="-787" b="-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4596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05F290D-11F4-4F3C-9762-5FF22181AC4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38412" y="3976099"/>
              <a:ext cx="6801489" cy="2346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7163">
                      <a:extLst>
                        <a:ext uri="{9D8B030D-6E8A-4147-A177-3AD203B41FA5}">
                          <a16:colId xmlns:a16="http://schemas.microsoft.com/office/drawing/2014/main" val="2888137969"/>
                        </a:ext>
                      </a:extLst>
                    </a:gridCol>
                    <a:gridCol w="2267163">
                      <a:extLst>
                        <a:ext uri="{9D8B030D-6E8A-4147-A177-3AD203B41FA5}">
                          <a16:colId xmlns:a16="http://schemas.microsoft.com/office/drawing/2014/main" val="2174007504"/>
                        </a:ext>
                      </a:extLst>
                    </a:gridCol>
                    <a:gridCol w="2267163">
                      <a:extLst>
                        <a:ext uri="{9D8B030D-6E8A-4147-A177-3AD203B41FA5}">
                          <a16:colId xmlns:a16="http://schemas.microsoft.com/office/drawing/2014/main" val="4163449276"/>
                        </a:ext>
                      </a:extLst>
                    </a:gridCol>
                  </a:tblGrid>
                  <a:tr h="546371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Balance for 0s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Balance for 1s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957605"/>
                      </a:ext>
                    </a:extLst>
                  </a:tr>
                  <a:tr h="546371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Average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=0)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Average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=1)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909457"/>
                      </a:ext>
                    </a:extLst>
                  </a:tr>
                  <a:tr h="6234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42%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42%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9429038"/>
                      </a:ext>
                    </a:extLst>
                  </a:tr>
                  <a:tr h="6234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42%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42%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517773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05F290D-11F4-4F3C-9762-5FF22181AC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208653"/>
                  </p:ext>
                </p:extLst>
              </p:nvPr>
            </p:nvGraphicFramePr>
            <p:xfrm>
              <a:off x="2938412" y="3976099"/>
              <a:ext cx="6801489" cy="2346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7163">
                      <a:extLst>
                        <a:ext uri="{9D8B030D-6E8A-4147-A177-3AD203B41FA5}">
                          <a16:colId xmlns:a16="http://schemas.microsoft.com/office/drawing/2014/main" val="2888137969"/>
                        </a:ext>
                      </a:extLst>
                    </a:gridCol>
                    <a:gridCol w="2267163">
                      <a:extLst>
                        <a:ext uri="{9D8B030D-6E8A-4147-A177-3AD203B41FA5}">
                          <a16:colId xmlns:a16="http://schemas.microsoft.com/office/drawing/2014/main" val="2174007504"/>
                        </a:ext>
                      </a:extLst>
                    </a:gridCol>
                    <a:gridCol w="2267163">
                      <a:extLst>
                        <a:ext uri="{9D8B030D-6E8A-4147-A177-3AD203B41FA5}">
                          <a16:colId xmlns:a16="http://schemas.microsoft.com/office/drawing/2014/main" val="4163449276"/>
                        </a:ext>
                      </a:extLst>
                    </a:gridCol>
                  </a:tblGrid>
                  <a:tr h="546371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Balance for 0s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Balance for 1s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957605"/>
                      </a:ext>
                    </a:extLst>
                  </a:tr>
                  <a:tr h="553593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38" t="-100000" r="-100538" b="-2274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38" t="-100000" r="-538" b="-227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909457"/>
                      </a:ext>
                    </a:extLst>
                  </a:tr>
                  <a:tr h="6234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8" t="-178431" r="-200538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42%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42%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9429038"/>
                      </a:ext>
                    </a:extLst>
                  </a:tr>
                  <a:tr h="6234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8" t="-275728" r="-200538" b="-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42%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42%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517773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95547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7DB8743-E572-40AC-B0CF-2A3E99B51AC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674794" y="1793429"/>
              <a:ext cx="4274049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797798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005444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1420737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1050070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7DB8743-E572-40AC-B0CF-2A3E99B51AC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05040027"/>
                  </p:ext>
                </p:extLst>
              </p:nvPr>
            </p:nvGraphicFramePr>
            <p:xfrm>
              <a:off x="7674794" y="1793429"/>
              <a:ext cx="4274049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797798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005444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1420737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1050070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3" t="-1389" r="-438168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518" t="-1389" r="-245783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7897" t="-1389" r="-75107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6936" t="-1389" r="-1156" b="-979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/>
              <p:nvPr/>
            </p:nvSpPr>
            <p:spPr>
              <a:xfrm>
                <a:off x="848474" y="1793429"/>
                <a:ext cx="6277510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Adding in a Predictor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2021</m:t>
                        </m:r>
                      </m:sub>
                    </m:sSub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𝑒𝑟𝑟𝑜</m:t>
                    </m:r>
                    <m:sSub>
                      <m:sSubPr>
                        <m:ctrlP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74" y="1793429"/>
                <a:ext cx="6277510" cy="815608"/>
              </a:xfrm>
              <a:prstGeom prst="rect">
                <a:avLst/>
              </a:prstGeom>
              <a:blipFill>
                <a:blip r:embed="rId4"/>
                <a:stretch>
                  <a:fillRect l="-1262" t="-5970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066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7DB8743-E572-40AC-B0CF-2A3E99B51AC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722754" y="1803703"/>
              <a:ext cx="2108073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31153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1076920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7DB8743-E572-40AC-B0CF-2A3E99B51AC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69092335"/>
                  </p:ext>
                </p:extLst>
              </p:nvPr>
            </p:nvGraphicFramePr>
            <p:xfrm>
              <a:off x="8722754" y="1803703"/>
              <a:ext cx="2108073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31153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1076920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" t="-1389" r="-105294" b="-980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610" t="-1389" r="-1130" b="-98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/>
              <p:nvPr/>
            </p:nvSpPr>
            <p:spPr>
              <a:xfrm>
                <a:off x="848474" y="1793429"/>
                <a:ext cx="6277510" cy="3916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Adding in a Predictor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2021</m:t>
                        </m:r>
                      </m:sub>
                    </m:sSub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𝑒𝑟𝑟𝑜</m:t>
                    </m:r>
                    <m:sSub>
                      <m:sSubPr>
                        <m:ctrlP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3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2021</m:t>
                            </m:r>
                          </m:sub>
                        </m:sSub>
                      </m:e>
                    </m:acc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=0.29+0.31 </m:t>
                    </m:r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</m:oMath>
                </a14:m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2021</m:t>
                            </m:r>
                          </m:sub>
                        </m:sSub>
                      </m:e>
                      <m:e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2020</m:t>
                            </m:r>
                          </m:sub>
                        </m:sSub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e>
                    </m:d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=.29</m:t>
                    </m:r>
                  </m:oMath>
                </a14:m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2021</m:t>
                            </m:r>
                          </m:sub>
                        </m:sSub>
                      </m:e>
                      <m:e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3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2020</m:t>
                            </m:r>
                          </m:sub>
                        </m:sSub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</m:d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=.6</m:t>
                    </m:r>
                  </m:oMath>
                </a14:m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74" y="1793429"/>
                <a:ext cx="6277510" cy="3916008"/>
              </a:xfrm>
              <a:prstGeom prst="rect">
                <a:avLst/>
              </a:prstGeom>
              <a:blipFill>
                <a:blip r:embed="rId4"/>
                <a:stretch>
                  <a:fillRect l="-1262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179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E44E32-FA48-A590-F807-FA5426E9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20" y="1273071"/>
            <a:ext cx="5931692" cy="480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A4D57A-3D7B-CDB5-A652-1FBD011A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F7E11-237D-74C2-3962-1D76457859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073079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line represents the prediction model for everyone: </a:t>
                </a: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𝐴𝑟𝑟𝑒𝑠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2021</m:t>
                              </m:r>
                            </m:sub>
                          </m:sSub>
                        </m:e>
                      </m:acc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=0.29+0.31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points represent the true outcome rates for our two groups and whether they had an arrest in 2020 or not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F7E11-237D-74C2-3962-1D76457859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073079" cy="4351338"/>
              </a:xfrm>
              <a:blipFill>
                <a:blip r:embed="rId3"/>
                <a:stretch>
                  <a:fillRect l="-216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0B199E-8F1B-4E01-C243-C2B35C7DEC0B}"/>
                  </a:ext>
                </a:extLst>
              </p:cNvPr>
              <p:cNvSpPr txBox="1"/>
              <p:nvPr/>
            </p:nvSpPr>
            <p:spPr>
              <a:xfrm>
                <a:off x="10138533" y="4037172"/>
                <a:ext cx="1629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0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0B199E-8F1B-4E01-C243-C2B35C7DE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533" y="4037172"/>
                <a:ext cx="1629623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D9E589-B148-BC2F-16C1-E3CE770396EB}"/>
                  </a:ext>
                </a:extLst>
              </p:cNvPr>
              <p:cNvSpPr txBox="1"/>
              <p:nvPr/>
            </p:nvSpPr>
            <p:spPr>
              <a:xfrm>
                <a:off x="7502615" y="4812578"/>
                <a:ext cx="1629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0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D9E589-B148-BC2F-16C1-E3CE77039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615" y="4812578"/>
                <a:ext cx="1629624" cy="461665"/>
              </a:xfrm>
              <a:prstGeom prst="rect">
                <a:avLst/>
              </a:prstGeom>
              <a:blipFill>
                <a:blip r:embed="rId5"/>
                <a:stretch>
                  <a:fillRect l="-37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AD96DB-FE34-6E00-0C65-740069007F70}"/>
                  </a:ext>
                </a:extLst>
              </p:cNvPr>
              <p:cNvSpPr txBox="1"/>
              <p:nvPr/>
            </p:nvSpPr>
            <p:spPr>
              <a:xfrm>
                <a:off x="10010333" y="1426600"/>
                <a:ext cx="1629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1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AD96DB-FE34-6E00-0C65-740069007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333" y="1426600"/>
                <a:ext cx="1629623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893F2F-C38B-B1D5-FE4A-70785D6E7E35}"/>
                  </a:ext>
                </a:extLst>
              </p:cNvPr>
              <p:cNvSpPr txBox="1"/>
              <p:nvPr/>
            </p:nvSpPr>
            <p:spPr>
              <a:xfrm>
                <a:off x="6721452" y="3379857"/>
                <a:ext cx="1629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1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893F2F-C38B-B1D5-FE4A-70785D6E7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52" y="3379857"/>
                <a:ext cx="1629624" cy="461665"/>
              </a:xfrm>
              <a:prstGeom prst="rect">
                <a:avLst/>
              </a:prstGeom>
              <a:blipFill>
                <a:blip r:embed="rId7"/>
                <a:stretch>
                  <a:fillRect l="-37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59D64B-8ABA-317E-DA6C-17D61296FBAA}"/>
              </a:ext>
            </a:extLst>
          </p:cNvPr>
          <p:cNvCxnSpPr/>
          <p:nvPr/>
        </p:nvCxnSpPr>
        <p:spPr>
          <a:xfrm flipH="1">
            <a:off x="6761747" y="5027493"/>
            <a:ext cx="657727" cy="10427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40E372-2949-A263-D2A4-DFB824E8191F}"/>
              </a:ext>
            </a:extLst>
          </p:cNvPr>
          <p:cNvCxnSpPr>
            <a:cxnSpLocks/>
          </p:cNvCxnSpPr>
          <p:nvPr/>
        </p:nvCxnSpPr>
        <p:spPr>
          <a:xfrm flipH="1">
            <a:off x="6721452" y="3841522"/>
            <a:ext cx="535382" cy="65731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298B63-37B7-D73B-578E-2811DEFE9706}"/>
              </a:ext>
            </a:extLst>
          </p:cNvPr>
          <p:cNvCxnSpPr>
            <a:cxnSpLocks/>
          </p:cNvCxnSpPr>
          <p:nvPr/>
        </p:nvCxnSpPr>
        <p:spPr>
          <a:xfrm flipV="1">
            <a:off x="10953345" y="3492229"/>
            <a:ext cx="564205" cy="489609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6DED0A-C069-70D7-E190-A3DB775C0385}"/>
              </a:ext>
            </a:extLst>
          </p:cNvPr>
          <p:cNvCxnSpPr>
            <a:cxnSpLocks/>
          </p:cNvCxnSpPr>
          <p:nvPr/>
        </p:nvCxnSpPr>
        <p:spPr>
          <a:xfrm>
            <a:off x="10825144" y="1927177"/>
            <a:ext cx="653494" cy="24251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387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2AAF-AAB7-4B1E-803B-A9AACC8C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Fairness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4769D3B-F281-49C0-89FD-4F863A34092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938412" y="1654139"/>
              <a:ext cx="6801489" cy="2364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27248">
                      <a:extLst>
                        <a:ext uri="{9D8B030D-6E8A-4147-A177-3AD203B41FA5}">
                          <a16:colId xmlns:a16="http://schemas.microsoft.com/office/drawing/2014/main" val="1012334953"/>
                        </a:ext>
                      </a:extLst>
                    </a:gridCol>
                    <a:gridCol w="1726418">
                      <a:extLst>
                        <a:ext uri="{9D8B030D-6E8A-4147-A177-3AD203B41FA5}">
                          <a16:colId xmlns:a16="http://schemas.microsoft.com/office/drawing/2014/main" val="2350030826"/>
                        </a:ext>
                      </a:extLst>
                    </a:gridCol>
                    <a:gridCol w="1547823">
                      <a:extLst>
                        <a:ext uri="{9D8B030D-6E8A-4147-A177-3AD203B41FA5}">
                          <a16:colId xmlns:a16="http://schemas.microsoft.com/office/drawing/2014/main" val="2557411613"/>
                        </a:ext>
                      </a:extLst>
                    </a:gridCol>
                  </a:tblGrid>
                  <a:tr h="37675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Calibration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989576"/>
                      </a:ext>
                    </a:extLst>
                  </a:tr>
                  <a:tr h="3639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𝑎𝑟𝑟𝑒𝑠</m:t>
                                    </m:r>
                                    <m:sSub>
                                      <m:sSubPr>
                                        <m:ctrlP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2021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𝑎𝑟𝑟𝑒𝑠</m:t>
                                    </m:r>
                                    <m:sSub>
                                      <m:sSubPr>
                                        <m:ctrlP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2021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6029341"/>
                      </a:ext>
                    </a:extLst>
                  </a:tr>
                  <a:tr h="4349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25%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073668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33%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3017269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50916872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67%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04596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4769D3B-F281-49C0-89FD-4F863A34092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29839949"/>
                  </p:ext>
                </p:extLst>
              </p:nvPr>
            </p:nvGraphicFramePr>
            <p:xfrm>
              <a:off x="2938412" y="1654139"/>
              <a:ext cx="6801489" cy="2364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27248">
                      <a:extLst>
                        <a:ext uri="{9D8B030D-6E8A-4147-A177-3AD203B41FA5}">
                          <a16:colId xmlns:a16="http://schemas.microsoft.com/office/drawing/2014/main" val="1012334953"/>
                        </a:ext>
                      </a:extLst>
                    </a:gridCol>
                    <a:gridCol w="1726418">
                      <a:extLst>
                        <a:ext uri="{9D8B030D-6E8A-4147-A177-3AD203B41FA5}">
                          <a16:colId xmlns:a16="http://schemas.microsoft.com/office/drawing/2014/main" val="2350030826"/>
                        </a:ext>
                      </a:extLst>
                    </a:gridCol>
                    <a:gridCol w="1547823">
                      <a:extLst>
                        <a:ext uri="{9D8B030D-6E8A-4147-A177-3AD203B41FA5}">
                          <a16:colId xmlns:a16="http://schemas.microsoft.com/office/drawing/2014/main" val="2557411613"/>
                        </a:ext>
                      </a:extLst>
                    </a:gridCol>
                  </a:tblGrid>
                  <a:tr h="37675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Calibration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9895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300" t="-105000" r="-90459" b="-44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157" t="-105000" r="-787" b="-44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6029341"/>
                      </a:ext>
                    </a:extLst>
                  </a:tr>
                  <a:tr h="4349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5" t="-170833" r="-93092" b="-2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300" t="-170833" r="-90459" b="-2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157" t="-170833" r="-787" b="-2736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9073668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5" t="-300000" r="-93092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300" t="-300000" r="-90459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157" t="-300000" r="-787" b="-20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3017269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5" t="-400000" r="-93092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300" t="-400000" r="-90459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157" t="-400000" r="-787" b="-10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0916872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5" t="-500000" r="-93092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300" t="-500000" r="-90459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157" t="-500000" r="-787" b="-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4596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B47B38B-F0AC-49D7-896D-6D11A210AA5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38412" y="4345967"/>
              <a:ext cx="6801489" cy="2346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7163">
                      <a:extLst>
                        <a:ext uri="{9D8B030D-6E8A-4147-A177-3AD203B41FA5}">
                          <a16:colId xmlns:a16="http://schemas.microsoft.com/office/drawing/2014/main" val="2888137969"/>
                        </a:ext>
                      </a:extLst>
                    </a:gridCol>
                    <a:gridCol w="2267163">
                      <a:extLst>
                        <a:ext uri="{9D8B030D-6E8A-4147-A177-3AD203B41FA5}">
                          <a16:colId xmlns:a16="http://schemas.microsoft.com/office/drawing/2014/main" val="2174007504"/>
                        </a:ext>
                      </a:extLst>
                    </a:gridCol>
                    <a:gridCol w="2267163">
                      <a:extLst>
                        <a:ext uri="{9D8B030D-6E8A-4147-A177-3AD203B41FA5}">
                          <a16:colId xmlns:a16="http://schemas.microsoft.com/office/drawing/2014/main" val="4163449276"/>
                        </a:ext>
                      </a:extLst>
                    </a:gridCol>
                  </a:tblGrid>
                  <a:tr h="546371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Balance for 0s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Balance for 1s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957605"/>
                      </a:ext>
                    </a:extLst>
                  </a:tr>
                  <a:tr h="546371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Average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=0)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Average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=1)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909457"/>
                      </a:ext>
                    </a:extLst>
                  </a:tr>
                  <a:tr h="6234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36%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44%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9429038"/>
                      </a:ext>
                    </a:extLst>
                  </a:tr>
                  <a:tr h="6234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39%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517773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B47B38B-F0AC-49D7-896D-6D11A210AA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5469429"/>
                  </p:ext>
                </p:extLst>
              </p:nvPr>
            </p:nvGraphicFramePr>
            <p:xfrm>
              <a:off x="2938412" y="4345967"/>
              <a:ext cx="6801489" cy="2346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7163">
                      <a:extLst>
                        <a:ext uri="{9D8B030D-6E8A-4147-A177-3AD203B41FA5}">
                          <a16:colId xmlns:a16="http://schemas.microsoft.com/office/drawing/2014/main" val="2888137969"/>
                        </a:ext>
                      </a:extLst>
                    </a:gridCol>
                    <a:gridCol w="2267163">
                      <a:extLst>
                        <a:ext uri="{9D8B030D-6E8A-4147-A177-3AD203B41FA5}">
                          <a16:colId xmlns:a16="http://schemas.microsoft.com/office/drawing/2014/main" val="2174007504"/>
                        </a:ext>
                      </a:extLst>
                    </a:gridCol>
                    <a:gridCol w="2267163">
                      <a:extLst>
                        <a:ext uri="{9D8B030D-6E8A-4147-A177-3AD203B41FA5}">
                          <a16:colId xmlns:a16="http://schemas.microsoft.com/office/drawing/2014/main" val="4163449276"/>
                        </a:ext>
                      </a:extLst>
                    </a:gridCol>
                  </a:tblGrid>
                  <a:tr h="546371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Balance for 0s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Balance for 1s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957605"/>
                      </a:ext>
                    </a:extLst>
                  </a:tr>
                  <a:tr h="553593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38" t="-100000" r="-100538" b="-2274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38" t="-100000" r="-538" b="-227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909457"/>
                      </a:ext>
                    </a:extLst>
                  </a:tr>
                  <a:tr h="6234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8" t="-178431" r="-200538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36%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44%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9429038"/>
                      </a:ext>
                    </a:extLst>
                  </a:tr>
                  <a:tr h="6234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8" t="-275728" r="-200538" b="-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39%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517773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2412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7DB8743-E572-40AC-B0CF-2A3E99B51AC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674794" y="1793429"/>
              <a:ext cx="4274049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797798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005444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1420737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1050070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7DB8743-E572-40AC-B0CF-2A3E99B51AC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31420686"/>
                  </p:ext>
                </p:extLst>
              </p:nvPr>
            </p:nvGraphicFramePr>
            <p:xfrm>
              <a:off x="7674794" y="1793429"/>
              <a:ext cx="4274049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797798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005444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1420737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1050070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3" t="-1389" r="-438168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518" t="-1389" r="-245783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7897" t="-1389" r="-75107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6936" t="-1389" r="-1156" b="-979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/>
              <p:nvPr/>
            </p:nvSpPr>
            <p:spPr>
              <a:xfrm>
                <a:off x="848474" y="1793429"/>
                <a:ext cx="627751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Adding in a Predictor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𝑟𝑎𝑐𝑒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𝑒𝑟𝑟𝑜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74" y="1793429"/>
                <a:ext cx="6277510" cy="738664"/>
              </a:xfrm>
              <a:prstGeom prst="rect">
                <a:avLst/>
              </a:prstGeom>
              <a:blipFill>
                <a:blip r:embed="rId4"/>
                <a:stretch>
                  <a:fillRect l="-1262" t="-661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873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5B90-5F2D-41DA-A9C4-69A5AE71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64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Confusion Matrix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6F5DF4-1229-4631-80E9-6D2130C66AF1}"/>
              </a:ext>
            </a:extLst>
          </p:cNvPr>
          <p:cNvGrpSpPr/>
          <p:nvPr/>
        </p:nvGrpSpPr>
        <p:grpSpPr>
          <a:xfrm>
            <a:off x="1672526" y="1778637"/>
            <a:ext cx="3875258" cy="4455405"/>
            <a:chOff x="6159058" y="1488195"/>
            <a:chExt cx="3875258" cy="44554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36528C0-FC28-4321-B5BD-9C176ED50B91}"/>
                </a:ext>
              </a:extLst>
            </p:cNvPr>
            <p:cNvSpPr/>
            <p:nvPr/>
          </p:nvSpPr>
          <p:spPr>
            <a:xfrm>
              <a:off x="7574484" y="2299334"/>
              <a:ext cx="711832" cy="3635498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08B88F-459B-4AFC-AF48-9E59BB9FAE65}"/>
                </a:ext>
              </a:extLst>
            </p:cNvPr>
            <p:cNvSpPr txBox="1"/>
            <p:nvPr/>
          </p:nvSpPr>
          <p:spPr>
            <a:xfrm>
              <a:off x="8780848" y="2304288"/>
              <a:ext cx="711832" cy="363931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BE1B31-88E8-4D08-ADCD-4A7A42E51A31}"/>
                </a:ext>
              </a:extLst>
            </p:cNvPr>
            <p:cNvSpPr txBox="1"/>
            <p:nvPr/>
          </p:nvSpPr>
          <p:spPr>
            <a:xfrm>
              <a:off x="7492818" y="1942352"/>
              <a:ext cx="954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Risk Score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1B7AA5-0C4B-402E-9434-D0C529F796D2}"/>
                </a:ext>
              </a:extLst>
            </p:cNvPr>
            <p:cNvSpPr txBox="1"/>
            <p:nvPr/>
          </p:nvSpPr>
          <p:spPr>
            <a:xfrm>
              <a:off x="8723691" y="1939757"/>
              <a:ext cx="954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Outcome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F739B9-5BC1-45B4-802C-A1238609219D}"/>
                </a:ext>
              </a:extLst>
            </p:cNvPr>
            <p:cNvCxnSpPr/>
            <p:nvPr/>
          </p:nvCxnSpPr>
          <p:spPr>
            <a:xfrm flipH="1">
              <a:off x="7078818" y="3630078"/>
              <a:ext cx="295549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B9AA276-F845-4555-899D-CCBEC50A74D9}"/>
                    </a:ext>
                  </a:extLst>
                </p:cNvPr>
                <p:cNvSpPr txBox="1"/>
                <p:nvPr/>
              </p:nvSpPr>
              <p:spPr>
                <a:xfrm>
                  <a:off x="7648650" y="1488195"/>
                  <a:ext cx="56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B9AA276-F845-4555-899D-CCBEC50A74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8650" y="1488195"/>
                  <a:ext cx="563500" cy="400110"/>
                </a:xfrm>
                <a:prstGeom prst="rect">
                  <a:avLst/>
                </a:prstGeom>
                <a:blipFill>
                  <a:blip r:embed="rId2"/>
                  <a:stretch>
                    <a:fillRect t="-6154" r="-28261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1215BFC-9C89-483A-A9F4-01E23071E7F7}"/>
                    </a:ext>
                  </a:extLst>
                </p:cNvPr>
                <p:cNvSpPr txBox="1"/>
                <p:nvPr/>
              </p:nvSpPr>
              <p:spPr>
                <a:xfrm>
                  <a:off x="8833145" y="1488195"/>
                  <a:ext cx="56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1215BFC-9C89-483A-A9F4-01E23071E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3145" y="1488195"/>
                  <a:ext cx="563500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61F11FB-3FDA-4355-A4C2-EBEE731195D0}"/>
                    </a:ext>
                  </a:extLst>
                </p:cNvPr>
                <p:cNvSpPr txBox="1"/>
                <p:nvPr/>
              </p:nvSpPr>
              <p:spPr>
                <a:xfrm>
                  <a:off x="7635236" y="2728277"/>
                  <a:ext cx="6740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=1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61F11FB-3FDA-4355-A4C2-EBEE73119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236" y="2728277"/>
                  <a:ext cx="674083" cy="400110"/>
                </a:xfrm>
                <a:prstGeom prst="rect">
                  <a:avLst/>
                </a:prstGeom>
                <a:blipFill>
                  <a:blip r:embed="rId4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F3C11A5-E297-41DF-8240-9A4222C7D083}"/>
                    </a:ext>
                  </a:extLst>
                </p:cNvPr>
                <p:cNvSpPr txBox="1"/>
                <p:nvPr/>
              </p:nvSpPr>
              <p:spPr>
                <a:xfrm>
                  <a:off x="7612233" y="4612358"/>
                  <a:ext cx="6740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=0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F3C11A5-E297-41DF-8240-9A4222C7D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2233" y="4612358"/>
                  <a:ext cx="674083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16CF35-F917-409A-B973-FE13316D4EB4}"/>
                </a:ext>
              </a:extLst>
            </p:cNvPr>
            <p:cNvSpPr txBox="1"/>
            <p:nvPr/>
          </p:nvSpPr>
          <p:spPr>
            <a:xfrm>
              <a:off x="6159058" y="3486463"/>
              <a:ext cx="954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Threshold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919EA9-E9BA-49A9-9FA1-9BBDC62F5109}"/>
              </a:ext>
            </a:extLst>
          </p:cNvPr>
          <p:cNvGrpSpPr/>
          <p:nvPr/>
        </p:nvGrpSpPr>
        <p:grpSpPr>
          <a:xfrm>
            <a:off x="7234736" y="2404157"/>
            <a:ext cx="3655872" cy="3059001"/>
            <a:chOff x="730261" y="1904330"/>
            <a:chExt cx="5120108" cy="42841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FB5FCA-8D2E-4028-BF29-CE2ED11C36C0}"/>
                </a:ext>
              </a:extLst>
            </p:cNvPr>
            <p:cNvSpPr/>
            <p:nvPr/>
          </p:nvSpPr>
          <p:spPr>
            <a:xfrm>
              <a:off x="4064474" y="4442471"/>
              <a:ext cx="1784248" cy="17420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True Positive (TP)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378FB6-745C-453A-B50D-44C145C8833D}"/>
                </a:ext>
              </a:extLst>
            </p:cNvPr>
            <p:cNvSpPr/>
            <p:nvPr/>
          </p:nvSpPr>
          <p:spPr>
            <a:xfrm>
              <a:off x="2243393" y="4446463"/>
              <a:ext cx="1784248" cy="174204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False Positive (FP)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3362CE-62A5-4BCC-9E9C-AC1B549DD99D}"/>
                </a:ext>
              </a:extLst>
            </p:cNvPr>
            <p:cNvSpPr/>
            <p:nvPr/>
          </p:nvSpPr>
          <p:spPr>
            <a:xfrm>
              <a:off x="2243389" y="2672520"/>
              <a:ext cx="1784248" cy="1742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True Negative (TN)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E79478-B0E6-4375-AB12-B634E22E6BA0}"/>
                </a:ext>
              </a:extLst>
            </p:cNvPr>
            <p:cNvSpPr/>
            <p:nvPr/>
          </p:nvSpPr>
          <p:spPr>
            <a:xfrm>
              <a:off x="4066121" y="2669431"/>
              <a:ext cx="1784248" cy="174204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False Negative (FN)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9AB06A4-5B3D-4247-A63D-5C880F1139EB}"/>
                    </a:ext>
                  </a:extLst>
                </p:cNvPr>
                <p:cNvSpPr txBox="1"/>
                <p:nvPr/>
              </p:nvSpPr>
              <p:spPr>
                <a:xfrm>
                  <a:off x="771202" y="3264097"/>
                  <a:ext cx="1209818" cy="5753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acc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9AB06A4-5B3D-4247-A63D-5C880F1139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202" y="3264097"/>
                  <a:ext cx="1209818" cy="575314"/>
                </a:xfrm>
                <a:prstGeom prst="rect">
                  <a:avLst/>
                </a:prstGeom>
                <a:blipFill>
                  <a:blip r:embed="rId6"/>
                  <a:stretch>
                    <a:fillRect t="-5970" b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6A64D4F-307B-4113-935E-501AAA4D7D1A}"/>
                    </a:ext>
                  </a:extLst>
                </p:cNvPr>
                <p:cNvSpPr txBox="1"/>
                <p:nvPr/>
              </p:nvSpPr>
              <p:spPr>
                <a:xfrm>
                  <a:off x="730261" y="4926868"/>
                  <a:ext cx="1209818" cy="5753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acc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6A64D4F-307B-4113-935E-501AAA4D7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261" y="4926868"/>
                  <a:ext cx="1209818" cy="575314"/>
                </a:xfrm>
                <a:prstGeom prst="rect">
                  <a:avLst/>
                </a:prstGeom>
                <a:blipFill>
                  <a:blip r:embed="rId7"/>
                  <a:stretch>
                    <a:fillRect t="-5882" b="-4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519BC51-0BAD-4621-B5E5-AE9678556642}"/>
                    </a:ext>
                  </a:extLst>
                </p:cNvPr>
                <p:cNvSpPr txBox="1"/>
                <p:nvPr/>
              </p:nvSpPr>
              <p:spPr>
                <a:xfrm>
                  <a:off x="2559235" y="1904330"/>
                  <a:ext cx="1209818" cy="5753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519BC51-0BAD-4621-B5E5-AE96785566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235" y="1904330"/>
                  <a:ext cx="1209818" cy="575314"/>
                </a:xfrm>
                <a:prstGeom prst="rect">
                  <a:avLst/>
                </a:prstGeom>
                <a:blipFill>
                  <a:blip r:embed="rId8"/>
                  <a:stretch>
                    <a:fillRect b="-4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4740309-CAB1-46ED-9A89-2FF4EC880D3C}"/>
                    </a:ext>
                  </a:extLst>
                </p:cNvPr>
                <p:cNvSpPr txBox="1"/>
                <p:nvPr/>
              </p:nvSpPr>
              <p:spPr>
                <a:xfrm>
                  <a:off x="4445005" y="1923368"/>
                  <a:ext cx="1209818" cy="5753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4740309-CAB1-46ED-9A89-2FF4EC880D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5005" y="1923368"/>
                  <a:ext cx="1209818" cy="575314"/>
                </a:xfrm>
                <a:prstGeom prst="rect">
                  <a:avLst/>
                </a:prstGeom>
                <a:blipFill>
                  <a:blip r:embed="rId9"/>
                  <a:stretch>
                    <a:fillRect b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09B1353-DF4E-41E0-B8E3-ADF7BE583BFD}"/>
              </a:ext>
            </a:extLst>
          </p:cNvPr>
          <p:cNvSpPr txBox="1"/>
          <p:nvPr/>
        </p:nvSpPr>
        <p:spPr>
          <a:xfrm>
            <a:off x="2106202" y="2527443"/>
            <a:ext cx="151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risk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0545F5-AEE1-4159-8E65-AE09D0B48A22}"/>
              </a:ext>
            </a:extLst>
          </p:cNvPr>
          <p:cNvSpPr txBox="1"/>
          <p:nvPr/>
        </p:nvSpPr>
        <p:spPr>
          <a:xfrm>
            <a:off x="2113204" y="5854274"/>
            <a:ext cx="151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risk</a:t>
            </a:r>
          </a:p>
        </p:txBody>
      </p:sp>
    </p:spTree>
    <p:extLst>
      <p:ext uri="{BB962C8B-B14F-4D97-AF65-F5344CB8AC3E}">
        <p14:creationId xmlns:p14="http://schemas.microsoft.com/office/powerpoint/2010/main" val="2887929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7DB8743-E572-40AC-B0CF-2A3E99B51AC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685070" y="1793429"/>
              <a:ext cx="4099388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02597">
                      <a:extLst>
                        <a:ext uri="{9D8B030D-6E8A-4147-A177-3AD203B41FA5}">
                          <a16:colId xmlns:a16="http://schemas.microsoft.com/office/drawing/2014/main" val="2777369758"/>
                        </a:ext>
                      </a:extLst>
                    </a:gridCol>
                    <a:gridCol w="1002597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1047097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  <a:gridCol w="1047097">
                      <a:extLst>
                        <a:ext uri="{9D8B030D-6E8A-4147-A177-3AD203B41FA5}">
                          <a16:colId xmlns:a16="http://schemas.microsoft.com/office/drawing/2014/main" val="3319278574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𝑎𝑟𝑟𝑒𝑠𝑡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.53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.53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.24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.24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.24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.24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.65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.65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.65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7DB8743-E572-40AC-B0CF-2A3E99B51AC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88170758"/>
                  </p:ext>
                </p:extLst>
              </p:nvPr>
            </p:nvGraphicFramePr>
            <p:xfrm>
              <a:off x="7685070" y="1793429"/>
              <a:ext cx="4099388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02597">
                      <a:extLst>
                        <a:ext uri="{9D8B030D-6E8A-4147-A177-3AD203B41FA5}">
                          <a16:colId xmlns:a16="http://schemas.microsoft.com/office/drawing/2014/main" val="2777369758"/>
                        </a:ext>
                      </a:extLst>
                    </a:gridCol>
                    <a:gridCol w="1002597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1047097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  <a:gridCol w="1047097">
                      <a:extLst>
                        <a:ext uri="{9D8B030D-6E8A-4147-A177-3AD203B41FA5}">
                          <a16:colId xmlns:a16="http://schemas.microsoft.com/office/drawing/2014/main" val="3319278574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6" t="-1389" r="-309697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06" t="-1389" r="-209697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2442" t="-1389" r="-101163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2442" t="-1389" r="-1163" b="-979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.53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.53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.24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.24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.24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.24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.65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.65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.65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/>
              <p:nvPr/>
            </p:nvSpPr>
            <p:spPr>
              <a:xfrm>
                <a:off x="848474" y="1793429"/>
                <a:ext cx="6277510" cy="3783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Adding in a Predictor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2021</m:t>
                            </m:r>
                          </m:sub>
                        </m:sSub>
                      </m:e>
                    </m:acc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=.24+ .29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 . 12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𝑟𝑎𝑐𝑒</m:t>
                    </m:r>
                  </m:oMath>
                </a14:m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2021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2020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=0, 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𝑟𝑎𝑐𝑒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=0.24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2021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2020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=0, 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𝑟𝑎𝑐𝑒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35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2021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2020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=1, 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𝑟𝑎𝑐𝑒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=0.53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2021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2020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𝑟𝑎𝑐𝑒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65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74" y="1793429"/>
                <a:ext cx="6277510" cy="3783152"/>
              </a:xfrm>
              <a:prstGeom prst="rect">
                <a:avLst/>
              </a:prstGeom>
              <a:blipFill>
                <a:blip r:embed="rId4"/>
                <a:stretch>
                  <a:fillRect l="-1262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193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FC91CB-CD3D-EB5B-E79B-0F7B865F9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092" y="1353802"/>
            <a:ext cx="5796176" cy="4696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A4D57A-3D7B-CDB5-A652-1FBD011A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F7E11-237D-74C2-3962-1D76457859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2360" y="1825625"/>
                <a:ext cx="5505701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2"/>
                    </a:solidFill>
                  </a:rPr>
                  <a:t>orange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blue</a:t>
                </a:r>
                <a:r>
                  <a:rPr lang="en-US" dirty="0"/>
                  <a:t> lines represent the prediction model for race = 0 and race = 1, respectively: </a:t>
                </a: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𝐴𝑟𝑟𝑒𝑠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2021</m:t>
                              </m:r>
                            </m:sub>
                          </m:sSub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=.24+ .29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 . 12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𝑟𝑎𝑐𝑒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race = 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𝐴𝑟𝑟𝑒𝑠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2021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=.24+ .29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race = 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𝐴𝑟𝑟𝑒𝑠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2021</m:t>
                              </m:r>
                            </m:sub>
                          </m:sSub>
                        </m:e>
                      </m:acc>
                      <m:r>
                        <a:rPr lang="en-US" sz="2600" i="1">
                          <a:latin typeface="Cambria Math" panose="02040503050406030204" pitchFamily="18" charset="0"/>
                        </a:rPr>
                        <m:t>=.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+ .29 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F7E11-237D-74C2-3962-1D76457859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360" y="1825625"/>
                <a:ext cx="5505701" cy="4351338"/>
              </a:xfrm>
              <a:blipFill>
                <a:blip r:embed="rId3"/>
                <a:stretch>
                  <a:fillRect l="-1993" t="-2801" r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0B199E-8F1B-4E01-C243-C2B35C7DEC0B}"/>
                  </a:ext>
                </a:extLst>
              </p:cNvPr>
              <p:cNvSpPr txBox="1"/>
              <p:nvPr/>
            </p:nvSpPr>
            <p:spPr>
              <a:xfrm>
                <a:off x="10060711" y="4037172"/>
                <a:ext cx="1629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0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0B199E-8F1B-4E01-C243-C2B35C7DE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711" y="4037172"/>
                <a:ext cx="1629623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D9E589-B148-BC2F-16C1-E3CE770396EB}"/>
                  </a:ext>
                </a:extLst>
              </p:cNvPr>
              <p:cNvSpPr txBox="1"/>
              <p:nvPr/>
            </p:nvSpPr>
            <p:spPr>
              <a:xfrm>
                <a:off x="7502615" y="4812578"/>
                <a:ext cx="1629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0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D9E589-B148-BC2F-16C1-E3CE77039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615" y="4812578"/>
                <a:ext cx="1629624" cy="461665"/>
              </a:xfrm>
              <a:prstGeom prst="rect">
                <a:avLst/>
              </a:prstGeom>
              <a:blipFill>
                <a:blip r:embed="rId5"/>
                <a:stretch>
                  <a:fillRect l="-37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AD96DB-FE34-6E00-0C65-740069007F70}"/>
                  </a:ext>
                </a:extLst>
              </p:cNvPr>
              <p:cNvSpPr txBox="1"/>
              <p:nvPr/>
            </p:nvSpPr>
            <p:spPr>
              <a:xfrm>
                <a:off x="10010333" y="1426600"/>
                <a:ext cx="1629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1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AD96DB-FE34-6E00-0C65-740069007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333" y="1426600"/>
                <a:ext cx="1629623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893F2F-C38B-B1D5-FE4A-70785D6E7E35}"/>
                  </a:ext>
                </a:extLst>
              </p:cNvPr>
              <p:cNvSpPr txBox="1"/>
              <p:nvPr/>
            </p:nvSpPr>
            <p:spPr>
              <a:xfrm>
                <a:off x="6721452" y="3370129"/>
                <a:ext cx="1629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1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893F2F-C38B-B1D5-FE4A-70785D6E7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52" y="3370129"/>
                <a:ext cx="1629624" cy="461665"/>
              </a:xfrm>
              <a:prstGeom prst="rect">
                <a:avLst/>
              </a:prstGeom>
              <a:blipFill>
                <a:blip r:embed="rId7"/>
                <a:stretch>
                  <a:fillRect l="-375"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59D64B-8ABA-317E-DA6C-17D61296FBAA}"/>
              </a:ext>
            </a:extLst>
          </p:cNvPr>
          <p:cNvCxnSpPr/>
          <p:nvPr/>
        </p:nvCxnSpPr>
        <p:spPr>
          <a:xfrm flipH="1">
            <a:off x="6761747" y="5027493"/>
            <a:ext cx="657727" cy="10427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40E372-2949-A263-D2A4-DFB824E8191F}"/>
              </a:ext>
            </a:extLst>
          </p:cNvPr>
          <p:cNvCxnSpPr>
            <a:cxnSpLocks/>
          </p:cNvCxnSpPr>
          <p:nvPr/>
        </p:nvCxnSpPr>
        <p:spPr>
          <a:xfrm flipH="1">
            <a:off x="6740908" y="3822066"/>
            <a:ext cx="535382" cy="65731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298B63-37B7-D73B-578E-2811DEFE9706}"/>
              </a:ext>
            </a:extLst>
          </p:cNvPr>
          <p:cNvCxnSpPr>
            <a:cxnSpLocks/>
          </p:cNvCxnSpPr>
          <p:nvPr/>
        </p:nvCxnSpPr>
        <p:spPr>
          <a:xfrm flipV="1">
            <a:off x="10864056" y="3464285"/>
            <a:ext cx="564205" cy="489609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6DED0A-C069-70D7-E190-A3DB775C0385}"/>
              </a:ext>
            </a:extLst>
          </p:cNvPr>
          <p:cNvCxnSpPr>
            <a:cxnSpLocks/>
          </p:cNvCxnSpPr>
          <p:nvPr/>
        </p:nvCxnSpPr>
        <p:spPr>
          <a:xfrm>
            <a:off x="10825144" y="1927177"/>
            <a:ext cx="653494" cy="24251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042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2AAF-AAB7-4B1E-803B-A9AACC8C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Fairness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4769D3B-F281-49C0-89FD-4F863A34092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938412" y="1664413"/>
              <a:ext cx="6801489" cy="2364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27248">
                      <a:extLst>
                        <a:ext uri="{9D8B030D-6E8A-4147-A177-3AD203B41FA5}">
                          <a16:colId xmlns:a16="http://schemas.microsoft.com/office/drawing/2014/main" val="1012334953"/>
                        </a:ext>
                      </a:extLst>
                    </a:gridCol>
                    <a:gridCol w="1726418">
                      <a:extLst>
                        <a:ext uri="{9D8B030D-6E8A-4147-A177-3AD203B41FA5}">
                          <a16:colId xmlns:a16="http://schemas.microsoft.com/office/drawing/2014/main" val="2350030826"/>
                        </a:ext>
                      </a:extLst>
                    </a:gridCol>
                    <a:gridCol w="1547823">
                      <a:extLst>
                        <a:ext uri="{9D8B030D-6E8A-4147-A177-3AD203B41FA5}">
                          <a16:colId xmlns:a16="http://schemas.microsoft.com/office/drawing/2014/main" val="2557411613"/>
                        </a:ext>
                      </a:extLst>
                    </a:gridCol>
                  </a:tblGrid>
                  <a:tr h="37675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Calibration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989576"/>
                      </a:ext>
                    </a:extLst>
                  </a:tr>
                  <a:tr h="3639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𝑎𝑟𝑟𝑒𝑠</m:t>
                                    </m:r>
                                    <m:sSub>
                                      <m:sSubPr>
                                        <m:ctrlP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2021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𝑎𝑟𝑟𝑒𝑠</m:t>
                                    </m:r>
                                    <m:sSub>
                                      <m:sSubPr>
                                        <m:ctrlP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2021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6029341"/>
                      </a:ext>
                    </a:extLst>
                  </a:tr>
                  <a:tr h="4349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25%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073668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33%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3017269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50916872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67%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04596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4769D3B-F281-49C0-89FD-4F863A34092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57015522"/>
                  </p:ext>
                </p:extLst>
              </p:nvPr>
            </p:nvGraphicFramePr>
            <p:xfrm>
              <a:off x="2938412" y="1664413"/>
              <a:ext cx="6801489" cy="2364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27248">
                      <a:extLst>
                        <a:ext uri="{9D8B030D-6E8A-4147-A177-3AD203B41FA5}">
                          <a16:colId xmlns:a16="http://schemas.microsoft.com/office/drawing/2014/main" val="1012334953"/>
                        </a:ext>
                      </a:extLst>
                    </a:gridCol>
                    <a:gridCol w="1726418">
                      <a:extLst>
                        <a:ext uri="{9D8B030D-6E8A-4147-A177-3AD203B41FA5}">
                          <a16:colId xmlns:a16="http://schemas.microsoft.com/office/drawing/2014/main" val="2350030826"/>
                        </a:ext>
                      </a:extLst>
                    </a:gridCol>
                    <a:gridCol w="1547823">
                      <a:extLst>
                        <a:ext uri="{9D8B030D-6E8A-4147-A177-3AD203B41FA5}">
                          <a16:colId xmlns:a16="http://schemas.microsoft.com/office/drawing/2014/main" val="2557411613"/>
                        </a:ext>
                      </a:extLst>
                    </a:gridCol>
                  </a:tblGrid>
                  <a:tr h="37675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Calibration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9895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300" t="-106667" r="-90459" b="-44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157" t="-106667" r="-787" b="-44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6029341"/>
                      </a:ext>
                    </a:extLst>
                  </a:tr>
                  <a:tr h="4349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5" t="-174648" r="-93092" b="-278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300" t="-174648" r="-90459" b="-278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157" t="-174648" r="-787" b="-278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9073668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5" t="-300000" r="-93092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300" t="-300000" r="-90459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157" t="-300000" r="-787" b="-2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3017269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5" t="-400000" r="-93092" b="-1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300" t="-400000" r="-90459" b="-1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157" t="-400000" r="-787" b="-1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0916872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5" t="-500000" r="-93092" b="-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300" t="-500000" r="-90459" b="-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157" t="-500000" r="-787" b="-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4596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B47B38B-F0AC-49D7-896D-6D11A210AA5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38412" y="4345967"/>
              <a:ext cx="6801489" cy="2346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7163">
                      <a:extLst>
                        <a:ext uri="{9D8B030D-6E8A-4147-A177-3AD203B41FA5}">
                          <a16:colId xmlns:a16="http://schemas.microsoft.com/office/drawing/2014/main" val="2888137969"/>
                        </a:ext>
                      </a:extLst>
                    </a:gridCol>
                    <a:gridCol w="2267163">
                      <a:extLst>
                        <a:ext uri="{9D8B030D-6E8A-4147-A177-3AD203B41FA5}">
                          <a16:colId xmlns:a16="http://schemas.microsoft.com/office/drawing/2014/main" val="2174007504"/>
                        </a:ext>
                      </a:extLst>
                    </a:gridCol>
                    <a:gridCol w="2267163">
                      <a:extLst>
                        <a:ext uri="{9D8B030D-6E8A-4147-A177-3AD203B41FA5}">
                          <a16:colId xmlns:a16="http://schemas.microsoft.com/office/drawing/2014/main" val="4163449276"/>
                        </a:ext>
                      </a:extLst>
                    </a:gridCol>
                  </a:tblGrid>
                  <a:tr h="546371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Balance for 0s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Balance for 1s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957605"/>
                      </a:ext>
                    </a:extLst>
                  </a:tr>
                  <a:tr h="546371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Average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=0)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Average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=1)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909457"/>
                      </a:ext>
                    </a:extLst>
                  </a:tr>
                  <a:tr h="6234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31%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38%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9429038"/>
                      </a:ext>
                    </a:extLst>
                  </a:tr>
                  <a:tr h="6234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45%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55%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517773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B47B38B-F0AC-49D7-896D-6D11A210AA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0244890"/>
                  </p:ext>
                </p:extLst>
              </p:nvPr>
            </p:nvGraphicFramePr>
            <p:xfrm>
              <a:off x="2938412" y="4345967"/>
              <a:ext cx="6801489" cy="2346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7163">
                      <a:extLst>
                        <a:ext uri="{9D8B030D-6E8A-4147-A177-3AD203B41FA5}">
                          <a16:colId xmlns:a16="http://schemas.microsoft.com/office/drawing/2014/main" val="2888137969"/>
                        </a:ext>
                      </a:extLst>
                    </a:gridCol>
                    <a:gridCol w="2267163">
                      <a:extLst>
                        <a:ext uri="{9D8B030D-6E8A-4147-A177-3AD203B41FA5}">
                          <a16:colId xmlns:a16="http://schemas.microsoft.com/office/drawing/2014/main" val="2174007504"/>
                        </a:ext>
                      </a:extLst>
                    </a:gridCol>
                    <a:gridCol w="2267163">
                      <a:extLst>
                        <a:ext uri="{9D8B030D-6E8A-4147-A177-3AD203B41FA5}">
                          <a16:colId xmlns:a16="http://schemas.microsoft.com/office/drawing/2014/main" val="4163449276"/>
                        </a:ext>
                      </a:extLst>
                    </a:gridCol>
                  </a:tblGrid>
                  <a:tr h="546371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Balance for 0s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Balance for 1s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957605"/>
                      </a:ext>
                    </a:extLst>
                  </a:tr>
                  <a:tr h="553593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38" t="-100000" r="-100538" b="-2274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38" t="-100000" r="-538" b="-227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909457"/>
                      </a:ext>
                    </a:extLst>
                  </a:tr>
                  <a:tr h="6234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8" t="-178431" r="-200538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31%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38%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9429038"/>
                      </a:ext>
                    </a:extLst>
                  </a:tr>
                  <a:tr h="6234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8" t="-275728" r="-200538" b="-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45%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55%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517773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19845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3DB9-ADFE-4DB9-B71B-00CD07D9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7DB8743-E572-40AC-B0CF-2A3E99B51AC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674794" y="1793429"/>
              <a:ext cx="4274049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797798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005444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1420737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1050070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D7DB8743-E572-40AC-B0CF-2A3E99B51AC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5856897"/>
                  </p:ext>
                </p:extLst>
              </p:nvPr>
            </p:nvGraphicFramePr>
            <p:xfrm>
              <a:off x="7674794" y="1793429"/>
              <a:ext cx="4274049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797798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005444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1420737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1050070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63" t="-1389" r="-438168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9518" t="-1389" r="-245783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897" t="-1389" r="-75107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6936" t="-1389" r="-1156" b="-979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/>
              <p:nvPr/>
            </p:nvSpPr>
            <p:spPr>
              <a:xfrm>
                <a:off x="848474" y="1793429"/>
                <a:ext cx="6277510" cy="100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Adding in a Predictor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𝑟𝑎𝑐𝑒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𝑟𝑎𝑐𝑒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𝑒𝑟𝑟𝑜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74" y="1793429"/>
                <a:ext cx="6277510" cy="1009315"/>
              </a:xfrm>
              <a:prstGeom prst="rect">
                <a:avLst/>
              </a:prstGeom>
              <a:blipFill>
                <a:blip r:embed="rId4"/>
                <a:stretch>
                  <a:fillRect l="-1262" t="-4819" b="-4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694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/>
              <p:nvPr/>
            </p:nvSpPr>
            <p:spPr>
              <a:xfrm>
                <a:off x="848474" y="1793429"/>
                <a:ext cx="6277510" cy="4090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Adding in a Predictor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2021</m:t>
                            </m:r>
                          </m:sub>
                        </m:sSub>
                      </m:e>
                    </m:acc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=.25+.25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+.08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𝑟𝑎𝑐𝑒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 .08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𝑟𝑎𝑐𝑒</m:t>
                    </m:r>
                  </m:oMath>
                </a14:m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2021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2020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=0, 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𝑟𝑎𝑐𝑒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=0.25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2021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2020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=0, 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𝑟𝑎𝑐𝑒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33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2021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2020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=1, 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𝑟𝑎𝑐𝑒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=0.5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2021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2020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𝑟𝑎𝑐𝑒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67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74" y="1793429"/>
                <a:ext cx="6277510" cy="4090928"/>
              </a:xfrm>
              <a:prstGeom prst="rect">
                <a:avLst/>
              </a:prstGeom>
              <a:blipFill>
                <a:blip r:embed="rId3"/>
                <a:stretch>
                  <a:fillRect l="-1262" t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1605BAEA-3D6A-4C8E-B06D-00AF0C369B73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274103" y="1793429"/>
              <a:ext cx="4777486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618514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999587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1258663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1006868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  <a:gridCol w="893854">
                      <a:extLst>
                        <a:ext uri="{9D8B030D-6E8A-4147-A177-3AD203B41FA5}">
                          <a16:colId xmlns:a16="http://schemas.microsoft.com/office/drawing/2014/main" val="242521726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2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12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2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𝑎𝑟𝑟𝑒𝑠𝑡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.67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.67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.67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1605BAEA-3D6A-4C8E-B06D-00AF0C369B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1532116"/>
                  </p:ext>
                </p:extLst>
              </p:nvPr>
            </p:nvGraphicFramePr>
            <p:xfrm>
              <a:off x="7274103" y="1793429"/>
              <a:ext cx="4777486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618514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999587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1258663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1006868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  <a:gridCol w="893854">
                      <a:extLst>
                        <a:ext uri="{9D8B030D-6E8A-4147-A177-3AD203B41FA5}">
                          <a16:colId xmlns:a16="http://schemas.microsoft.com/office/drawing/2014/main" val="242521726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80" t="-1389" r="-671569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805" t="-1389" r="-317683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9612" t="-1389" r="-152913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6667" t="-1389" r="-90909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4014" t="-1389" r="-2041" b="-979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.67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.67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.67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52169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E44E32-FA48-A590-F807-FA5426E9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20" y="1273071"/>
            <a:ext cx="5931692" cy="480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A4D57A-3D7B-CDB5-A652-1FBD011A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F7E11-237D-74C2-3962-1D76457859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073079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line represents the prediction model for everyone: </a:t>
                </a: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𝐴𝑟𝑟𝑒𝑠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2021</m:t>
                              </m:r>
                            </m:sub>
                          </m:sSub>
                        </m:e>
                      </m:acc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=0.29+0.31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points represent the true outcome rates for our two groups and whether they had an arrest in 2020 or not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F7E11-237D-74C2-3962-1D76457859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073079" cy="4351338"/>
              </a:xfrm>
              <a:blipFill>
                <a:blip r:embed="rId3"/>
                <a:stretch>
                  <a:fillRect l="-216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0B199E-8F1B-4E01-C243-C2B35C7DEC0B}"/>
                  </a:ext>
                </a:extLst>
              </p:cNvPr>
              <p:cNvSpPr txBox="1"/>
              <p:nvPr/>
            </p:nvSpPr>
            <p:spPr>
              <a:xfrm>
                <a:off x="10138533" y="4037172"/>
                <a:ext cx="1629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0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0B199E-8F1B-4E01-C243-C2B35C7DE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533" y="4037172"/>
                <a:ext cx="1629623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D9E589-B148-BC2F-16C1-E3CE770396EB}"/>
                  </a:ext>
                </a:extLst>
              </p:cNvPr>
              <p:cNvSpPr txBox="1"/>
              <p:nvPr/>
            </p:nvSpPr>
            <p:spPr>
              <a:xfrm>
                <a:off x="7502615" y="4812578"/>
                <a:ext cx="1629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0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D9E589-B148-BC2F-16C1-E3CE77039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615" y="4812578"/>
                <a:ext cx="1629624" cy="461665"/>
              </a:xfrm>
              <a:prstGeom prst="rect">
                <a:avLst/>
              </a:prstGeom>
              <a:blipFill>
                <a:blip r:embed="rId5"/>
                <a:stretch>
                  <a:fillRect l="-37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AD96DB-FE34-6E00-0C65-740069007F70}"/>
                  </a:ext>
                </a:extLst>
              </p:cNvPr>
              <p:cNvSpPr txBox="1"/>
              <p:nvPr/>
            </p:nvSpPr>
            <p:spPr>
              <a:xfrm>
                <a:off x="10010333" y="1426600"/>
                <a:ext cx="1629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1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AD96DB-FE34-6E00-0C65-740069007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333" y="1426600"/>
                <a:ext cx="1629623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893F2F-C38B-B1D5-FE4A-70785D6E7E35}"/>
                  </a:ext>
                </a:extLst>
              </p:cNvPr>
              <p:cNvSpPr txBox="1"/>
              <p:nvPr/>
            </p:nvSpPr>
            <p:spPr>
              <a:xfrm>
                <a:off x="6721452" y="3379857"/>
                <a:ext cx="1629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1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893F2F-C38B-B1D5-FE4A-70785D6E7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52" y="3379857"/>
                <a:ext cx="1629624" cy="461665"/>
              </a:xfrm>
              <a:prstGeom prst="rect">
                <a:avLst/>
              </a:prstGeom>
              <a:blipFill>
                <a:blip r:embed="rId7"/>
                <a:stretch>
                  <a:fillRect l="-37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59D64B-8ABA-317E-DA6C-17D61296FBAA}"/>
              </a:ext>
            </a:extLst>
          </p:cNvPr>
          <p:cNvCxnSpPr/>
          <p:nvPr/>
        </p:nvCxnSpPr>
        <p:spPr>
          <a:xfrm flipH="1">
            <a:off x="6761747" y="5027493"/>
            <a:ext cx="657727" cy="10427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40E372-2949-A263-D2A4-DFB824E8191F}"/>
              </a:ext>
            </a:extLst>
          </p:cNvPr>
          <p:cNvCxnSpPr>
            <a:cxnSpLocks/>
          </p:cNvCxnSpPr>
          <p:nvPr/>
        </p:nvCxnSpPr>
        <p:spPr>
          <a:xfrm flipH="1">
            <a:off x="6721452" y="3841522"/>
            <a:ext cx="535382" cy="65731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298B63-37B7-D73B-578E-2811DEFE9706}"/>
              </a:ext>
            </a:extLst>
          </p:cNvPr>
          <p:cNvCxnSpPr>
            <a:cxnSpLocks/>
          </p:cNvCxnSpPr>
          <p:nvPr/>
        </p:nvCxnSpPr>
        <p:spPr>
          <a:xfrm flipV="1">
            <a:off x="10953345" y="3492229"/>
            <a:ext cx="564205" cy="489609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6DED0A-C069-70D7-E190-A3DB775C0385}"/>
              </a:ext>
            </a:extLst>
          </p:cNvPr>
          <p:cNvCxnSpPr>
            <a:cxnSpLocks/>
          </p:cNvCxnSpPr>
          <p:nvPr/>
        </p:nvCxnSpPr>
        <p:spPr>
          <a:xfrm>
            <a:off x="10825144" y="1927177"/>
            <a:ext cx="653494" cy="24251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63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FC91CB-CD3D-EB5B-E79B-0F7B865F9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092" y="1353802"/>
            <a:ext cx="5796176" cy="4696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A4D57A-3D7B-CDB5-A652-1FBD011A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F7E11-237D-74C2-3962-1D76457859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2360" y="1825625"/>
                <a:ext cx="5505701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2"/>
                    </a:solidFill>
                  </a:rPr>
                  <a:t>orange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blue</a:t>
                </a:r>
                <a:r>
                  <a:rPr lang="en-US" dirty="0"/>
                  <a:t> lines represent the prediction model for race = 0 and race = 1, respectively: </a:t>
                </a: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𝐴𝑟𝑟𝑒𝑠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2021</m:t>
                              </m:r>
                            </m:sub>
                          </m:sSub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=.24+ .29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 . 12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𝑟𝑎𝑐𝑒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race = 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𝐴𝑟𝑟𝑒𝑠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2021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=.24+ .29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race = 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𝐴𝑟𝑟𝑒𝑠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2021</m:t>
                              </m:r>
                            </m:sub>
                          </m:sSub>
                        </m:e>
                      </m:acc>
                      <m:r>
                        <a:rPr lang="en-US" sz="2600" i="1">
                          <a:latin typeface="Cambria Math" panose="02040503050406030204" pitchFamily="18" charset="0"/>
                        </a:rPr>
                        <m:t>=.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+ .29 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F7E11-237D-74C2-3962-1D76457859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360" y="1825625"/>
                <a:ext cx="5505701" cy="4351338"/>
              </a:xfrm>
              <a:blipFill>
                <a:blip r:embed="rId3"/>
                <a:stretch>
                  <a:fillRect l="-1993" t="-2801" r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0B199E-8F1B-4E01-C243-C2B35C7DEC0B}"/>
                  </a:ext>
                </a:extLst>
              </p:cNvPr>
              <p:cNvSpPr txBox="1"/>
              <p:nvPr/>
            </p:nvSpPr>
            <p:spPr>
              <a:xfrm>
                <a:off x="10060711" y="4037172"/>
                <a:ext cx="1629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0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0B199E-8F1B-4E01-C243-C2B35C7DE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711" y="4037172"/>
                <a:ext cx="1629623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D9E589-B148-BC2F-16C1-E3CE770396EB}"/>
                  </a:ext>
                </a:extLst>
              </p:cNvPr>
              <p:cNvSpPr txBox="1"/>
              <p:nvPr/>
            </p:nvSpPr>
            <p:spPr>
              <a:xfrm>
                <a:off x="7502615" y="4812578"/>
                <a:ext cx="1629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0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D9E589-B148-BC2F-16C1-E3CE77039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615" y="4812578"/>
                <a:ext cx="1629624" cy="461665"/>
              </a:xfrm>
              <a:prstGeom prst="rect">
                <a:avLst/>
              </a:prstGeom>
              <a:blipFill>
                <a:blip r:embed="rId5"/>
                <a:stretch>
                  <a:fillRect l="-37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AD96DB-FE34-6E00-0C65-740069007F70}"/>
                  </a:ext>
                </a:extLst>
              </p:cNvPr>
              <p:cNvSpPr txBox="1"/>
              <p:nvPr/>
            </p:nvSpPr>
            <p:spPr>
              <a:xfrm>
                <a:off x="10010333" y="1426600"/>
                <a:ext cx="1629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1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AD96DB-FE34-6E00-0C65-740069007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333" y="1426600"/>
                <a:ext cx="1629623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893F2F-C38B-B1D5-FE4A-70785D6E7E35}"/>
                  </a:ext>
                </a:extLst>
              </p:cNvPr>
              <p:cNvSpPr txBox="1"/>
              <p:nvPr/>
            </p:nvSpPr>
            <p:spPr>
              <a:xfrm>
                <a:off x="6721452" y="3370129"/>
                <a:ext cx="1629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1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893F2F-C38B-B1D5-FE4A-70785D6E7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52" y="3370129"/>
                <a:ext cx="1629624" cy="461665"/>
              </a:xfrm>
              <a:prstGeom prst="rect">
                <a:avLst/>
              </a:prstGeom>
              <a:blipFill>
                <a:blip r:embed="rId7"/>
                <a:stretch>
                  <a:fillRect l="-375"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59D64B-8ABA-317E-DA6C-17D61296FBAA}"/>
              </a:ext>
            </a:extLst>
          </p:cNvPr>
          <p:cNvCxnSpPr/>
          <p:nvPr/>
        </p:nvCxnSpPr>
        <p:spPr>
          <a:xfrm flipH="1">
            <a:off x="6761747" y="5027493"/>
            <a:ext cx="657727" cy="10427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40E372-2949-A263-D2A4-DFB824E8191F}"/>
              </a:ext>
            </a:extLst>
          </p:cNvPr>
          <p:cNvCxnSpPr>
            <a:cxnSpLocks/>
          </p:cNvCxnSpPr>
          <p:nvPr/>
        </p:nvCxnSpPr>
        <p:spPr>
          <a:xfrm flipH="1">
            <a:off x="6740908" y="3822066"/>
            <a:ext cx="535382" cy="65731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298B63-37B7-D73B-578E-2811DEFE9706}"/>
              </a:ext>
            </a:extLst>
          </p:cNvPr>
          <p:cNvCxnSpPr>
            <a:cxnSpLocks/>
          </p:cNvCxnSpPr>
          <p:nvPr/>
        </p:nvCxnSpPr>
        <p:spPr>
          <a:xfrm flipV="1">
            <a:off x="10864056" y="3464285"/>
            <a:ext cx="564205" cy="489609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6DED0A-C069-70D7-E190-A3DB775C0385}"/>
              </a:ext>
            </a:extLst>
          </p:cNvPr>
          <p:cNvCxnSpPr>
            <a:cxnSpLocks/>
          </p:cNvCxnSpPr>
          <p:nvPr/>
        </p:nvCxnSpPr>
        <p:spPr>
          <a:xfrm>
            <a:off x="10825144" y="1927177"/>
            <a:ext cx="653494" cy="24251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472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32632D-487C-85BC-1C90-00720F939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782" y="1309522"/>
            <a:ext cx="5875115" cy="4760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A4D57A-3D7B-CDB5-A652-1FBD011A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F7E11-237D-74C2-3962-1D76457859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2360" y="1825625"/>
                <a:ext cx="5505701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7030A0"/>
                    </a:solidFill>
                  </a:rPr>
                  <a:t>purple</a:t>
                </a:r>
                <a:r>
                  <a:rPr lang="en-US" dirty="0"/>
                  <a:t> lines represent the prediction model for race = 0 and race = 1, respectively: </a:t>
                </a: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𝐴𝑟𝑟𝑒𝑠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2021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=.25+.25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+.08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𝑟𝑎𝑐𝑒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 .08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𝑟𝑎𝑐𝑒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race = 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𝐴𝑟𝑟𝑒𝑠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2021</m:t>
                              </m:r>
                            </m:sub>
                          </m:sSub>
                        </m:e>
                      </m:acc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.25+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.25 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race = 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𝐴𝑟𝑟𝑒𝑠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2021</m:t>
                              </m:r>
                            </m:sub>
                          </m:sSub>
                        </m:e>
                      </m:acc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33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33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F7E11-237D-74C2-3962-1D76457859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360" y="1825625"/>
                <a:ext cx="5505701" cy="4351338"/>
              </a:xfrm>
              <a:blipFill>
                <a:blip r:embed="rId3"/>
                <a:stretch>
                  <a:fillRect l="-1993" t="-2801" r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0B199E-8F1B-4E01-C243-C2B35C7DEC0B}"/>
                  </a:ext>
                </a:extLst>
              </p:cNvPr>
              <p:cNvSpPr txBox="1"/>
              <p:nvPr/>
            </p:nvSpPr>
            <p:spPr>
              <a:xfrm>
                <a:off x="10060711" y="4037172"/>
                <a:ext cx="1629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0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0B199E-8F1B-4E01-C243-C2B35C7DE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711" y="4037172"/>
                <a:ext cx="1629623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D9E589-B148-BC2F-16C1-E3CE770396EB}"/>
                  </a:ext>
                </a:extLst>
              </p:cNvPr>
              <p:cNvSpPr txBox="1"/>
              <p:nvPr/>
            </p:nvSpPr>
            <p:spPr>
              <a:xfrm>
                <a:off x="7502615" y="4812578"/>
                <a:ext cx="1629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0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D9E589-B148-BC2F-16C1-E3CE77039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615" y="4812578"/>
                <a:ext cx="1629624" cy="461665"/>
              </a:xfrm>
              <a:prstGeom prst="rect">
                <a:avLst/>
              </a:prstGeom>
              <a:blipFill>
                <a:blip r:embed="rId5"/>
                <a:stretch>
                  <a:fillRect l="-37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AD96DB-FE34-6E00-0C65-740069007F70}"/>
                  </a:ext>
                </a:extLst>
              </p:cNvPr>
              <p:cNvSpPr txBox="1"/>
              <p:nvPr/>
            </p:nvSpPr>
            <p:spPr>
              <a:xfrm>
                <a:off x="10010333" y="1426600"/>
                <a:ext cx="16296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1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AD96DB-FE34-6E00-0C65-740069007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333" y="1426600"/>
                <a:ext cx="1629623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893F2F-C38B-B1D5-FE4A-70785D6E7E35}"/>
                  </a:ext>
                </a:extLst>
              </p:cNvPr>
              <p:cNvSpPr txBox="1"/>
              <p:nvPr/>
            </p:nvSpPr>
            <p:spPr>
              <a:xfrm>
                <a:off x="6721452" y="3370129"/>
                <a:ext cx="1629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 rate for Race = 1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893F2F-C38B-B1D5-FE4A-70785D6E7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52" y="3370129"/>
                <a:ext cx="1629624" cy="461665"/>
              </a:xfrm>
              <a:prstGeom prst="rect">
                <a:avLst/>
              </a:prstGeom>
              <a:blipFill>
                <a:blip r:embed="rId7"/>
                <a:stretch>
                  <a:fillRect l="-375"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59D64B-8ABA-317E-DA6C-17D61296FBAA}"/>
              </a:ext>
            </a:extLst>
          </p:cNvPr>
          <p:cNvCxnSpPr/>
          <p:nvPr/>
        </p:nvCxnSpPr>
        <p:spPr>
          <a:xfrm flipH="1">
            <a:off x="6752019" y="5008037"/>
            <a:ext cx="657727" cy="10427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40E372-2949-A263-D2A4-DFB824E8191F}"/>
              </a:ext>
            </a:extLst>
          </p:cNvPr>
          <p:cNvCxnSpPr>
            <a:cxnSpLocks/>
          </p:cNvCxnSpPr>
          <p:nvPr/>
        </p:nvCxnSpPr>
        <p:spPr>
          <a:xfrm flipH="1">
            <a:off x="6721452" y="3822066"/>
            <a:ext cx="535382" cy="65731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298B63-37B7-D73B-578E-2811DEFE9706}"/>
              </a:ext>
            </a:extLst>
          </p:cNvPr>
          <p:cNvCxnSpPr>
            <a:cxnSpLocks/>
          </p:cNvCxnSpPr>
          <p:nvPr/>
        </p:nvCxnSpPr>
        <p:spPr>
          <a:xfrm flipV="1">
            <a:off x="10864056" y="3464285"/>
            <a:ext cx="564205" cy="489609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6DED0A-C069-70D7-E190-A3DB775C0385}"/>
              </a:ext>
            </a:extLst>
          </p:cNvPr>
          <p:cNvCxnSpPr>
            <a:cxnSpLocks/>
          </p:cNvCxnSpPr>
          <p:nvPr/>
        </p:nvCxnSpPr>
        <p:spPr>
          <a:xfrm>
            <a:off x="10825144" y="1927177"/>
            <a:ext cx="653494" cy="24251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113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2AAF-AAB7-4B1E-803B-A9AACC8C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Fairness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4769D3B-F281-49C0-89FD-4F863A34092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938412" y="1654139"/>
              <a:ext cx="6801489" cy="2364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27248">
                      <a:extLst>
                        <a:ext uri="{9D8B030D-6E8A-4147-A177-3AD203B41FA5}">
                          <a16:colId xmlns:a16="http://schemas.microsoft.com/office/drawing/2014/main" val="1012334953"/>
                        </a:ext>
                      </a:extLst>
                    </a:gridCol>
                    <a:gridCol w="1726418">
                      <a:extLst>
                        <a:ext uri="{9D8B030D-6E8A-4147-A177-3AD203B41FA5}">
                          <a16:colId xmlns:a16="http://schemas.microsoft.com/office/drawing/2014/main" val="2350030826"/>
                        </a:ext>
                      </a:extLst>
                    </a:gridCol>
                    <a:gridCol w="1547823">
                      <a:extLst>
                        <a:ext uri="{9D8B030D-6E8A-4147-A177-3AD203B41FA5}">
                          <a16:colId xmlns:a16="http://schemas.microsoft.com/office/drawing/2014/main" val="2557411613"/>
                        </a:ext>
                      </a:extLst>
                    </a:gridCol>
                  </a:tblGrid>
                  <a:tr h="37675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Calibration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989576"/>
                      </a:ext>
                    </a:extLst>
                  </a:tr>
                  <a:tr h="3639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𝑎𝑟𝑟𝑒𝑠</m:t>
                                    </m:r>
                                    <m:sSub>
                                      <m:sSubPr>
                                        <m:ctrlP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2021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𝑎𝑟𝑟𝑒𝑠</m:t>
                                    </m:r>
                                    <m:sSub>
                                      <m:sSubPr>
                                        <m:ctrlP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2021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6029341"/>
                      </a:ext>
                    </a:extLst>
                  </a:tr>
                  <a:tr h="4349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25%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073668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33%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3017269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50916872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67%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04596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4769D3B-F281-49C0-89FD-4F863A34092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91112612"/>
                  </p:ext>
                </p:extLst>
              </p:nvPr>
            </p:nvGraphicFramePr>
            <p:xfrm>
              <a:off x="2938412" y="1654139"/>
              <a:ext cx="6801489" cy="2364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27248">
                      <a:extLst>
                        <a:ext uri="{9D8B030D-6E8A-4147-A177-3AD203B41FA5}">
                          <a16:colId xmlns:a16="http://schemas.microsoft.com/office/drawing/2014/main" val="1012334953"/>
                        </a:ext>
                      </a:extLst>
                    </a:gridCol>
                    <a:gridCol w="1726418">
                      <a:extLst>
                        <a:ext uri="{9D8B030D-6E8A-4147-A177-3AD203B41FA5}">
                          <a16:colId xmlns:a16="http://schemas.microsoft.com/office/drawing/2014/main" val="2350030826"/>
                        </a:ext>
                      </a:extLst>
                    </a:gridCol>
                    <a:gridCol w="1547823">
                      <a:extLst>
                        <a:ext uri="{9D8B030D-6E8A-4147-A177-3AD203B41FA5}">
                          <a16:colId xmlns:a16="http://schemas.microsoft.com/office/drawing/2014/main" val="2557411613"/>
                        </a:ext>
                      </a:extLst>
                    </a:gridCol>
                  </a:tblGrid>
                  <a:tr h="37675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Calibration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9895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300" t="-105000" r="-90459" b="-44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157" t="-105000" r="-787" b="-44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6029341"/>
                      </a:ext>
                    </a:extLst>
                  </a:tr>
                  <a:tr h="4349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5" t="-170833" r="-93092" b="-2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300" t="-170833" r="-90459" b="-2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157" t="-170833" r="-787" b="-2736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9073668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5" t="-300000" r="-93092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300" t="-300000" r="-90459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157" t="-300000" r="-787" b="-20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3017269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5" t="-400000" r="-93092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300" t="-400000" r="-90459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157" t="-400000" r="-787" b="-10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0916872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5" t="-500000" r="-93092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300" t="-500000" r="-90459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0157" t="-500000" r="-787" b="-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4596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B47B38B-F0AC-49D7-896D-6D11A210AA5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38412" y="4345967"/>
              <a:ext cx="6801489" cy="2346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7163">
                      <a:extLst>
                        <a:ext uri="{9D8B030D-6E8A-4147-A177-3AD203B41FA5}">
                          <a16:colId xmlns:a16="http://schemas.microsoft.com/office/drawing/2014/main" val="2888137969"/>
                        </a:ext>
                      </a:extLst>
                    </a:gridCol>
                    <a:gridCol w="2267163">
                      <a:extLst>
                        <a:ext uri="{9D8B030D-6E8A-4147-A177-3AD203B41FA5}">
                          <a16:colId xmlns:a16="http://schemas.microsoft.com/office/drawing/2014/main" val="2174007504"/>
                        </a:ext>
                      </a:extLst>
                    </a:gridCol>
                    <a:gridCol w="2267163">
                      <a:extLst>
                        <a:ext uri="{9D8B030D-6E8A-4147-A177-3AD203B41FA5}">
                          <a16:colId xmlns:a16="http://schemas.microsoft.com/office/drawing/2014/main" val="4163449276"/>
                        </a:ext>
                      </a:extLst>
                    </a:gridCol>
                  </a:tblGrid>
                  <a:tr h="546371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Balance for 0s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Balance for 1s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957605"/>
                      </a:ext>
                    </a:extLst>
                  </a:tr>
                  <a:tr h="546371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Average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=0)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Average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=1)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909457"/>
                      </a:ext>
                    </a:extLst>
                  </a:tr>
                  <a:tr h="6234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31%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38%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9429038"/>
                      </a:ext>
                    </a:extLst>
                  </a:tr>
                  <a:tr h="6234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44%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56%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517773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B47B38B-F0AC-49D7-896D-6D11A210AA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645448"/>
                  </p:ext>
                </p:extLst>
              </p:nvPr>
            </p:nvGraphicFramePr>
            <p:xfrm>
              <a:off x="2938412" y="4345967"/>
              <a:ext cx="6801489" cy="2346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7163">
                      <a:extLst>
                        <a:ext uri="{9D8B030D-6E8A-4147-A177-3AD203B41FA5}">
                          <a16:colId xmlns:a16="http://schemas.microsoft.com/office/drawing/2014/main" val="2888137969"/>
                        </a:ext>
                      </a:extLst>
                    </a:gridCol>
                    <a:gridCol w="2267163">
                      <a:extLst>
                        <a:ext uri="{9D8B030D-6E8A-4147-A177-3AD203B41FA5}">
                          <a16:colId xmlns:a16="http://schemas.microsoft.com/office/drawing/2014/main" val="2174007504"/>
                        </a:ext>
                      </a:extLst>
                    </a:gridCol>
                    <a:gridCol w="2267163">
                      <a:extLst>
                        <a:ext uri="{9D8B030D-6E8A-4147-A177-3AD203B41FA5}">
                          <a16:colId xmlns:a16="http://schemas.microsoft.com/office/drawing/2014/main" val="4163449276"/>
                        </a:ext>
                      </a:extLst>
                    </a:gridCol>
                  </a:tblGrid>
                  <a:tr h="546371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Balance for 0s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Balance for 1s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957605"/>
                      </a:ext>
                    </a:extLst>
                  </a:tr>
                  <a:tr h="553593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38" t="-100000" r="-100538" b="-2274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38" t="-100000" r="-538" b="-227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909457"/>
                      </a:ext>
                    </a:extLst>
                  </a:tr>
                  <a:tr h="6234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8" t="-178431" r="-200538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31%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38%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9429038"/>
                      </a:ext>
                    </a:extLst>
                  </a:tr>
                  <a:tr h="6234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8" t="-275728" r="-200538" b="-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44%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56%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517773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55242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A6DDA4-789B-4A89-AF5F-D0AA4EE4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040" y="0"/>
            <a:ext cx="6629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B3726-552B-4AE1-8E5A-4FAE705E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5577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Calibration/PPV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7C34F-3D6E-4EB6-874C-E14048310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5073" cy="4351338"/>
          </a:xfrm>
        </p:spPr>
        <p:txBody>
          <a:bodyPr/>
          <a:lstStyle/>
          <a:p>
            <a:r>
              <a:rPr lang="en-US" dirty="0"/>
              <a:t>Improves with more features.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E85551D-74A7-4939-9F0C-6F2D74B2F5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72537" y="3205537"/>
            <a:ext cx="375863" cy="37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453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5B90-5F2D-41DA-A9C4-69A5AE71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643"/>
            <a:ext cx="10515600" cy="1325563"/>
          </a:xfrm>
        </p:spPr>
        <p:txBody>
          <a:bodyPr/>
          <a:lstStyle/>
          <a:p>
            <a:r>
              <a:rPr lang="en-US" dirty="0"/>
              <a:t>Performance Metrics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FB5FCA-8D2E-4028-BF29-CE2ED11C36C0}"/>
              </a:ext>
            </a:extLst>
          </p:cNvPr>
          <p:cNvSpPr/>
          <p:nvPr/>
        </p:nvSpPr>
        <p:spPr>
          <a:xfrm>
            <a:off x="3651009" y="3938794"/>
            <a:ext cx="1505228" cy="14696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Positive (TP)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378FB6-745C-453A-B50D-44C145C8833D}"/>
              </a:ext>
            </a:extLst>
          </p:cNvPr>
          <p:cNvSpPr/>
          <p:nvPr/>
        </p:nvSpPr>
        <p:spPr>
          <a:xfrm>
            <a:off x="2114708" y="3942161"/>
            <a:ext cx="1505228" cy="14696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Positive (FP)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3362CE-62A5-4BCC-9E9C-AC1B549DD99D}"/>
              </a:ext>
            </a:extLst>
          </p:cNvPr>
          <p:cNvSpPr/>
          <p:nvPr/>
        </p:nvSpPr>
        <p:spPr>
          <a:xfrm>
            <a:off x="2114704" y="2445627"/>
            <a:ext cx="1505228" cy="146962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Negative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E79478-B0E6-4375-AB12-B634E22E6BA0}"/>
              </a:ext>
            </a:extLst>
          </p:cNvPr>
          <p:cNvSpPr/>
          <p:nvPr/>
        </p:nvSpPr>
        <p:spPr>
          <a:xfrm>
            <a:off x="3652398" y="2443021"/>
            <a:ext cx="1505228" cy="146962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Negative (FN)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AB06A4-5B3D-4247-A63D-5C880F1139EB}"/>
                  </a:ext>
                </a:extLst>
              </p:cNvPr>
              <p:cNvSpPr txBox="1"/>
              <p:nvPr/>
            </p:nvSpPr>
            <p:spPr>
              <a:xfrm>
                <a:off x="872738" y="2944693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AB06A4-5B3D-4247-A63D-5C880F113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38" y="2944693"/>
                <a:ext cx="1020627" cy="461665"/>
              </a:xfrm>
              <a:prstGeom prst="rect">
                <a:avLst/>
              </a:prstGeom>
              <a:blipFill>
                <a:blip r:embed="rId2"/>
                <a:stretch>
                  <a:fillRect t="-394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A64D4F-307B-4113-935E-501AAA4D7D1A}"/>
                  </a:ext>
                </a:extLst>
              </p:cNvPr>
              <p:cNvSpPr txBox="1"/>
              <p:nvPr/>
            </p:nvSpPr>
            <p:spPr>
              <a:xfrm>
                <a:off x="838199" y="4347441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A64D4F-307B-4113-935E-501AAA4D7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347441"/>
                <a:ext cx="1020627" cy="461665"/>
              </a:xfrm>
              <a:prstGeom prst="rect">
                <a:avLst/>
              </a:prstGeom>
              <a:blipFill>
                <a:blip r:embed="rId3"/>
                <a:stretch>
                  <a:fillRect t="-394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19BC51-0BAD-4621-B5E5-AE9678556642}"/>
                  </a:ext>
                </a:extLst>
              </p:cNvPr>
              <p:cNvSpPr txBox="1"/>
              <p:nvPr/>
            </p:nvSpPr>
            <p:spPr>
              <a:xfrm>
                <a:off x="2381159" y="1797566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19BC51-0BAD-4621-B5E5-AE9678556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159" y="1797566"/>
                <a:ext cx="1020627" cy="461665"/>
              </a:xfrm>
              <a:prstGeom prst="rect">
                <a:avLst/>
              </a:prstGeom>
              <a:blipFill>
                <a:blip r:embed="rId4"/>
                <a:stretch>
                  <a:fillRect l="-59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740309-CAB1-46ED-9A89-2FF4EC880D3C}"/>
                  </a:ext>
                </a:extLst>
              </p:cNvPr>
              <p:cNvSpPr txBox="1"/>
              <p:nvPr/>
            </p:nvSpPr>
            <p:spPr>
              <a:xfrm>
                <a:off x="3972032" y="1813627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740309-CAB1-46ED-9A89-2FF4EC880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032" y="1813627"/>
                <a:ext cx="1020627" cy="461665"/>
              </a:xfrm>
              <a:prstGeom prst="rect">
                <a:avLst/>
              </a:prstGeom>
              <a:blipFill>
                <a:blip r:embed="rId5"/>
                <a:stretch>
                  <a:fillRect l="-599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B0FB-3574-42A7-A32D-A7A134EAA5FE}"/>
                  </a:ext>
                </a:extLst>
              </p:cNvPr>
              <p:cNvSpPr txBox="1"/>
              <p:nvPr/>
            </p:nvSpPr>
            <p:spPr>
              <a:xfrm>
                <a:off x="6759815" y="1292420"/>
                <a:ext cx="4294598" cy="1289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True Positive Rate (TPR) or Recall: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𝑻𝑷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𝑻𝑷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𝑭𝑵</m:t>
                          </m:r>
                        </m:den>
                      </m:f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</m:acc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B0FB-3574-42A7-A32D-A7A134EA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815" y="1292420"/>
                <a:ext cx="4294598" cy="1289264"/>
              </a:xfrm>
              <a:prstGeom prst="rect">
                <a:avLst/>
              </a:prstGeom>
              <a:blipFill>
                <a:blip r:embed="rId6"/>
                <a:stretch>
                  <a:fillRect l="-1563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116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75EFF-A8D7-4B1B-BDAA-A2C0FDB4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06BD6-062B-4426-B430-FFA8F3572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Degrade with more features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A0B210-37B7-4897-95A0-23CF3BC99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482" y="0"/>
            <a:ext cx="5389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97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EA00-9175-479B-BC02-FB97A069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Explains This Pattern?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B4603-0201-4B6E-9ACB-3E762039B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PPV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=1|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is a function of our predictors, so we could say</a:t>
                </a:r>
              </a:p>
              <a:p>
                <a:r>
                  <a:rPr lang="en-US" dirty="0"/>
                  <a:t>PPV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This should look familiar</a:t>
                </a: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The entire training procedure is about finding this quantity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B4603-0201-4B6E-9ACB-3E762039B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697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EA00-9175-479B-BC02-FB97A069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Explains This Pattern?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B4603-0201-4B6E-9ACB-3E762039B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But not the case for balance for positive and negative classes (FPR or FNR):</a:t>
                </a:r>
              </a:p>
              <a:p>
                <a:pPr lvl="1"/>
                <a:r>
                  <a:rPr lang="en-US" b="0" dirty="0"/>
                  <a:t>FNR: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How can we get our algorithms to optimize for this?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B4603-0201-4B6E-9ACB-3E762039B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486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A056-D084-42FC-B4E6-14412240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E4C62-43EC-4C83-BC77-6901EC8B72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the objective function for ridge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E4C62-43EC-4C83-BC77-6901EC8B72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75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A056-D084-42FC-B4E6-14412240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E4C62-43EC-4C83-BC77-6901EC8B72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the objective function for ridge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Penalty term: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E4C62-43EC-4C83-BC77-6901EC8B72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290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A056-D084-42FC-B4E6-14412240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E4C62-43EC-4C83-BC77-6901EC8B72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Other ways you could constrain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𝚽</m:t>
                          </m:r>
                          <m: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𝚽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1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a constraint to take into account FPR and/or FNR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E4C62-43EC-4C83-BC77-6901EC8B72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260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E97B-C27F-48B2-A6B7-7C5ECD5F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a “Constraint” Look Like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4F14F5-46A0-4CC4-8F21-FDCD299DEA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Differences in False Positive Rates should be zero, or close to zero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𝑟𝑎𝑐𝑒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4F14F5-46A0-4CC4-8F21-FDCD299DEA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732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E97B-C27F-48B2-A6B7-7C5ECD5F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a “Constraint” Look Like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4F14F5-46A0-4CC4-8F21-FDCD299DEA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Differences in False Positive Rates should be zero, or close to zero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𝑟𝑎𝑐𝑒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New objective: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brk m:alnAt="7"/>
                            </m:r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  <m:sup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  <m:d>
                                <m:dPr>
                                  <m:begChr m:val="["/>
                                  <m:endChr m:val="|"/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4F14F5-46A0-4CC4-8F21-FDCD299DEA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017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E97B-C27F-48B2-A6B7-7C5ECD5F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a “Constraint” Look Like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4F14F5-46A0-4CC4-8F21-FDCD299DEA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Differences in False Positive Rates should be zero, or close to zero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𝑟𝑎𝑐𝑒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New objective: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brk m:alnAt="7"/>
                            </m:rPr>
                            <a:rPr lang="en-US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  <m:sup>
                                  <m:r>
                                    <a:rPr lang="en-US" sz="2400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2400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  <m:d>
                                <m:dPr>
                                  <m:begChr m:val="["/>
                                  <m:endChr m:val="|"/>
                                  <m:ctrlPr>
                                    <a:rPr lang="en-US" sz="2400" b="1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1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sz="2400" b="1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1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 dirty="0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b="1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b="1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2400" b="1" i="1">
                                              <a:solidFill>
                                                <a:schemeClr val="accent5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1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1" i="1">
                                                  <a:solidFill>
                                                    <a:schemeClr val="accent5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  <m:r>
                                    <a:rPr lang="en-US" sz="2400" b="1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b="1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sz="24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 dirty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b="1" i="1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b="1" i="1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b="1" i="1" dirty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24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1" i="1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1" i="1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 b="1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4F14F5-46A0-4CC4-8F21-FDCD299DEA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653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D7E57-5004-499D-B4DF-55454223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“Control Dials” for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5DD7D9-8F52-4C66-85B4-4D4E273B70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98595" y="4546884"/>
                <a:ext cx="3114040" cy="1325563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How much do we want to prevent overfitting?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5DD7D9-8F52-4C66-85B4-4D4E273B70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8595" y="4546884"/>
                <a:ext cx="3114040" cy="1325563"/>
              </a:xfrm>
              <a:blipFill>
                <a:blip r:embed="rId2"/>
                <a:stretch>
                  <a:fillRect l="-2348" t="-41475" r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F5A9274-8402-4395-91BC-434C2A4AD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977" y="2752690"/>
            <a:ext cx="2559182" cy="1352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C24D84-2CFE-4C67-AC48-AE331AAB3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595" y="2822544"/>
            <a:ext cx="2667137" cy="1212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F918EC-4F6D-427D-8F02-D4E62F40C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852" y="2761750"/>
            <a:ext cx="2502029" cy="1339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E4C892-1903-4252-8045-33445C5D72D9}"/>
                  </a:ext>
                </a:extLst>
              </p:cNvPr>
              <p:cNvSpPr txBox="1"/>
              <p:nvPr/>
            </p:nvSpPr>
            <p:spPr>
              <a:xfrm>
                <a:off x="1948813" y="1435487"/>
                <a:ext cx="8166700" cy="1070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𝑵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m:rPr>
                              <m:brk m:alnAt="7"/>
                            </m:r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𝝀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AD4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AD4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AD4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AD4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AD4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AD4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AD4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𝒋</m:t>
                                  </m:r>
                                </m:sub>
                                <m:sup>
                                  <m: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AD4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AD4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9BD5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𝜸</m:t>
                              </m:r>
                              <m:d>
                                <m:dPr>
                                  <m:begChr m:val="["/>
                                  <m:endChr m:val="|"/>
                                  <m:ctrlPr>
                                    <a:rPr kumimoji="0" lang="en-US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5B9BD5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5B9BD5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5B9BD5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5B9BD5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5B9BD5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5B9BD5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5B9BD5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5B9BD5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𝒌</m:t>
                                      </m:r>
                                      <m: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5B9BD5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5B9BD5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5B9BD5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5B9BD5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5B9BD5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kumimoji="0" lang="en-US" sz="2000" b="1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5B9BD5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5B9BD5">
                                                      <a:lumMod val="75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5B9BD5">
                                                      <a:lumMod val="75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𝒚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5B9BD5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5B9BD5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5B9BD5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𝟏</m:t>
                                          </m:r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5B9BD5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5B9BD5">
                                                      <a:lumMod val="75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5B9BD5">
                                                      <a:lumMod val="75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5B9BD5">
                                                      <a:lumMod val="75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  <m: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5B9BD5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kumimoji="0" lang="en-US" sz="20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𝒌</m:t>
                                      </m:r>
                                      <m: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r>
                                        <a:rPr kumimoji="0" lang="en-US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kumimoji="0" lang="en-US" sz="2000" b="1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75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75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𝒚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000" b="1" i="1" u="none" strike="noStrike" kern="120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𝟏</m:t>
                                          </m:r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4472C4">
                                                  <a:lumMod val="75000"/>
                                                </a:srgb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75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75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0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4472C4">
                                                      <a:lumMod val="75000"/>
                                                    </a:srgb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kumimoji="0" lang="en-US" sz="20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E4C892-1903-4252-8045-33445C5D7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813" y="1435487"/>
                <a:ext cx="8166700" cy="10705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5BA1D52-C19D-4EF4-8E02-88C661AA86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5246" y="4546884"/>
                <a:ext cx="3114040" cy="1325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kumimoji="0" 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How much do want to reduce error in the training data?</a:t>
                </a:r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5BA1D52-C19D-4EF4-8E02-88C661AA8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46" y="4546884"/>
                <a:ext cx="3114040" cy="1325563"/>
              </a:xfrm>
              <a:prstGeom prst="rect">
                <a:avLst/>
              </a:prstGeom>
              <a:blipFill>
                <a:blip r:embed="rId7"/>
                <a:stretch>
                  <a:fillRect l="-2544" t="-9217" r="-4110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30531E93-C84D-4903-B8EB-6F815FB7D6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2714" y="4546884"/>
                <a:ext cx="3114040" cy="1325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B9BD5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𝜸</m:t>
                    </m:r>
                    <m:d>
                      <m:dPr>
                        <m:begChr m:val="["/>
                        <m:endChr m:val="|"/>
                        <m:ctrlP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B9BD5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5B9BD5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5B9BD5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5B9BD5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5B9BD5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5B9BD5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ctrlP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5B9BD5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5B9BD5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𝒌</m:t>
                            </m:r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5B9BD5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5B9BD5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5B9BD5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5B9BD5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5B9BD5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kumimoji="0" lang="en-US" sz="20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5B9BD5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5B9BD5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5B9BD5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5B9BD5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5B9BD5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5B9BD5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5B9BD5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5B9BD5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5B9BD5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5B9BD5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B9BD5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ctrlP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𝒌</m:t>
                            </m:r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kumimoji="0" lang="en-US" sz="20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4472C4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20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4472C4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>
                                        <a:lumMod val="75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>
                                            <a:lumMod val="75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</m:e>
                        </m:nary>
                      </m:e>
                    </m:d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How much do we want to reduce disparities in False Positive Rates?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30531E93-C84D-4903-B8EB-6F815FB7D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714" y="4546884"/>
                <a:ext cx="3114040" cy="1325563"/>
              </a:xfrm>
              <a:prstGeom prst="rect">
                <a:avLst/>
              </a:prstGeom>
              <a:blipFill>
                <a:blip r:embed="rId8"/>
                <a:stretch>
                  <a:fillRect l="-2348" t="-15207" r="-1566" b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747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5B90-5F2D-41DA-A9C4-69A5AE71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643"/>
            <a:ext cx="10515600" cy="1325563"/>
          </a:xfrm>
        </p:spPr>
        <p:txBody>
          <a:bodyPr/>
          <a:lstStyle/>
          <a:p>
            <a:r>
              <a:rPr lang="en-US" dirty="0"/>
              <a:t>Performance Metrics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FB5FCA-8D2E-4028-BF29-CE2ED11C36C0}"/>
              </a:ext>
            </a:extLst>
          </p:cNvPr>
          <p:cNvSpPr/>
          <p:nvPr/>
        </p:nvSpPr>
        <p:spPr>
          <a:xfrm>
            <a:off x="3651009" y="3938794"/>
            <a:ext cx="1505228" cy="1469627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Positive (TP)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378FB6-745C-453A-B50D-44C145C8833D}"/>
              </a:ext>
            </a:extLst>
          </p:cNvPr>
          <p:cNvSpPr/>
          <p:nvPr/>
        </p:nvSpPr>
        <p:spPr>
          <a:xfrm>
            <a:off x="2114708" y="3942161"/>
            <a:ext cx="1505228" cy="1469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Positive (FP)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3362CE-62A5-4BCC-9E9C-AC1B549DD99D}"/>
              </a:ext>
            </a:extLst>
          </p:cNvPr>
          <p:cNvSpPr/>
          <p:nvPr/>
        </p:nvSpPr>
        <p:spPr>
          <a:xfrm>
            <a:off x="2114704" y="2445627"/>
            <a:ext cx="1505228" cy="1469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Negative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E79478-B0E6-4375-AB12-B634E22E6BA0}"/>
              </a:ext>
            </a:extLst>
          </p:cNvPr>
          <p:cNvSpPr/>
          <p:nvPr/>
        </p:nvSpPr>
        <p:spPr>
          <a:xfrm>
            <a:off x="3652398" y="2443021"/>
            <a:ext cx="1505228" cy="1469627"/>
          </a:xfrm>
          <a:prstGeom prst="rect">
            <a:avLst/>
          </a:prstGeom>
          <a:solidFill>
            <a:schemeClr val="accent4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Negative (FN)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AB06A4-5B3D-4247-A63D-5C880F1139EB}"/>
                  </a:ext>
                </a:extLst>
              </p:cNvPr>
              <p:cNvSpPr txBox="1"/>
              <p:nvPr/>
            </p:nvSpPr>
            <p:spPr>
              <a:xfrm>
                <a:off x="872738" y="2944693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AB06A4-5B3D-4247-A63D-5C880F113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38" y="2944693"/>
                <a:ext cx="1020627" cy="461665"/>
              </a:xfrm>
              <a:prstGeom prst="rect">
                <a:avLst/>
              </a:prstGeom>
              <a:blipFill>
                <a:blip r:embed="rId2"/>
                <a:stretch>
                  <a:fillRect t="-394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A64D4F-307B-4113-935E-501AAA4D7D1A}"/>
                  </a:ext>
                </a:extLst>
              </p:cNvPr>
              <p:cNvSpPr txBox="1"/>
              <p:nvPr/>
            </p:nvSpPr>
            <p:spPr>
              <a:xfrm>
                <a:off x="838199" y="4347441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A64D4F-307B-4113-935E-501AAA4D7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347441"/>
                <a:ext cx="1020627" cy="461665"/>
              </a:xfrm>
              <a:prstGeom prst="rect">
                <a:avLst/>
              </a:prstGeom>
              <a:blipFill>
                <a:blip r:embed="rId3"/>
                <a:stretch>
                  <a:fillRect t="-394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19BC51-0BAD-4621-B5E5-AE9678556642}"/>
                  </a:ext>
                </a:extLst>
              </p:cNvPr>
              <p:cNvSpPr txBox="1"/>
              <p:nvPr/>
            </p:nvSpPr>
            <p:spPr>
              <a:xfrm>
                <a:off x="2381159" y="1797566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19BC51-0BAD-4621-B5E5-AE9678556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159" y="1797566"/>
                <a:ext cx="1020627" cy="461665"/>
              </a:xfrm>
              <a:prstGeom prst="rect">
                <a:avLst/>
              </a:prstGeom>
              <a:blipFill>
                <a:blip r:embed="rId4"/>
                <a:stretch>
                  <a:fillRect l="-59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740309-CAB1-46ED-9A89-2FF4EC880D3C}"/>
                  </a:ext>
                </a:extLst>
              </p:cNvPr>
              <p:cNvSpPr txBox="1"/>
              <p:nvPr/>
            </p:nvSpPr>
            <p:spPr>
              <a:xfrm>
                <a:off x="3972032" y="1813627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740309-CAB1-46ED-9A89-2FF4EC880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032" y="1813627"/>
                <a:ext cx="1020627" cy="461665"/>
              </a:xfrm>
              <a:prstGeom prst="rect">
                <a:avLst/>
              </a:prstGeom>
              <a:blipFill>
                <a:blip r:embed="rId5"/>
                <a:stretch>
                  <a:fillRect l="-599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8C7247-ECB6-4B7E-84EA-F74765E9404F}"/>
                  </a:ext>
                </a:extLst>
              </p:cNvPr>
              <p:cNvSpPr txBox="1"/>
              <p:nvPr/>
            </p:nvSpPr>
            <p:spPr>
              <a:xfrm>
                <a:off x="6759815" y="2896045"/>
                <a:ext cx="4294598" cy="1289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True Negative Rate (TNR):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𝑻𝑵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𝑻𝑵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𝑭𝑷</m:t>
                          </m:r>
                        </m:den>
                      </m:f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</m:acc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8C7247-ECB6-4B7E-84EA-F74765E9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815" y="2896045"/>
                <a:ext cx="4294598" cy="1289264"/>
              </a:xfrm>
              <a:prstGeom prst="rect">
                <a:avLst/>
              </a:prstGeom>
              <a:blipFill>
                <a:blip r:embed="rId6"/>
                <a:stretch>
                  <a:fillRect l="-1563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B0FB-3574-42A7-A32D-A7A134EAA5FE}"/>
                  </a:ext>
                </a:extLst>
              </p:cNvPr>
              <p:cNvSpPr txBox="1"/>
              <p:nvPr/>
            </p:nvSpPr>
            <p:spPr>
              <a:xfrm>
                <a:off x="6759815" y="1292420"/>
                <a:ext cx="4294598" cy="1289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True Positive Rate (TPR) or Recall: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𝑇𝑃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𝑇𝑃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𝐹𝑁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=1|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B0FB-3574-42A7-A32D-A7A134EA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815" y="1292420"/>
                <a:ext cx="4294598" cy="1289264"/>
              </a:xfrm>
              <a:prstGeom prst="rect">
                <a:avLst/>
              </a:prstGeom>
              <a:blipFill>
                <a:blip r:embed="rId8"/>
                <a:stretch>
                  <a:fillRect l="-1563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792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Importance of Base Rates</a:t>
            </a:r>
          </a:p>
        </p:txBody>
      </p:sp>
    </p:spTree>
    <p:extLst>
      <p:ext uri="{BB962C8B-B14F-4D97-AF65-F5344CB8AC3E}">
        <p14:creationId xmlns:p14="http://schemas.microsoft.com/office/powerpoint/2010/main" val="1821687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7C3DB9-ADFE-4DB9-B71B-00CD07D93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/>
              <p:nvPr/>
            </p:nvSpPr>
            <p:spPr>
              <a:xfrm>
                <a:off x="838200" y="1793429"/>
                <a:ext cx="6277510" cy="451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=.25+.25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+.08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𝑟𝑎𝑐𝑒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+.08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𝐴𝑟𝑟𝑒𝑠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2020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𝑟𝑎𝑐𝑒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2021</m:t>
                            </m:r>
                          </m:sub>
                        </m:sSub>
                      </m: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2020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𝑅𝑎𝑐𝑒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.25+.25 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+.08 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+.08 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0⋅0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=.25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2021</m:t>
                            </m:r>
                          </m:sub>
                        </m:sSub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2020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=0,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𝑅𝑎𝑐𝑒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.25+.25 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+.08 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+.08 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0⋅1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=.33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2021</m:t>
                            </m:r>
                          </m:sub>
                        </m:sSub>
                      </m: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2020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𝑅𝑎𝑐𝑒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.25+.25 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+.08 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+.08 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1⋅0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=.5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2021</m:t>
                            </m:r>
                          </m:sub>
                        </m:sSub>
                      </m: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2020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𝑅𝑎𝑐𝑒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.25+.25 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+.08 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+.08 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1⋅1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=.66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349-CDFB-4DAE-97F3-92746003D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93429"/>
                <a:ext cx="6277510" cy="4517968"/>
              </a:xfrm>
              <a:prstGeom prst="rect">
                <a:avLst/>
              </a:prstGeom>
              <a:blipFill>
                <a:blip r:embed="rId3"/>
                <a:stretch>
                  <a:fillRect l="-680" t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D4BADC0D-D156-4221-A03C-6F68554F48E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274103" y="1793429"/>
              <a:ext cx="4777486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618514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999587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1258663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1006868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  <a:gridCol w="893854">
                      <a:extLst>
                        <a:ext uri="{9D8B030D-6E8A-4147-A177-3AD203B41FA5}">
                          <a16:colId xmlns:a16="http://schemas.microsoft.com/office/drawing/2014/main" val="242521726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2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12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2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𝑎𝑟𝑟𝑒𝑠𝑡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.66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.66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.66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D4BADC0D-D156-4221-A03C-6F68554F48E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274103" y="1793429"/>
              <a:ext cx="4777486" cy="4720386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618514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999587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1258663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1006868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  <a:gridCol w="893854">
                      <a:extLst>
                        <a:ext uri="{9D8B030D-6E8A-4147-A177-3AD203B41FA5}">
                          <a16:colId xmlns:a16="http://schemas.microsoft.com/office/drawing/2014/main" val="242521726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80" t="-1389" r="-671569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805" t="-1389" r="-317683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9612" t="-1389" r="-152913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6667" t="-1389" r="-90909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4014" t="-1389" r="-2041" b="-979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96494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69810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.66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.66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.66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152973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47238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5989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A5E4-39D4-4C4E-9E08-6EB89417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Race Predictive of the outcome?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E7ACC-6501-47DD-BE49-4499A4E00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Race is a stand-in for missing predictors</a:t>
            </a:r>
          </a:p>
          <a:p>
            <a:pPr lvl="1"/>
            <a:r>
              <a:rPr lang="en-US" dirty="0"/>
              <a:t>Differences in police behavior</a:t>
            </a:r>
          </a:p>
          <a:p>
            <a:pPr lvl="1"/>
            <a:r>
              <a:rPr lang="en-US" dirty="0"/>
              <a:t>Differences in treatment of different subgroups historically </a:t>
            </a:r>
          </a:p>
          <a:p>
            <a:pPr lvl="1"/>
            <a:r>
              <a:rPr lang="en-US" dirty="0"/>
              <a:t>Differences in environment, broadly speaking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618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75170-F176-4DEB-AD62-B2F25634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We Equalize P-Hats?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F52EE-274A-4045-802C-0CD435D4C6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2021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=.25+.25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2020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+.08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+.08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2020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𝑟𝑎𝑐𝑒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Adding in predictors that are differentially predictive across groups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2021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=.25+.25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2020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+.04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+.08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2020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+.08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𝑝𝑜𝑙𝑖𝑐𝑖𝑛𝑔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𝑟𝑎𝑐𝑒</m:t>
                    </m:r>
                  </m:oMath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F52EE-274A-4045-802C-0CD435D4C6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813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75170-F176-4DEB-AD62-B2F25634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See This Already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F52EE-274A-4045-802C-0CD435D4C6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Interactions can account for differences in risk across groups. </a:t>
                </a:r>
              </a:p>
              <a:p>
                <a:pPr marL="0" indent="0">
                  <a:buNone/>
                </a:pPr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𝐴𝑟𝑟𝑒𝑠𝑡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2021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=.24+ .29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2020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 . 12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𝑟𝑎𝑐𝑒</m:t>
                    </m:r>
                  </m:oMath>
                </a14:m>
                <a:endParaRPr lang="en-US" sz="3200" b="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2021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=.25+.25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2020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+.08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+.08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2020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𝑟𝑎𝑐𝑒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.12  vs .08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F52EE-274A-4045-802C-0CD435D4C6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1308D8-A257-48B4-BBFD-87CE4CCF0A2F}"/>
              </a:ext>
            </a:extLst>
          </p:cNvPr>
          <p:cNvCxnSpPr/>
          <p:nvPr/>
        </p:nvCxnSpPr>
        <p:spPr>
          <a:xfrm>
            <a:off x="7120467" y="3268133"/>
            <a:ext cx="0" cy="81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EDF5820-8E0F-44B5-A1A7-B03B278679B2}"/>
              </a:ext>
            </a:extLst>
          </p:cNvPr>
          <p:cNvSpPr txBox="1"/>
          <p:nvPr/>
        </p:nvSpPr>
        <p:spPr>
          <a:xfrm>
            <a:off x="7357533" y="3437389"/>
            <a:ext cx="361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Pure group differences matter less</a:t>
            </a:r>
          </a:p>
        </p:txBody>
      </p:sp>
    </p:spTree>
    <p:extLst>
      <p:ext uri="{BB962C8B-B14F-4D97-AF65-F5344CB8AC3E}">
        <p14:creationId xmlns:p14="http://schemas.microsoft.com/office/powerpoint/2010/main" val="173245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Causes of Bias in Predictions (Part II)</a:t>
            </a:r>
          </a:p>
        </p:txBody>
      </p:sp>
    </p:spTree>
    <p:extLst>
      <p:ext uri="{BB962C8B-B14F-4D97-AF65-F5344CB8AC3E}">
        <p14:creationId xmlns:p14="http://schemas.microsoft.com/office/powerpoint/2010/main" val="2462664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039ED-9BAD-453D-880A-07999242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Bias Come From? Scenario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B5D880-1729-47E7-99B4-A7D4FA2B2FCD}"/>
              </a:ext>
            </a:extLst>
          </p:cNvPr>
          <p:cNvSpPr/>
          <p:nvPr/>
        </p:nvSpPr>
        <p:spPr>
          <a:xfrm>
            <a:off x="5777621" y="3118380"/>
            <a:ext cx="1859623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Arrested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6F41C-2101-4BA4-B529-913DC4D1EC2B}"/>
              </a:ext>
            </a:extLst>
          </p:cNvPr>
          <p:cNvSpPr/>
          <p:nvPr/>
        </p:nvSpPr>
        <p:spPr>
          <a:xfrm>
            <a:off x="5777620" y="2023860"/>
            <a:ext cx="1859623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Arrested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EEE8A5-E50D-43AA-9824-A6FA79D24CD0}"/>
              </a:ext>
            </a:extLst>
          </p:cNvPr>
          <p:cNvSpPr/>
          <p:nvPr/>
        </p:nvSpPr>
        <p:spPr>
          <a:xfrm>
            <a:off x="1045730" y="2416012"/>
            <a:ext cx="1859623" cy="79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F22341-383B-4FF5-8EB2-0D2F2E7ECA71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2905353" y="2343900"/>
            <a:ext cx="2872267" cy="4715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6AA689-FE6F-4974-9254-28A43737650E}"/>
              </a:ext>
            </a:extLst>
          </p:cNvPr>
          <p:cNvCxnSpPr>
            <a:cxnSpLocks/>
            <a:stCxn id="17" idx="3"/>
            <a:endCxn id="4" idx="1"/>
          </p:cNvCxnSpPr>
          <p:nvPr/>
        </p:nvCxnSpPr>
        <p:spPr>
          <a:xfrm>
            <a:off x="2905353" y="2815420"/>
            <a:ext cx="2872268" cy="6230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D96758-BAF6-4CD8-8B20-4213E840AFD8}"/>
                  </a:ext>
                </a:extLst>
              </p:cNvPr>
              <p:cNvSpPr txBox="1"/>
              <p:nvPr/>
            </p:nvSpPr>
            <p:spPr>
              <a:xfrm>
                <a:off x="7836524" y="2246189"/>
                <a:ext cx="33097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𝐴𝑟𝑟𝑒𝑠𝑡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  <m:e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𝐶𝑟𝑖𝑚𝑒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=1,  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𝑅𝑎𝑐𝑒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=50%</m:t>
                    </m:r>
                  </m:oMath>
                </a14:m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D96758-BAF6-4CD8-8B20-4213E840A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4" y="2246189"/>
                <a:ext cx="3309746" cy="2616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FB6F50-6CD2-4149-A1FA-99358F668D30}"/>
                  </a:ext>
                </a:extLst>
              </p:cNvPr>
              <p:cNvSpPr txBox="1"/>
              <p:nvPr/>
            </p:nvSpPr>
            <p:spPr>
              <a:xfrm>
                <a:off x="7836523" y="3260406"/>
                <a:ext cx="29982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=50%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FB6F50-6CD2-4149-A1FA-99358F668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3" y="3260406"/>
                <a:ext cx="2998253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F42497D3-EC5B-4A4F-999E-6AF47B352B5B}"/>
              </a:ext>
            </a:extLst>
          </p:cNvPr>
          <p:cNvSpPr/>
          <p:nvPr/>
        </p:nvSpPr>
        <p:spPr>
          <a:xfrm>
            <a:off x="5777620" y="5794102"/>
            <a:ext cx="1859623" cy="64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Arrested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7CF451-8A18-4ADD-AF27-77E1B5D30F9F}"/>
              </a:ext>
            </a:extLst>
          </p:cNvPr>
          <p:cNvSpPr/>
          <p:nvPr/>
        </p:nvSpPr>
        <p:spPr>
          <a:xfrm>
            <a:off x="5777619" y="4699582"/>
            <a:ext cx="1859623" cy="64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Arrested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E938B4-1C37-4229-B681-285CF5F49775}"/>
              </a:ext>
            </a:extLst>
          </p:cNvPr>
          <p:cNvSpPr/>
          <p:nvPr/>
        </p:nvSpPr>
        <p:spPr>
          <a:xfrm>
            <a:off x="1045729" y="5091734"/>
            <a:ext cx="1859623" cy="7988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Crime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DE6BD9B-86CD-4A26-9D92-53768AD501E0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>
          <a:xfrm flipV="1">
            <a:off x="2905352" y="5019622"/>
            <a:ext cx="2872267" cy="4715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C5F9AE4-F3E5-4F92-B99B-05F7FE3B7311}"/>
              </a:ext>
            </a:extLst>
          </p:cNvPr>
          <p:cNvCxnSpPr>
            <a:cxnSpLocks/>
            <a:stCxn id="29" idx="3"/>
            <a:endCxn id="27" idx="1"/>
          </p:cNvCxnSpPr>
          <p:nvPr/>
        </p:nvCxnSpPr>
        <p:spPr>
          <a:xfrm>
            <a:off x="2905352" y="5491142"/>
            <a:ext cx="2872268" cy="62300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A17463-BBD4-4BB7-B90E-5583ECEFD6AC}"/>
                  </a:ext>
                </a:extLst>
              </p:cNvPr>
              <p:cNvSpPr txBox="1"/>
              <p:nvPr/>
            </p:nvSpPr>
            <p:spPr>
              <a:xfrm>
                <a:off x="7836523" y="4939492"/>
                <a:ext cx="31621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=100%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A17463-BBD4-4BB7-B90E-5583ECEFD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3" y="4939492"/>
                <a:ext cx="3162155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C0675F-8180-4B58-AC0D-DBE24D15093D}"/>
                  </a:ext>
                </a:extLst>
              </p:cNvPr>
              <p:cNvSpPr txBox="1"/>
              <p:nvPr/>
            </p:nvSpPr>
            <p:spPr>
              <a:xfrm>
                <a:off x="7836524" y="5983337"/>
                <a:ext cx="30931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𝐴𝑟𝑟𝑒𝑠𝑡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𝐶𝑟𝑖𝑚𝑒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=1,   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𝑅𝑎𝑐𝑒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=0%</m:t>
                      </m:r>
                    </m:oMath>
                  </m:oMathPara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C0675F-8180-4B58-AC0D-DBE24D150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24" y="5983337"/>
                <a:ext cx="309314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3F2F8A1-9424-4F1D-821E-1287A93594C1}"/>
              </a:ext>
            </a:extLst>
          </p:cNvPr>
          <p:cNvSpPr txBox="1"/>
          <p:nvPr/>
        </p:nvSpPr>
        <p:spPr>
          <a:xfrm>
            <a:off x="1311217" y="4019909"/>
            <a:ext cx="904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this scenario, one group is more likely to be re-arrested given that they committed a crime</a:t>
            </a:r>
          </a:p>
        </p:txBody>
      </p:sp>
    </p:spTree>
    <p:extLst>
      <p:ext uri="{BB962C8B-B14F-4D97-AF65-F5344CB8AC3E}">
        <p14:creationId xmlns:p14="http://schemas.microsoft.com/office/powerpoint/2010/main" val="3750199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8312-A428-4B75-9668-1FB45672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(focus on Calibration)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0791-370D-4B7F-B45B-EFA4BEF09D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1) What happens when we have error in the predictor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𝐶𝑟𝑖𝑚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2020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𝐶𝑟𝑖𝑚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2020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2) What happens when we have error in the outcome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2021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𝐶𝑟𝑖𝑚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2020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2021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𝐶𝑟𝑖𝑚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2021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A0791-370D-4B7F-B45B-EFA4BEF09D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866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3DB9-ADFE-4DB9-B71B-00CD07D9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With Measurement Error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68349-CDFB-4DAE-97F3-92746003DD88}"/>
              </a:ext>
            </a:extLst>
          </p:cNvPr>
          <p:cNvSpPr txBox="1"/>
          <p:nvPr/>
        </p:nvSpPr>
        <p:spPr>
          <a:xfrm>
            <a:off x="838200" y="1793429"/>
            <a:ext cx="6277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D4BADC0D-D156-4221-A03C-6F68554F48E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134534" y="1793429"/>
              <a:ext cx="8384384" cy="3293274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08472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629801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3754798459"/>
                        </a:ext>
                      </a:extLst>
                    </a:gridCol>
                    <a:gridCol w="1641673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𝑐𝑟𝑖𝑚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𝑐𝑟𝑖𝑚𝑒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D4BADC0D-D156-4221-A03C-6F68554F48E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21735292"/>
                  </p:ext>
                </p:extLst>
              </p:nvPr>
            </p:nvGraphicFramePr>
            <p:xfrm>
              <a:off x="1134534" y="1793429"/>
              <a:ext cx="8384384" cy="3293274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08472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629801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3754798459"/>
                        </a:ext>
                      </a:extLst>
                    </a:gridCol>
                    <a:gridCol w="1641673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2" t="-1389" r="-730120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47" t="-1389" r="-353933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8783" t="-1389" r="-180415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8783" t="-1389" r="-80415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1896" t="-1389" r="-743" b="-65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49511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3DB9-ADFE-4DB9-B71B-00CD07D9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Perfectly Measured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68349-CDFB-4DAE-97F3-92746003DD88}"/>
              </a:ext>
            </a:extLst>
          </p:cNvPr>
          <p:cNvSpPr txBox="1"/>
          <p:nvPr/>
        </p:nvSpPr>
        <p:spPr>
          <a:xfrm>
            <a:off x="838200" y="1793429"/>
            <a:ext cx="6277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25659B-5049-42DC-9FF3-F9A87CDE8122}"/>
                  </a:ext>
                </a:extLst>
              </p:cNvPr>
              <p:cNvSpPr txBox="1"/>
              <p:nvPr/>
            </p:nvSpPr>
            <p:spPr>
              <a:xfrm>
                <a:off x="3022600" y="5444067"/>
                <a:ext cx="6426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𝑐𝑟𝑖𝑚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2021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=0+1⋅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𝑐𝑟𝑖𝑚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2020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25659B-5049-42DC-9FF3-F9A87CDE8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0" y="5444067"/>
                <a:ext cx="64262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150ED92-40CF-4022-BB88-4EC46772AD10}"/>
              </a:ext>
            </a:extLst>
          </p:cNvPr>
          <p:cNvSpPr/>
          <p:nvPr/>
        </p:nvSpPr>
        <p:spPr>
          <a:xfrm>
            <a:off x="3770616" y="1690688"/>
            <a:ext cx="4145717" cy="35163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A4B48B-3D16-40C6-B169-8F099F9FFAA1}"/>
              </a:ext>
            </a:extLst>
          </p:cNvPr>
          <p:cNvSpPr/>
          <p:nvPr/>
        </p:nvSpPr>
        <p:spPr>
          <a:xfrm>
            <a:off x="1175104" y="1749073"/>
            <a:ext cx="1023566" cy="35163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4">
                <a:extLst>
                  <a:ext uri="{FF2B5EF4-FFF2-40B4-BE49-F238E27FC236}">
                    <a16:creationId xmlns:a16="http://schemas.microsoft.com/office/drawing/2014/main" id="{5080FB68-43C7-4F28-B887-4A16E12E676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144808" y="1793429"/>
              <a:ext cx="9841791" cy="3293274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08472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629801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3754798459"/>
                        </a:ext>
                      </a:extLst>
                    </a:gridCol>
                    <a:gridCol w="1641673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  <a:gridCol w="1457407">
                      <a:extLst>
                        <a:ext uri="{9D8B030D-6E8A-4147-A177-3AD203B41FA5}">
                          <a16:colId xmlns:a16="http://schemas.microsoft.com/office/drawing/2014/main" val="242521726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𝑐𝑟𝑖𝑚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𝑐𝑟𝑖𝑚𝑒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𝑐𝑟𝑖𝑚𝑒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 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4">
                <a:extLst>
                  <a:ext uri="{FF2B5EF4-FFF2-40B4-BE49-F238E27FC236}">
                    <a16:creationId xmlns:a16="http://schemas.microsoft.com/office/drawing/2014/main" id="{5080FB68-43C7-4F28-B887-4A16E12E676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38003430"/>
                  </p:ext>
                </p:extLst>
              </p:nvPr>
            </p:nvGraphicFramePr>
            <p:xfrm>
              <a:off x="1144808" y="1793429"/>
              <a:ext cx="9841791" cy="3293274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08472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629801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3754798459"/>
                        </a:ext>
                      </a:extLst>
                    </a:gridCol>
                    <a:gridCol w="1641673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  <a:gridCol w="1457407">
                      <a:extLst>
                        <a:ext uri="{9D8B030D-6E8A-4147-A177-3AD203B41FA5}">
                          <a16:colId xmlns:a16="http://schemas.microsoft.com/office/drawing/2014/main" val="242521726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2" t="-1389" r="-874699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547" t="-1389" r="-443820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8783" t="-1389" r="-251632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8783" t="-1389" r="-151632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0370" t="-1389" r="-89259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6569" t="-1389" r="-837" b="-65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 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2A6B827-84F2-414A-9FE6-A2D9CFD5F838}"/>
              </a:ext>
            </a:extLst>
          </p:cNvPr>
          <p:cNvSpPr/>
          <p:nvPr/>
        </p:nvSpPr>
        <p:spPr>
          <a:xfrm>
            <a:off x="3760343" y="1690688"/>
            <a:ext cx="4238184" cy="35163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BFC332-0D14-4DE8-9680-AC87C379D064}"/>
              </a:ext>
            </a:extLst>
          </p:cNvPr>
          <p:cNvSpPr/>
          <p:nvPr/>
        </p:nvSpPr>
        <p:spPr>
          <a:xfrm>
            <a:off x="1134008" y="1749073"/>
            <a:ext cx="1023566" cy="35163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440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5B90-5F2D-41DA-A9C4-69A5AE71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643"/>
            <a:ext cx="10515600" cy="1325563"/>
          </a:xfrm>
        </p:spPr>
        <p:txBody>
          <a:bodyPr/>
          <a:lstStyle/>
          <a:p>
            <a:r>
              <a:rPr lang="en-US" dirty="0"/>
              <a:t>Performance Metrics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FB5FCA-8D2E-4028-BF29-CE2ED11C36C0}"/>
              </a:ext>
            </a:extLst>
          </p:cNvPr>
          <p:cNvSpPr/>
          <p:nvPr/>
        </p:nvSpPr>
        <p:spPr>
          <a:xfrm>
            <a:off x="3651010" y="3938794"/>
            <a:ext cx="1505228" cy="14696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Positive (TP)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378FB6-745C-453A-B50D-44C145C8833D}"/>
              </a:ext>
            </a:extLst>
          </p:cNvPr>
          <p:cNvSpPr/>
          <p:nvPr/>
        </p:nvSpPr>
        <p:spPr>
          <a:xfrm>
            <a:off x="2114709" y="3942161"/>
            <a:ext cx="1505228" cy="1469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Positive (FP)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3362CE-62A5-4BCC-9E9C-AC1B549DD99D}"/>
              </a:ext>
            </a:extLst>
          </p:cNvPr>
          <p:cNvSpPr/>
          <p:nvPr/>
        </p:nvSpPr>
        <p:spPr>
          <a:xfrm>
            <a:off x="2114705" y="2445627"/>
            <a:ext cx="1505228" cy="146962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Negative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E79478-B0E6-4375-AB12-B634E22E6BA0}"/>
              </a:ext>
            </a:extLst>
          </p:cNvPr>
          <p:cNvSpPr/>
          <p:nvPr/>
        </p:nvSpPr>
        <p:spPr>
          <a:xfrm>
            <a:off x="3652399" y="2443021"/>
            <a:ext cx="1505228" cy="1469627"/>
          </a:xfrm>
          <a:prstGeom prst="rect">
            <a:avLst/>
          </a:prstGeom>
          <a:solidFill>
            <a:schemeClr val="accent4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Negative (FN)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AB06A4-5B3D-4247-A63D-5C880F1139EB}"/>
                  </a:ext>
                </a:extLst>
              </p:cNvPr>
              <p:cNvSpPr txBox="1"/>
              <p:nvPr/>
            </p:nvSpPr>
            <p:spPr>
              <a:xfrm>
                <a:off x="872739" y="2944693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AB06A4-5B3D-4247-A63D-5C880F113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39" y="2944693"/>
                <a:ext cx="1020627" cy="461665"/>
              </a:xfrm>
              <a:prstGeom prst="rect">
                <a:avLst/>
              </a:prstGeom>
              <a:blipFill>
                <a:blip r:embed="rId2"/>
                <a:stretch>
                  <a:fillRect t="-394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A64D4F-307B-4113-935E-501AAA4D7D1A}"/>
                  </a:ext>
                </a:extLst>
              </p:cNvPr>
              <p:cNvSpPr txBox="1"/>
              <p:nvPr/>
            </p:nvSpPr>
            <p:spPr>
              <a:xfrm>
                <a:off x="838200" y="4347441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A64D4F-307B-4113-935E-501AAA4D7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47441"/>
                <a:ext cx="1020627" cy="461665"/>
              </a:xfrm>
              <a:prstGeom prst="rect">
                <a:avLst/>
              </a:prstGeom>
              <a:blipFill>
                <a:blip r:embed="rId3"/>
                <a:stretch>
                  <a:fillRect l="-599" t="-394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19BC51-0BAD-4621-B5E5-AE9678556642}"/>
                  </a:ext>
                </a:extLst>
              </p:cNvPr>
              <p:cNvSpPr txBox="1"/>
              <p:nvPr/>
            </p:nvSpPr>
            <p:spPr>
              <a:xfrm>
                <a:off x="2381160" y="1797566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19BC51-0BAD-4621-B5E5-AE9678556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160" y="1797566"/>
                <a:ext cx="1020627" cy="461665"/>
              </a:xfrm>
              <a:prstGeom prst="rect">
                <a:avLst/>
              </a:prstGeom>
              <a:blipFill>
                <a:blip r:embed="rId4"/>
                <a:stretch>
                  <a:fillRect l="-59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740309-CAB1-46ED-9A89-2FF4EC880D3C}"/>
                  </a:ext>
                </a:extLst>
              </p:cNvPr>
              <p:cNvSpPr txBox="1"/>
              <p:nvPr/>
            </p:nvSpPr>
            <p:spPr>
              <a:xfrm>
                <a:off x="3972033" y="1813627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740309-CAB1-46ED-9A89-2FF4EC880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033" y="1813627"/>
                <a:ext cx="1020627" cy="461665"/>
              </a:xfrm>
              <a:prstGeom prst="rect">
                <a:avLst/>
              </a:prstGeom>
              <a:blipFill>
                <a:blip r:embed="rId5"/>
                <a:stretch>
                  <a:fillRect l="-599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AF08A1-A13A-483A-8A39-399F2E87F31D}"/>
                  </a:ext>
                </a:extLst>
              </p:cNvPr>
              <p:cNvSpPr txBox="1"/>
              <p:nvPr/>
            </p:nvSpPr>
            <p:spPr>
              <a:xfrm>
                <a:off x="6759815" y="4499669"/>
                <a:ext cx="4294598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Precision or Positive Predictive Value (PPV):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𝑻𝑷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𝑻𝑷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𝑭𝑷</m:t>
                          </m:r>
                        </m:den>
                      </m:f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acc>
                        <m:accPr>
                          <m:chr m:val="̂"/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</m:acc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AF08A1-A13A-483A-8A39-399F2E87F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815" y="4499669"/>
                <a:ext cx="4294598" cy="1597040"/>
              </a:xfrm>
              <a:prstGeom prst="rect">
                <a:avLst/>
              </a:prstGeom>
              <a:blipFill>
                <a:blip r:embed="rId6"/>
                <a:stretch>
                  <a:fillRect l="-1563" t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8C7247-ECB6-4B7E-84EA-F74765E9404F}"/>
                  </a:ext>
                </a:extLst>
              </p:cNvPr>
              <p:cNvSpPr txBox="1"/>
              <p:nvPr/>
            </p:nvSpPr>
            <p:spPr>
              <a:xfrm>
                <a:off x="6759815" y="2896045"/>
                <a:ext cx="4294598" cy="1289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True Negative Rate (TNR):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𝑇𝑁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𝑇𝑁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𝐹𝑃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=0|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8C7247-ECB6-4B7E-84EA-F74765E9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815" y="2896045"/>
                <a:ext cx="4294598" cy="1289264"/>
              </a:xfrm>
              <a:prstGeom prst="rect">
                <a:avLst/>
              </a:prstGeom>
              <a:blipFill>
                <a:blip r:embed="rId7"/>
                <a:stretch>
                  <a:fillRect l="-1563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B0FB-3574-42A7-A32D-A7A134EAA5FE}"/>
                  </a:ext>
                </a:extLst>
              </p:cNvPr>
              <p:cNvSpPr txBox="1"/>
              <p:nvPr/>
            </p:nvSpPr>
            <p:spPr>
              <a:xfrm>
                <a:off x="6759815" y="1292420"/>
                <a:ext cx="4294598" cy="1289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True Positive Rate (TPR) or Recall: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𝑇𝑃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𝑇𝑃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𝐹𝑁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=1|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B0FB-3574-42A7-A32D-A7A134EA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815" y="1292420"/>
                <a:ext cx="4294598" cy="1289264"/>
              </a:xfrm>
              <a:prstGeom prst="rect">
                <a:avLst/>
              </a:prstGeom>
              <a:blipFill>
                <a:blip r:embed="rId8"/>
                <a:stretch>
                  <a:fillRect l="-1563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805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3DB9-ADFE-4DB9-B71B-00CD07D9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With Arrests Instead of Crimes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68349-CDFB-4DAE-97F3-92746003DD88}"/>
              </a:ext>
            </a:extLst>
          </p:cNvPr>
          <p:cNvSpPr txBox="1"/>
          <p:nvPr/>
        </p:nvSpPr>
        <p:spPr>
          <a:xfrm>
            <a:off x="838200" y="1793429"/>
            <a:ext cx="6277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25659B-5049-42DC-9FF3-F9A87CDE8122}"/>
                  </a:ext>
                </a:extLst>
              </p:cNvPr>
              <p:cNvSpPr txBox="1"/>
              <p:nvPr/>
            </p:nvSpPr>
            <p:spPr>
              <a:xfrm>
                <a:off x="3022600" y="5444067"/>
                <a:ext cx="6426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𝑐𝑟𝑖𝑚𝑒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2021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=0.2+0.8⋅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𝑎𝑟𝑟𝑒𝑠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2020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25659B-5049-42DC-9FF3-F9A87CDE8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0" y="5444067"/>
                <a:ext cx="64262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150ED92-40CF-4022-BB88-4EC46772AD10}"/>
              </a:ext>
            </a:extLst>
          </p:cNvPr>
          <p:cNvSpPr/>
          <p:nvPr/>
        </p:nvSpPr>
        <p:spPr>
          <a:xfrm>
            <a:off x="3770616" y="1690688"/>
            <a:ext cx="4145717" cy="35163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A4B48B-3D16-40C6-B169-8F099F9FFAA1}"/>
              </a:ext>
            </a:extLst>
          </p:cNvPr>
          <p:cNvSpPr/>
          <p:nvPr/>
        </p:nvSpPr>
        <p:spPr>
          <a:xfrm>
            <a:off x="1175104" y="1749073"/>
            <a:ext cx="1023566" cy="35163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4">
                <a:extLst>
                  <a:ext uri="{FF2B5EF4-FFF2-40B4-BE49-F238E27FC236}">
                    <a16:creationId xmlns:a16="http://schemas.microsoft.com/office/drawing/2014/main" id="{5080FB68-43C7-4F28-B887-4A16E12E676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134534" y="1793429"/>
              <a:ext cx="9841791" cy="3293274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08472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629801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3754798459"/>
                        </a:ext>
                      </a:extLst>
                    </a:gridCol>
                    <a:gridCol w="1641673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  <a:gridCol w="1457407">
                      <a:extLst>
                        <a:ext uri="{9D8B030D-6E8A-4147-A177-3AD203B41FA5}">
                          <a16:colId xmlns:a16="http://schemas.microsoft.com/office/drawing/2014/main" val="242521726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𝑐𝑟𝑖𝑚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𝑐𝑟𝑖𝑚𝑒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𝑐𝑟𝑖𝑚𝑒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 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4">
                <a:extLst>
                  <a:ext uri="{FF2B5EF4-FFF2-40B4-BE49-F238E27FC236}">
                    <a16:creationId xmlns:a16="http://schemas.microsoft.com/office/drawing/2014/main" id="{5080FB68-43C7-4F28-B887-4A16E12E676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40021144"/>
                  </p:ext>
                </p:extLst>
              </p:nvPr>
            </p:nvGraphicFramePr>
            <p:xfrm>
              <a:off x="1134534" y="1793429"/>
              <a:ext cx="9841791" cy="3293274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08472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629801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3754798459"/>
                        </a:ext>
                      </a:extLst>
                    </a:gridCol>
                    <a:gridCol w="1641673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  <a:gridCol w="1457407">
                      <a:extLst>
                        <a:ext uri="{9D8B030D-6E8A-4147-A177-3AD203B41FA5}">
                          <a16:colId xmlns:a16="http://schemas.microsoft.com/office/drawing/2014/main" val="242521726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6" t="-1389" r="-880000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940" t="-1389" r="-441791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8783" t="-1389" r="-251335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9464" t="-1389" r="-152083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0000" t="-1389" r="-89259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6151" t="-1389" r="-837" b="-65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 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2A6B827-84F2-414A-9FE6-A2D9CFD5F838}"/>
              </a:ext>
            </a:extLst>
          </p:cNvPr>
          <p:cNvSpPr/>
          <p:nvPr/>
        </p:nvSpPr>
        <p:spPr>
          <a:xfrm>
            <a:off x="5774077" y="1690688"/>
            <a:ext cx="2131981" cy="35163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BFC332-0D14-4DE8-9680-AC87C379D064}"/>
              </a:ext>
            </a:extLst>
          </p:cNvPr>
          <p:cNvSpPr/>
          <p:nvPr/>
        </p:nvSpPr>
        <p:spPr>
          <a:xfrm>
            <a:off x="1024948" y="1809222"/>
            <a:ext cx="2636608" cy="35163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79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3DB9-ADFE-4DB9-B71B-00CD07D9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Account for Race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68349-CDFB-4DAE-97F3-92746003DD88}"/>
              </a:ext>
            </a:extLst>
          </p:cNvPr>
          <p:cNvSpPr txBox="1"/>
          <p:nvPr/>
        </p:nvSpPr>
        <p:spPr>
          <a:xfrm>
            <a:off x="838200" y="1793429"/>
            <a:ext cx="6277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25659B-5049-42DC-9FF3-F9A87CDE8122}"/>
                  </a:ext>
                </a:extLst>
              </p:cNvPr>
              <p:cNvSpPr txBox="1"/>
              <p:nvPr/>
            </p:nvSpPr>
            <p:spPr>
              <a:xfrm>
                <a:off x="3022600" y="5444067"/>
                <a:ext cx="6426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𝑐𝑟𝑖𝑚𝑒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2021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=0.29+0.86⋅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𝑎𝑟𝑟𝑒𝑠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2020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−.21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𝑟𝑎𝑐𝑒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25659B-5049-42DC-9FF3-F9A87CDE8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0" y="5444067"/>
                <a:ext cx="64262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150ED92-40CF-4022-BB88-4EC46772AD10}"/>
              </a:ext>
            </a:extLst>
          </p:cNvPr>
          <p:cNvSpPr/>
          <p:nvPr/>
        </p:nvSpPr>
        <p:spPr>
          <a:xfrm>
            <a:off x="3770616" y="1690688"/>
            <a:ext cx="4145717" cy="35163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A4B48B-3D16-40C6-B169-8F099F9FFAA1}"/>
              </a:ext>
            </a:extLst>
          </p:cNvPr>
          <p:cNvSpPr/>
          <p:nvPr/>
        </p:nvSpPr>
        <p:spPr>
          <a:xfrm>
            <a:off x="1175104" y="1749073"/>
            <a:ext cx="1023566" cy="35163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4">
                <a:extLst>
                  <a:ext uri="{FF2B5EF4-FFF2-40B4-BE49-F238E27FC236}">
                    <a16:creationId xmlns:a16="http://schemas.microsoft.com/office/drawing/2014/main" id="{5080FB68-43C7-4F28-B887-4A16E12E676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134534" y="1793429"/>
              <a:ext cx="9841791" cy="3293274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08472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629801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3754798459"/>
                        </a:ext>
                      </a:extLst>
                    </a:gridCol>
                    <a:gridCol w="1641673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  <a:gridCol w="1457407">
                      <a:extLst>
                        <a:ext uri="{9D8B030D-6E8A-4147-A177-3AD203B41FA5}">
                          <a16:colId xmlns:a16="http://schemas.microsoft.com/office/drawing/2014/main" val="242521726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𝑐𝑟𝑖𝑚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𝑐𝑟𝑖𝑚𝑒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𝑐𝑟𝑖𝑚𝑒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1.15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.29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.29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.29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.94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.94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.08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.08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4">
                <a:extLst>
                  <a:ext uri="{FF2B5EF4-FFF2-40B4-BE49-F238E27FC236}">
                    <a16:creationId xmlns:a16="http://schemas.microsoft.com/office/drawing/2014/main" id="{5080FB68-43C7-4F28-B887-4A16E12E676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18871365"/>
                  </p:ext>
                </p:extLst>
              </p:nvPr>
            </p:nvGraphicFramePr>
            <p:xfrm>
              <a:off x="1134534" y="1793429"/>
              <a:ext cx="9841791" cy="3293274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08472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629801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3754798459"/>
                        </a:ext>
                      </a:extLst>
                    </a:gridCol>
                    <a:gridCol w="1641673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  <a:gridCol w="1457407">
                      <a:extLst>
                        <a:ext uri="{9D8B030D-6E8A-4147-A177-3AD203B41FA5}">
                          <a16:colId xmlns:a16="http://schemas.microsoft.com/office/drawing/2014/main" val="242521726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6" t="-1389" r="-880000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940" t="-1389" r="-441791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8783" t="-1389" r="-251335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9464" t="-1389" r="-152083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0000" t="-1389" r="-89259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6151" t="-1389" r="-837" b="-65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1.15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.29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.29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.29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.94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.94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.08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.08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2A6B827-84F2-414A-9FE6-A2D9CFD5F838}"/>
              </a:ext>
            </a:extLst>
          </p:cNvPr>
          <p:cNvSpPr/>
          <p:nvPr/>
        </p:nvSpPr>
        <p:spPr>
          <a:xfrm>
            <a:off x="5753527" y="1690688"/>
            <a:ext cx="2131981" cy="35163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BFC332-0D14-4DE8-9680-AC87C379D064}"/>
              </a:ext>
            </a:extLst>
          </p:cNvPr>
          <p:cNvSpPr/>
          <p:nvPr/>
        </p:nvSpPr>
        <p:spPr>
          <a:xfrm>
            <a:off x="2137023" y="1749073"/>
            <a:ext cx="1726059" cy="35163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10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3DB9-ADFE-4DB9-B71B-00CD07D9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Account for Interaction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68349-CDFB-4DAE-97F3-92746003DD88}"/>
              </a:ext>
            </a:extLst>
          </p:cNvPr>
          <p:cNvSpPr txBox="1"/>
          <p:nvPr/>
        </p:nvSpPr>
        <p:spPr>
          <a:xfrm>
            <a:off x="838200" y="1793429"/>
            <a:ext cx="6277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25659B-5049-42DC-9FF3-F9A87CDE8122}"/>
                  </a:ext>
                </a:extLst>
              </p:cNvPr>
              <p:cNvSpPr txBox="1"/>
              <p:nvPr/>
            </p:nvSpPr>
            <p:spPr>
              <a:xfrm>
                <a:off x="1799858" y="5444066"/>
                <a:ext cx="8063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𝑐𝑟𝑖𝑚𝑒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2021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=0.33+0.667⋅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𝑎𝑟𝑟𝑒𝑠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2020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−.33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𝑟𝑎𝑐𝑒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+.33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𝑎𝑟𝑟𝑒𝑠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2020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𝑟𝑎𝑐𝑒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25659B-5049-42DC-9FF3-F9A87CDE8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858" y="5444066"/>
                <a:ext cx="806321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150ED92-40CF-4022-BB88-4EC46772AD10}"/>
              </a:ext>
            </a:extLst>
          </p:cNvPr>
          <p:cNvSpPr/>
          <p:nvPr/>
        </p:nvSpPr>
        <p:spPr>
          <a:xfrm>
            <a:off x="3770616" y="1690688"/>
            <a:ext cx="4145717" cy="35163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A4B48B-3D16-40C6-B169-8F099F9FFAA1}"/>
              </a:ext>
            </a:extLst>
          </p:cNvPr>
          <p:cNvSpPr/>
          <p:nvPr/>
        </p:nvSpPr>
        <p:spPr>
          <a:xfrm>
            <a:off x="1175104" y="1749073"/>
            <a:ext cx="1023566" cy="35163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4">
                <a:extLst>
                  <a:ext uri="{FF2B5EF4-FFF2-40B4-BE49-F238E27FC236}">
                    <a16:creationId xmlns:a16="http://schemas.microsoft.com/office/drawing/2014/main" id="{5080FB68-43C7-4F28-B887-4A16E12E676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134534" y="1793429"/>
              <a:ext cx="9841791" cy="3293274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08472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629801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3754798459"/>
                        </a:ext>
                      </a:extLst>
                    </a:gridCol>
                    <a:gridCol w="1641673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  <a:gridCol w="1457407">
                      <a:extLst>
                        <a:ext uri="{9D8B030D-6E8A-4147-A177-3AD203B41FA5}">
                          <a16:colId xmlns:a16="http://schemas.microsoft.com/office/drawing/2014/main" val="242521726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𝑐𝑟𝑖𝑚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𝑐𝑟𝑖𝑚𝑒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𝑐𝑟𝑖𝑚𝑒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4">
                <a:extLst>
                  <a:ext uri="{FF2B5EF4-FFF2-40B4-BE49-F238E27FC236}">
                    <a16:creationId xmlns:a16="http://schemas.microsoft.com/office/drawing/2014/main" id="{5080FB68-43C7-4F28-B887-4A16E12E676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37380527"/>
                  </p:ext>
                </p:extLst>
              </p:nvPr>
            </p:nvGraphicFramePr>
            <p:xfrm>
              <a:off x="1134534" y="1793429"/>
              <a:ext cx="9841791" cy="3293274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08472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629801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3754798459"/>
                        </a:ext>
                      </a:extLst>
                    </a:gridCol>
                    <a:gridCol w="1641673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  <a:gridCol w="1457407">
                      <a:extLst>
                        <a:ext uri="{9D8B030D-6E8A-4147-A177-3AD203B41FA5}">
                          <a16:colId xmlns:a16="http://schemas.microsoft.com/office/drawing/2014/main" val="242521726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6" t="-1389" r="-880000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940" t="-1389" r="-441791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8783" t="-1389" r="-251335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9464" t="-1389" r="-152083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0000" t="-1389" r="-89259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6151" t="-1389" r="-837" b="-65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.33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4BFC332-0D14-4DE8-9680-AC87C379D064}"/>
              </a:ext>
            </a:extLst>
          </p:cNvPr>
          <p:cNvSpPr/>
          <p:nvPr/>
        </p:nvSpPr>
        <p:spPr>
          <a:xfrm>
            <a:off x="2085652" y="1749073"/>
            <a:ext cx="1726059" cy="35163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626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2AAF-AAB7-4B1E-803B-A9AACC8C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4769D3B-F281-49C0-89FD-4F863A34092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027419" y="1916716"/>
              <a:ext cx="10397443" cy="2364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5554">
                      <a:extLst>
                        <a:ext uri="{9D8B030D-6E8A-4147-A177-3AD203B41FA5}">
                          <a16:colId xmlns:a16="http://schemas.microsoft.com/office/drawing/2014/main" val="1012334953"/>
                        </a:ext>
                      </a:extLst>
                    </a:gridCol>
                    <a:gridCol w="1813691">
                      <a:extLst>
                        <a:ext uri="{9D8B030D-6E8A-4147-A177-3AD203B41FA5}">
                          <a16:colId xmlns:a16="http://schemas.microsoft.com/office/drawing/2014/main" val="2350030826"/>
                        </a:ext>
                      </a:extLst>
                    </a:gridCol>
                    <a:gridCol w="1626066">
                      <a:extLst>
                        <a:ext uri="{9D8B030D-6E8A-4147-A177-3AD203B41FA5}">
                          <a16:colId xmlns:a16="http://schemas.microsoft.com/office/drawing/2014/main" val="2557411613"/>
                        </a:ext>
                      </a:extLst>
                    </a:gridCol>
                    <a:gridCol w="1626066">
                      <a:extLst>
                        <a:ext uri="{9D8B030D-6E8A-4147-A177-3AD203B41FA5}">
                          <a16:colId xmlns:a16="http://schemas.microsoft.com/office/drawing/2014/main" val="3102909997"/>
                        </a:ext>
                      </a:extLst>
                    </a:gridCol>
                    <a:gridCol w="1626066">
                      <a:extLst>
                        <a:ext uri="{9D8B030D-6E8A-4147-A177-3AD203B41FA5}">
                          <a16:colId xmlns:a16="http://schemas.microsoft.com/office/drawing/2014/main" val="288912846"/>
                        </a:ext>
                      </a:extLst>
                    </a:gridCol>
                  </a:tblGrid>
                  <a:tr h="37675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𝑐𝑟𝑖𝑚𝑒</m:t>
                                        </m:r>
                                      </m:e>
                                      <m:sub>
                                        <m: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2021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6E0E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True Outcome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989576"/>
                      </a:ext>
                    </a:extLst>
                  </a:tr>
                  <a:tr h="3639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𝑐𝑟𝑖𝑚𝑒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_2021|⋅)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6029341"/>
                      </a:ext>
                    </a:extLst>
                  </a:tr>
                  <a:tr h="4349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29%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073668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3017269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115%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50916872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94%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04596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4769D3B-F281-49C0-89FD-4F863A34092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8548345"/>
                  </p:ext>
                </p:extLst>
              </p:nvPr>
            </p:nvGraphicFramePr>
            <p:xfrm>
              <a:off x="1027419" y="1916716"/>
              <a:ext cx="10397443" cy="2364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5554">
                      <a:extLst>
                        <a:ext uri="{9D8B030D-6E8A-4147-A177-3AD203B41FA5}">
                          <a16:colId xmlns:a16="http://schemas.microsoft.com/office/drawing/2014/main" val="1012334953"/>
                        </a:ext>
                      </a:extLst>
                    </a:gridCol>
                    <a:gridCol w="1813691">
                      <a:extLst>
                        <a:ext uri="{9D8B030D-6E8A-4147-A177-3AD203B41FA5}">
                          <a16:colId xmlns:a16="http://schemas.microsoft.com/office/drawing/2014/main" val="2350030826"/>
                        </a:ext>
                      </a:extLst>
                    </a:gridCol>
                    <a:gridCol w="1626066">
                      <a:extLst>
                        <a:ext uri="{9D8B030D-6E8A-4147-A177-3AD203B41FA5}">
                          <a16:colId xmlns:a16="http://schemas.microsoft.com/office/drawing/2014/main" val="2557411613"/>
                        </a:ext>
                      </a:extLst>
                    </a:gridCol>
                    <a:gridCol w="1626066">
                      <a:extLst>
                        <a:ext uri="{9D8B030D-6E8A-4147-A177-3AD203B41FA5}">
                          <a16:colId xmlns:a16="http://schemas.microsoft.com/office/drawing/2014/main" val="3102909997"/>
                        </a:ext>
                      </a:extLst>
                    </a:gridCol>
                    <a:gridCol w="1626066">
                      <a:extLst>
                        <a:ext uri="{9D8B030D-6E8A-4147-A177-3AD203B41FA5}">
                          <a16:colId xmlns:a16="http://schemas.microsoft.com/office/drawing/2014/main" val="288912846"/>
                        </a:ext>
                      </a:extLst>
                    </a:gridCol>
                  </a:tblGrid>
                  <a:tr h="37675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197" t="-1613" r="-32332" b="-5306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6E0E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True Outcome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9895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362" t="-105000" r="-269463" b="-44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9700" t="-105000" r="-200749" b="-44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9700" t="-105000" r="-100749" b="-44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9700" t="-105000" r="-749" b="-44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6029341"/>
                      </a:ext>
                    </a:extLst>
                  </a:tr>
                  <a:tr h="4349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4" t="-170833" r="-181086" b="-2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362" t="-170833" r="-269463" b="-2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9700" t="-170833" r="-200749" b="-2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9700" t="-170833" r="-100749" b="-2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9700" t="-170833" r="-749" b="-2736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9073668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4" t="-300000" r="-181086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362" t="-300000" r="-269463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9700" t="-300000" r="-200749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9700" t="-300000" r="-100749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9700" t="-300000" r="-749" b="-20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3017269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4" t="-400000" r="-181086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362" t="-400000" r="-269463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9700" t="-400000" r="-200749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9700" t="-400000" r="-100749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9700" t="-400000" r="-749" b="-10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0916872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4" t="-500000" r="-181086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362" t="-500000" r="-269463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9700" t="-500000" r="-200749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9700" t="-500000" r="-100749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9700" t="-500000" r="-749" b="-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4596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24341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E032-57E7-456F-AFB0-19F715F0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8E1EA-30EB-4022-BFF5-4E578D7A5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predictors are measured with bias, it’s still possible to have a calibrated model by taking race into account</a:t>
            </a:r>
          </a:p>
          <a:p>
            <a:endParaRPr lang="en-US" dirty="0"/>
          </a:p>
          <a:p>
            <a:r>
              <a:rPr lang="en-US" dirty="0"/>
              <a:t>It’s possible to use sensitive information such as someone’s race to generate a different prediction for them and make the algorithm fairer (affirmative action)</a:t>
            </a:r>
          </a:p>
          <a:p>
            <a:endParaRPr lang="en-US" dirty="0"/>
          </a:p>
          <a:p>
            <a:r>
              <a:rPr lang="en-US" dirty="0"/>
              <a:t>As opposed to a color-blind policy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24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3DB9-ADFE-4DB9-B71B-00CD07D9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With Measurement Error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68349-CDFB-4DAE-97F3-92746003DD88}"/>
              </a:ext>
            </a:extLst>
          </p:cNvPr>
          <p:cNvSpPr txBox="1"/>
          <p:nvPr/>
        </p:nvSpPr>
        <p:spPr>
          <a:xfrm>
            <a:off x="838200" y="1793429"/>
            <a:ext cx="6277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D4BADC0D-D156-4221-A03C-6F68554F48E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175104" y="1916719"/>
              <a:ext cx="8384384" cy="3293274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08472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629801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3754798459"/>
                        </a:ext>
                      </a:extLst>
                    </a:gridCol>
                    <a:gridCol w="1641673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𝑐𝑟𝑖𝑚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𝑐𝑟𝑖𝑚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𝑐𝑟𝑖𝑚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D4BADC0D-D156-4221-A03C-6F68554F48E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61520838"/>
                  </p:ext>
                </p:extLst>
              </p:nvPr>
            </p:nvGraphicFramePr>
            <p:xfrm>
              <a:off x="1175104" y="1916719"/>
              <a:ext cx="8384384" cy="3293274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08472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629801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3754798459"/>
                        </a:ext>
                      </a:extLst>
                    </a:gridCol>
                    <a:gridCol w="1641673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2" t="-1389" r="-730723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47" t="-1389" r="-354307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8783" t="-1389" r="-180712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8783" t="-1389" r="-80712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0370" t="-1389" r="-741" b="-65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5053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3DB9-ADFE-4DB9-B71B-00CD07D9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Accounting for Interaction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68349-CDFB-4DAE-97F3-92746003DD88}"/>
              </a:ext>
            </a:extLst>
          </p:cNvPr>
          <p:cNvSpPr txBox="1"/>
          <p:nvPr/>
        </p:nvSpPr>
        <p:spPr>
          <a:xfrm>
            <a:off x="838200" y="1793429"/>
            <a:ext cx="6277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D4BADC0D-D156-4221-A03C-6F68554F48E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175104" y="1916719"/>
              <a:ext cx="9841791" cy="3293274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08472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629801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3754798459"/>
                        </a:ext>
                      </a:extLst>
                    </a:gridCol>
                    <a:gridCol w="1641673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  <a:gridCol w="1457407">
                      <a:extLst>
                        <a:ext uri="{9D8B030D-6E8A-4147-A177-3AD203B41FA5}">
                          <a16:colId xmlns:a16="http://schemas.microsoft.com/office/drawing/2014/main" val="242521726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𝑐𝑟𝑖𝑚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𝑐𝑟𝑖𝑚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𝑐𝑟𝑖𝑚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4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14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𝑎𝑟𝑟𝑒𝑠𝑡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D4BADC0D-D156-4221-A03C-6F68554F48E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85682223"/>
                  </p:ext>
                </p:extLst>
              </p:nvPr>
            </p:nvGraphicFramePr>
            <p:xfrm>
              <a:off x="1175104" y="1916719"/>
              <a:ext cx="9841791" cy="3293274"/>
            </p:xfrm>
            <a:graphic>
              <a:graphicData uri="http://schemas.openxmlformats.org/drawingml/2006/table">
                <a:tbl>
                  <a:tblPr firstRow="1" lastCol="1">
                    <a:tableStyleId>{9D7B26C5-4107-4FEC-AEDC-1716B250A1EF}</a:tableStyleId>
                  </a:tblPr>
                  <a:tblGrid>
                    <a:gridCol w="1008472">
                      <a:extLst>
                        <a:ext uri="{9D8B030D-6E8A-4147-A177-3AD203B41FA5}">
                          <a16:colId xmlns:a16="http://schemas.microsoft.com/office/drawing/2014/main" val="363316257"/>
                        </a:ext>
                      </a:extLst>
                    </a:gridCol>
                    <a:gridCol w="1629801">
                      <a:extLst>
                        <a:ext uri="{9D8B030D-6E8A-4147-A177-3AD203B41FA5}">
                          <a16:colId xmlns:a16="http://schemas.microsoft.com/office/drawing/2014/main" val="1940546229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2416451057"/>
                        </a:ext>
                      </a:extLst>
                    </a:gridCol>
                    <a:gridCol w="2052219">
                      <a:extLst>
                        <a:ext uri="{9D8B030D-6E8A-4147-A177-3AD203B41FA5}">
                          <a16:colId xmlns:a16="http://schemas.microsoft.com/office/drawing/2014/main" val="3754798459"/>
                        </a:ext>
                      </a:extLst>
                    </a:gridCol>
                    <a:gridCol w="1641673">
                      <a:extLst>
                        <a:ext uri="{9D8B030D-6E8A-4147-A177-3AD203B41FA5}">
                          <a16:colId xmlns:a16="http://schemas.microsoft.com/office/drawing/2014/main" val="1099521159"/>
                        </a:ext>
                      </a:extLst>
                    </a:gridCol>
                    <a:gridCol w="1457407">
                      <a:extLst>
                        <a:ext uri="{9D8B030D-6E8A-4147-A177-3AD203B41FA5}">
                          <a16:colId xmlns:a16="http://schemas.microsoft.com/office/drawing/2014/main" val="2425217269"/>
                        </a:ext>
                      </a:extLst>
                    </a:gridCol>
                  </a:tblGrid>
                  <a:tr h="43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2" t="-1389" r="-874699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47" t="-1389" r="-443820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8783" t="-1389" r="-251632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8783" t="-1389" r="-151632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0370" t="-1389" r="-89259" b="-65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76569" t="-1389" r="-837" b="-65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69391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8591813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.5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087509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909527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34696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904610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983758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279675"/>
                      </a:ext>
                    </a:extLst>
                  </a:tr>
                  <a:tr h="35677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2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2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6350" marR="6350" marT="6350" marB="0"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0613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581D29-945B-4FC9-AB5E-55175BB1B57F}"/>
                  </a:ext>
                </a:extLst>
              </p:cNvPr>
              <p:cNvSpPr txBox="1"/>
              <p:nvPr/>
            </p:nvSpPr>
            <p:spPr>
              <a:xfrm>
                <a:off x="2488344" y="5546808"/>
                <a:ext cx="8063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𝑎𝑟𝑟𝑒𝑠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2021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=0.0+0.5⋅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𝑐𝑟𝑖𝑚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2020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+0.0 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𝑟𝑎𝑐𝑒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+.5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𝑐𝑟𝑖𝑚𝑒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_2020: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𝑟𝑎𝑐𝑒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581D29-945B-4FC9-AB5E-55175BB1B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344" y="5546808"/>
                <a:ext cx="80632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938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2AAF-AAB7-4B1E-803B-A9AACC8C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4769D3B-F281-49C0-89FD-4F863A34092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383607" y="2646182"/>
              <a:ext cx="7485012" cy="2364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1234">
                      <a:extLst>
                        <a:ext uri="{9D8B030D-6E8A-4147-A177-3AD203B41FA5}">
                          <a16:colId xmlns:a16="http://schemas.microsoft.com/office/drawing/2014/main" val="1012334953"/>
                        </a:ext>
                      </a:extLst>
                    </a:gridCol>
                    <a:gridCol w="1417926">
                      <a:extLst>
                        <a:ext uri="{9D8B030D-6E8A-4147-A177-3AD203B41FA5}">
                          <a16:colId xmlns:a16="http://schemas.microsoft.com/office/drawing/2014/main" val="3102909997"/>
                        </a:ext>
                      </a:extLst>
                    </a:gridCol>
                    <a:gridCol w="1417926">
                      <a:extLst>
                        <a:ext uri="{9D8B030D-6E8A-4147-A177-3AD203B41FA5}">
                          <a16:colId xmlns:a16="http://schemas.microsoft.com/office/drawing/2014/main" val="1212393086"/>
                        </a:ext>
                      </a:extLst>
                    </a:gridCol>
                    <a:gridCol w="1417926">
                      <a:extLst>
                        <a:ext uri="{9D8B030D-6E8A-4147-A177-3AD203B41FA5}">
                          <a16:colId xmlns:a16="http://schemas.microsoft.com/office/drawing/2014/main" val="288912846"/>
                        </a:ext>
                      </a:extLst>
                    </a:gridCol>
                  </a:tblGrid>
                  <a:tr h="37675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𝑎𝑟𝑟𝑒𝑠</m:t>
                                    </m:r>
                                    <m:sSub>
                                      <m:sSubPr>
                                        <m:ctrlP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2021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Model Outcome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True Outcome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989576"/>
                      </a:ext>
                    </a:extLst>
                  </a:tr>
                  <a:tr h="3639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𝑎𝑟𝑟𝑒𝑠𝑡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𝑎𝑟𝑟𝑒𝑠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|⋅)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𝑐𝑟𝑖𝑚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2021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|⋅)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6029341"/>
                      </a:ext>
                    </a:extLst>
                  </a:tr>
                  <a:tr h="4349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𝑐𝑟𝑖𝑚𝑒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073668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𝑐𝑟𝑖𝑚𝑒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3017269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=0,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𝑐𝑟𝑖𝑚𝑒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50916872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𝑟𝑎𝑐𝑒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𝑐𝑟𝑖𝑚𝑒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04596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4769D3B-F281-49C0-89FD-4F863A34092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53917303"/>
                  </p:ext>
                </p:extLst>
              </p:nvPr>
            </p:nvGraphicFramePr>
            <p:xfrm>
              <a:off x="2383607" y="2646182"/>
              <a:ext cx="7485012" cy="23648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1234">
                      <a:extLst>
                        <a:ext uri="{9D8B030D-6E8A-4147-A177-3AD203B41FA5}">
                          <a16:colId xmlns:a16="http://schemas.microsoft.com/office/drawing/2014/main" val="1012334953"/>
                        </a:ext>
                      </a:extLst>
                    </a:gridCol>
                    <a:gridCol w="1417926">
                      <a:extLst>
                        <a:ext uri="{9D8B030D-6E8A-4147-A177-3AD203B41FA5}">
                          <a16:colId xmlns:a16="http://schemas.microsoft.com/office/drawing/2014/main" val="3102909997"/>
                        </a:ext>
                      </a:extLst>
                    </a:gridCol>
                    <a:gridCol w="1417926">
                      <a:extLst>
                        <a:ext uri="{9D8B030D-6E8A-4147-A177-3AD203B41FA5}">
                          <a16:colId xmlns:a16="http://schemas.microsoft.com/office/drawing/2014/main" val="1212393086"/>
                        </a:ext>
                      </a:extLst>
                    </a:gridCol>
                    <a:gridCol w="1417926">
                      <a:extLst>
                        <a:ext uri="{9D8B030D-6E8A-4147-A177-3AD203B41FA5}">
                          <a16:colId xmlns:a16="http://schemas.microsoft.com/office/drawing/2014/main" val="288912846"/>
                        </a:ext>
                      </a:extLst>
                    </a:gridCol>
                  </a:tblGrid>
                  <a:tr h="37675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8326" t="-1613" r="-200429" b="-53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Model Outcome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True Outcome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0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9895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8326" t="-105000" r="-200429" b="-44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741" t="-105000" r="-101293" b="-44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7897" t="-105000" r="-858" b="-44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6029341"/>
                      </a:ext>
                    </a:extLst>
                  </a:tr>
                  <a:tr h="4349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7" t="-170833" r="-132075" b="-2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8326" t="-170833" r="-200429" b="-2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741" t="-170833" r="-101293" b="-2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7897" t="-170833" r="-858" b="-2736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9073668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7" t="-300000" r="-132075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8326" t="-300000" r="-200429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741" t="-300000" r="-101293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7897" t="-300000" r="-858" b="-20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3017269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7" t="-400000" r="-132075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8326" t="-400000" r="-200429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741" t="-400000" r="-101293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7897" t="-400000" r="-858" b="-10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0916872"/>
                      </a:ext>
                    </a:extLst>
                  </a:tr>
                  <a:tr h="395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7" t="-500000" r="-132075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8326" t="-500000" r="-200429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9741" t="-500000" r="-101293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7897" t="-500000" r="-858" b="-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4596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20966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E032-57E7-456F-AFB0-19F715F0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8E1EA-30EB-4022-BFF5-4E578D7A5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the outcome is measured with bias, it’s NOT possible to have a calibrated model by taking race into account</a:t>
            </a:r>
          </a:p>
          <a:p>
            <a:endParaRPr lang="en-US" dirty="0"/>
          </a:p>
          <a:p>
            <a:r>
              <a:rPr lang="en-US" dirty="0"/>
              <a:t>But the model is run on the biased outcome, so it’ll be calibrated for the biased outcome</a:t>
            </a:r>
          </a:p>
          <a:p>
            <a:endParaRPr lang="en-US" dirty="0"/>
          </a:p>
          <a:p>
            <a:r>
              <a:rPr lang="en-US" dirty="0"/>
              <a:t>What do nearly all risk assessments in criminal justice predict? Arrests not crimes</a:t>
            </a:r>
          </a:p>
        </p:txBody>
      </p:sp>
    </p:spTree>
    <p:extLst>
      <p:ext uri="{BB962C8B-B14F-4D97-AF65-F5344CB8AC3E}">
        <p14:creationId xmlns:p14="http://schemas.microsoft.com/office/powerpoint/2010/main" val="2838263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E791-9FCD-DD89-7599-85244C84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Solutions +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5F43E-486B-C0AB-EAC6-C5C861EBA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well-measured outcomes that directly capture the relevant construct</a:t>
            </a:r>
          </a:p>
          <a:p>
            <a:endParaRPr lang="en-US" dirty="0"/>
          </a:p>
          <a:p>
            <a:r>
              <a:rPr lang="en-US" dirty="0"/>
              <a:t>Account for group differences and consider using sensitive attributes to promote fairness</a:t>
            </a:r>
          </a:p>
          <a:p>
            <a:endParaRPr lang="en-US" dirty="0"/>
          </a:p>
          <a:p>
            <a:r>
              <a:rPr lang="en-US" dirty="0"/>
              <a:t>Regularly audit algorithms for fairness and transparency</a:t>
            </a:r>
          </a:p>
          <a:p>
            <a:endParaRPr lang="en-US" dirty="0"/>
          </a:p>
          <a:p>
            <a:r>
              <a:rPr lang="en-US" dirty="0"/>
              <a:t>Engage stakeholders and impacted communities in the development and evaluation of algorithms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5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5B90-5F2D-41DA-A9C4-69A5AE71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643"/>
            <a:ext cx="10515600" cy="1325563"/>
          </a:xfrm>
        </p:spPr>
        <p:txBody>
          <a:bodyPr/>
          <a:lstStyle/>
          <a:p>
            <a:r>
              <a:rPr lang="en-US" dirty="0"/>
              <a:t>Error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8C7247-ECB6-4B7E-84EA-F74765E9404F}"/>
                  </a:ext>
                </a:extLst>
              </p:cNvPr>
              <p:cNvSpPr txBox="1"/>
              <p:nvPr/>
            </p:nvSpPr>
            <p:spPr>
              <a:xfrm>
                <a:off x="1427527" y="4375523"/>
                <a:ext cx="4294598" cy="1289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True Negative Rate (TNR):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𝑇𝑁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𝑇𝑁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𝐹𝑃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=0|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8C7247-ECB6-4B7E-84EA-F74765E9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27" y="4375523"/>
                <a:ext cx="4294598" cy="1289264"/>
              </a:xfrm>
              <a:prstGeom prst="rect">
                <a:avLst/>
              </a:prstGeom>
              <a:blipFill>
                <a:blip r:embed="rId2"/>
                <a:stretch>
                  <a:fillRect l="-1418" t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B0FB-3574-42A7-A32D-A7A134EAA5FE}"/>
                  </a:ext>
                </a:extLst>
              </p:cNvPr>
              <p:cNvSpPr txBox="1"/>
              <p:nvPr/>
            </p:nvSpPr>
            <p:spPr>
              <a:xfrm>
                <a:off x="1427527" y="2446305"/>
                <a:ext cx="4294598" cy="1289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True Positive Rate (TPR) or Recall: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𝑇𝑃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𝑇𝑃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𝐹𝑁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=1|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B0FB-3574-42A7-A32D-A7A134EA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27" y="2446305"/>
                <a:ext cx="4294598" cy="1289264"/>
              </a:xfrm>
              <a:prstGeom prst="rect">
                <a:avLst/>
              </a:prstGeom>
              <a:blipFill>
                <a:blip r:embed="rId3"/>
                <a:stretch>
                  <a:fillRect l="-1418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9AC448-CC52-4807-8C89-33B3967CCE4D}"/>
              </a:ext>
            </a:extLst>
          </p:cNvPr>
          <p:cNvCxnSpPr/>
          <p:nvPr/>
        </p:nvCxnSpPr>
        <p:spPr>
          <a:xfrm>
            <a:off x="5859698" y="4876928"/>
            <a:ext cx="1229474" cy="0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CD35741-8094-46D6-9A09-CFBCEB4E9904}"/>
              </a:ext>
            </a:extLst>
          </p:cNvPr>
          <p:cNvCxnSpPr/>
          <p:nvPr/>
        </p:nvCxnSpPr>
        <p:spPr>
          <a:xfrm>
            <a:off x="5859698" y="3139739"/>
            <a:ext cx="1229474" cy="0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C1E43C-219D-4F79-8244-9F245385CA1A}"/>
                  </a:ext>
                </a:extLst>
              </p:cNvPr>
              <p:cNvSpPr txBox="1"/>
              <p:nvPr/>
            </p:nvSpPr>
            <p:spPr>
              <a:xfrm>
                <a:off x="7699349" y="4358215"/>
                <a:ext cx="4294598" cy="13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False Positive Rate (FPR):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𝐹𝑃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𝑇𝑁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𝐹𝑃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=1|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C1E43C-219D-4F79-8244-9F245385C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349" y="4358215"/>
                <a:ext cx="4294598" cy="1317797"/>
              </a:xfrm>
              <a:prstGeom prst="rect">
                <a:avLst/>
              </a:prstGeom>
              <a:blipFill>
                <a:blip r:embed="rId4"/>
                <a:stretch>
                  <a:fillRect l="-1418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5685B1-AFBF-4CE3-B1A1-FCC65CDEC5A1}"/>
                  </a:ext>
                </a:extLst>
              </p:cNvPr>
              <p:cNvSpPr txBox="1"/>
              <p:nvPr/>
            </p:nvSpPr>
            <p:spPr>
              <a:xfrm>
                <a:off x="7699349" y="2428997"/>
                <a:ext cx="4294598" cy="13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False Negative Rate (FNR):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𝐹𝑁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𝑇𝑃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𝐹𝑁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=0|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5685B1-AFBF-4CE3-B1A1-FCC65CDEC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349" y="2428997"/>
                <a:ext cx="4294598" cy="1317797"/>
              </a:xfrm>
              <a:prstGeom prst="rect">
                <a:avLst/>
              </a:prstGeom>
              <a:blipFill>
                <a:blip r:embed="rId5"/>
                <a:stretch>
                  <a:fillRect l="-1418" t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E5A2DF7-5FAA-485E-A788-1C644F766908}"/>
              </a:ext>
            </a:extLst>
          </p:cNvPr>
          <p:cNvSpPr txBox="1"/>
          <p:nvPr/>
        </p:nvSpPr>
        <p:spPr>
          <a:xfrm>
            <a:off x="5859698" y="2802975"/>
            <a:ext cx="122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1 - TPR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6023C7-024A-4E21-A84C-4AD7B4D983D2}"/>
              </a:ext>
            </a:extLst>
          </p:cNvPr>
          <p:cNvSpPr txBox="1"/>
          <p:nvPr/>
        </p:nvSpPr>
        <p:spPr>
          <a:xfrm>
            <a:off x="5859698" y="4526399"/>
            <a:ext cx="1158137" cy="36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1 - TNR</a:t>
            </a:r>
          </a:p>
        </p:txBody>
      </p:sp>
    </p:spTree>
    <p:extLst>
      <p:ext uri="{BB962C8B-B14F-4D97-AF65-F5344CB8AC3E}">
        <p14:creationId xmlns:p14="http://schemas.microsoft.com/office/powerpoint/2010/main" val="1523349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AEF2-55B7-4772-2888-7EDF74B07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B97AA-5625-9243-A3A1-193AB553C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 rates play a crucial role in determining the fairness of algorithmic predictions</a:t>
            </a:r>
          </a:p>
          <a:p>
            <a:r>
              <a:rPr lang="en-US" dirty="0"/>
              <a:t>Measurement errors in predictors and outcomes can lead to biased and unfair predictions</a:t>
            </a:r>
          </a:p>
          <a:p>
            <a:r>
              <a:rPr lang="en-US" dirty="0"/>
              <a:t>Accounting for group differences and using well-measured outcomes can help mitigate bias</a:t>
            </a:r>
          </a:p>
          <a:p>
            <a:r>
              <a:rPr lang="en-US" dirty="0"/>
              <a:t>By being aware of the sources of bias, considering different fairness criteria, and implementing best practices, we can work towards more equitable and just algorithmic decision-making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796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99BF-6B0B-1C75-213A-924A0FC5B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AE461-3C4B-1388-9F14-125BF53687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05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1B5F-D562-1009-0F74-2EDE7BFD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7AD7-44E0-EA1C-956A-DD3CD854E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6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Causes of Bias in Predictions (Part I)</a:t>
            </a:r>
          </a:p>
        </p:txBody>
      </p:sp>
    </p:spTree>
    <p:extLst>
      <p:ext uri="{BB962C8B-B14F-4D97-AF65-F5344CB8AC3E}">
        <p14:creationId xmlns:p14="http://schemas.microsoft.com/office/powerpoint/2010/main" val="3867402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E1A6C-BFFA-4B1A-987D-3E9A54FA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Mean by Bias?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3BC20-96BF-4CEB-AC61-4A6F0D55E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 “fairness criterion” </a:t>
            </a:r>
          </a:p>
          <a:p>
            <a:pPr lvl="1"/>
            <a:r>
              <a:rPr lang="en-US" dirty="0"/>
              <a:t>For example, that False Positive Rates should be balanced between groups (race, gender, age,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Could be more than one</a:t>
            </a:r>
          </a:p>
          <a:p>
            <a:pPr lvl="1"/>
            <a:endParaRPr lang="en-US" dirty="0"/>
          </a:p>
          <a:p>
            <a:r>
              <a:rPr lang="en-US" dirty="0"/>
              <a:t>If the criteria are not balanced, we’ll call this biased or unfair for today’s discussion.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There are infinite definitions of bias, so no claim that this is the only way to measure it</a:t>
            </a:r>
          </a:p>
        </p:txBody>
      </p:sp>
    </p:spTree>
    <p:extLst>
      <p:ext uri="{BB962C8B-B14F-4D97-AF65-F5344CB8AC3E}">
        <p14:creationId xmlns:p14="http://schemas.microsoft.com/office/powerpoint/2010/main" val="981126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4225</Words>
  <Application>Microsoft Office PowerPoint</Application>
  <PresentationFormat>Widescreen</PresentationFormat>
  <Paragraphs>1562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Aptos</vt:lpstr>
      <vt:lpstr>Aptos Display</vt:lpstr>
      <vt:lpstr>Arial</vt:lpstr>
      <vt:lpstr>Calibri</vt:lpstr>
      <vt:lpstr>Cambria</vt:lpstr>
      <vt:lpstr>Cambria Math</vt:lpstr>
      <vt:lpstr>Office Theme</vt:lpstr>
      <vt:lpstr>1_Office Theme</vt:lpstr>
      <vt:lpstr>Recap: Performance Metrics</vt:lpstr>
      <vt:lpstr>Convert p ̂ (p-hats) to y ̂ (y-hats) </vt:lpstr>
      <vt:lpstr>Confusion Matrix </vt:lpstr>
      <vt:lpstr>Performance Metrics</vt:lpstr>
      <vt:lpstr>Performance Metrics</vt:lpstr>
      <vt:lpstr>Performance Metrics</vt:lpstr>
      <vt:lpstr>Error Metrics</vt:lpstr>
      <vt:lpstr>Causes of Bias in Predictions (Part I)</vt:lpstr>
      <vt:lpstr>What Do We Mean by Bias?</vt:lpstr>
      <vt:lpstr>Our Data</vt:lpstr>
      <vt:lpstr>Where Does Bias Come From? </vt:lpstr>
      <vt:lpstr>Where Does Bias Come From? </vt:lpstr>
      <vt:lpstr>Where Does Bias Come From? Scenario 1</vt:lpstr>
      <vt:lpstr>Where Does Bias Come From? Scenario 1</vt:lpstr>
      <vt:lpstr>Where Does Bias Come From? Scenario 2</vt:lpstr>
      <vt:lpstr>No Differences in Measurement</vt:lpstr>
      <vt:lpstr>What Leads to Bias </vt:lpstr>
      <vt:lpstr>Example</vt:lpstr>
      <vt:lpstr>Example</vt:lpstr>
      <vt:lpstr>P(Arrest_2021)</vt:lpstr>
      <vt:lpstr>P(Arrest_2021)</vt:lpstr>
      <vt:lpstr>P(Arrest_2021)</vt:lpstr>
      <vt:lpstr>P(Arrest_2021)</vt:lpstr>
      <vt:lpstr>Compute Fairness Metrics</vt:lpstr>
      <vt:lpstr>P(Arrest_2021 |Arrest_2020)</vt:lpstr>
      <vt:lpstr>P(Arrest_2021 |Arrest_2020)</vt:lpstr>
      <vt:lpstr>Visualizing the model</vt:lpstr>
      <vt:lpstr>Compute Fairness Metrics</vt:lpstr>
      <vt:lpstr>P(Arrest_2021 |Arrest_2020, Race)</vt:lpstr>
      <vt:lpstr>P(Arrest_2021 |Arrest_2020, Race)</vt:lpstr>
      <vt:lpstr>Visualizing the model</vt:lpstr>
      <vt:lpstr>Compute Fairness Metrics</vt:lpstr>
      <vt:lpstr>Add interaction</vt:lpstr>
      <vt:lpstr>P(Arrest_2021 |Arrest_2020)</vt:lpstr>
      <vt:lpstr>Visualizing the model</vt:lpstr>
      <vt:lpstr>Visualizing the model</vt:lpstr>
      <vt:lpstr>Visualizing the model</vt:lpstr>
      <vt:lpstr>Compute Fairness Metrics</vt:lpstr>
      <vt:lpstr>Calibration/PPV Balance</vt:lpstr>
      <vt:lpstr>Error Rates</vt:lpstr>
      <vt:lpstr>What Explains This Pattern?</vt:lpstr>
      <vt:lpstr>What Explains This Pattern?</vt:lpstr>
      <vt:lpstr>Constraints</vt:lpstr>
      <vt:lpstr>Constraints</vt:lpstr>
      <vt:lpstr>Constraints</vt:lpstr>
      <vt:lpstr>What Would a “Constraint” Look Like</vt:lpstr>
      <vt:lpstr>What Would a “Constraint” Look Like</vt:lpstr>
      <vt:lpstr>What Would a “Constraint” Look Like</vt:lpstr>
      <vt:lpstr>“Control Dials” for Algorithms</vt:lpstr>
      <vt:lpstr>The Importance of Base Rates</vt:lpstr>
      <vt:lpstr>P(Arrest_2021=1|Arrest_2020, Race)</vt:lpstr>
      <vt:lpstr>Why Is Race Predictive of the outcome?</vt:lpstr>
      <vt:lpstr>How Would We Equalize P-Hats?</vt:lpstr>
      <vt:lpstr>We See This Already</vt:lpstr>
      <vt:lpstr>Causes of Bias in Predictions (Part II)</vt:lpstr>
      <vt:lpstr>Where Does Bias Come From? Scenario 1</vt:lpstr>
      <vt:lpstr>Agenda (focus on Calibration)</vt:lpstr>
      <vt:lpstr>Data With Measurement Error</vt:lpstr>
      <vt:lpstr>Perfectly Measured World</vt:lpstr>
      <vt:lpstr>Model With Arrests Instead of Crimes</vt:lpstr>
      <vt:lpstr>Account for Race</vt:lpstr>
      <vt:lpstr>Account for Interaction</vt:lpstr>
      <vt:lpstr>Calibration</vt:lpstr>
      <vt:lpstr>What Did We Learn?</vt:lpstr>
      <vt:lpstr>Data With Measurement Error</vt:lpstr>
      <vt:lpstr>Accounting for Interaction</vt:lpstr>
      <vt:lpstr>Calibration</vt:lpstr>
      <vt:lpstr>What Did We Learn?</vt:lpstr>
      <vt:lpstr>Potential Solutions + Best Practices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Zubin Jelveh</dc:creator>
  <cp:lastModifiedBy>Zubin Jelveh</cp:lastModifiedBy>
  <cp:revision>1</cp:revision>
  <dcterms:created xsi:type="dcterms:W3CDTF">2024-11-12T04:17:16Z</dcterms:created>
  <dcterms:modified xsi:type="dcterms:W3CDTF">2024-11-12T04:17:52Z</dcterms:modified>
</cp:coreProperties>
</file>