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4" r:id="rId2"/>
    <p:sldId id="669" r:id="rId3"/>
    <p:sldId id="679" r:id="rId4"/>
    <p:sldId id="764" r:id="rId5"/>
    <p:sldId id="298" r:id="rId6"/>
    <p:sldId id="434" r:id="rId7"/>
    <p:sldId id="727" r:id="rId8"/>
    <p:sldId id="435" r:id="rId9"/>
    <p:sldId id="436" r:id="rId10"/>
    <p:sldId id="758" r:id="rId11"/>
    <p:sldId id="437" r:id="rId12"/>
    <p:sldId id="438" r:id="rId13"/>
    <p:sldId id="760" r:id="rId14"/>
    <p:sldId id="386" r:id="rId15"/>
    <p:sldId id="387" r:id="rId16"/>
    <p:sldId id="688" r:id="rId17"/>
    <p:sldId id="294" r:id="rId18"/>
    <p:sldId id="7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0ED"/>
    <a:srgbClr val="CF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4" d="100"/>
          <a:sy n="74" d="100"/>
        </p:scale>
        <p:origin x="3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8005B-BB1C-4B9D-A8C4-F9CE1FCAFC3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12B64-0184-4978-B463-8DA5A063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96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a lot 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A8C026-E229-4FA1-9406-FCF4D523A3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781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get two out of 3 but not all three.</a:t>
            </a:r>
          </a:p>
          <a:p>
            <a:r>
              <a:rPr lang="en-US" dirty="0"/>
              <a:t>Algorithms are not going to solve fairness.</a:t>
            </a:r>
          </a:p>
          <a:p>
            <a:r>
              <a:rPr lang="en-US" dirty="0"/>
              <a:t>Different definitions may be of interest to different stake holders. </a:t>
            </a:r>
          </a:p>
          <a:p>
            <a:r>
              <a:rPr lang="en-US" dirty="0"/>
              <a:t>For example, from the perspective of defendants, being treated the same if flagged as </a:t>
            </a:r>
          </a:p>
          <a:p>
            <a:r>
              <a:rPr lang="en-US" dirty="0"/>
              <a:t>Calibration: From a defendant’s point of view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A8C026-E229-4FA1-9406-FCF4D523A3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377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D1733-1111-4020-80CF-1027A26D2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31730-60D1-4195-855A-5BFAC6C8B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FCD8F-15CA-4B78-9991-1C8A0A71B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1804209A-C6D7-496B-8537-5782FDB96C12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627FA-69D8-4892-ADD0-442AE9FDE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5B53B-A9A7-4A38-AC44-97F4F8328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6C87352C-6AF1-4D42-A15A-45C6FA13D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61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E4C59-BFB9-4648-8769-81D7F727D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C954F-CF0A-4E8E-8FFC-A03842B30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3C079-FBAA-4617-9C03-2BFC538D0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09A-C6D7-496B-8537-5782FDB96C1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CF761-8E7C-4A50-B727-6F6086906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F500C-A4CB-4A2A-9F5D-A3F8FFAB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52C-6AF1-4D42-A15A-45C6FA13D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20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DFE6EE-C625-433F-A4C1-17FE127D07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A67B4D-7F6B-4A95-83B1-7991DDC8B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4C59D-F805-4DE1-A743-958927DEC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09A-C6D7-496B-8537-5782FDB96C1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82274-7ABC-4F74-A181-96FA51F2E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08FD9-33BB-4C87-9B32-07D183E3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52C-6AF1-4D42-A15A-45C6FA13D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98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33D7A-0A6E-42AD-B3D5-B4ABAB8C8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0CB52-10D8-4250-A12F-C1FA80B5C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69C9A885-88C9-4C05-AFCE-22FED3FC0DB3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9DBF8-B560-4428-9C4E-CC977AC8A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6E9FA-577A-4F23-A9C4-33EF271E8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3F6F1116-0702-451C-8E3A-AB937AA20C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E368733-2A13-49C0-B174-3B6785DD244B}"/>
              </a:ext>
            </a:extLst>
          </p:cNvPr>
          <p:cNvSpPr txBox="1">
            <a:spLocks/>
          </p:cNvSpPr>
          <p:nvPr userDrawn="1"/>
        </p:nvSpPr>
        <p:spPr>
          <a:xfrm>
            <a:off x="293915" y="223612"/>
            <a:ext cx="116041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b="0" i="0" kern="1200">
                <a:solidFill>
                  <a:srgbClr val="7C0622"/>
                </a:solidFill>
                <a:latin typeface="Graphik Medium" charset="0"/>
                <a:ea typeface="Graphik Medium" charset="0"/>
                <a:cs typeface="Graphik Medium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7C062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95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F1540-682B-4DCA-9361-C88BB971B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AC6AE-DC84-4104-825A-6EF213FFE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6786B-D1CB-4857-A356-C791502C0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1804209A-C6D7-496B-8537-5782FDB96C12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2753D-0E21-4FDB-82B0-7F8F3F099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88069-A43B-4E6F-A666-DB8538C07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6C87352C-6AF1-4D42-A15A-45C6FA13D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0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B819F-5EF8-462B-81F5-242BA4803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7B780-66FE-439F-85AE-04FF909A0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540FF-F5C5-43E7-980B-6288E92BA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1804209A-C6D7-496B-8537-5782FDB96C12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A5E5B-7404-4425-92F7-661962D32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83244-D302-4753-9011-3085E6041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6C87352C-6AF1-4D42-A15A-45C6FA13D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8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C4737-73F0-488A-8143-23784699F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F13FD-7FB4-405C-9701-8AC68AF3AB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8BEA1A-FFC1-4D32-8E39-484C61747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4E644-5BEF-48FA-94A5-8DDF95D3B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09A-C6D7-496B-8537-5782FDB96C1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6D34E-62BE-42CB-954A-BFADC5C9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B9ABC-C756-4BCD-A926-C8B1CCFDB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52C-6AF1-4D42-A15A-45C6FA13D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1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824D4-E554-4CA4-88B9-85F446181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8C30A-382B-4369-8F44-FB7D8F620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51816-F25D-4A70-9847-2D391C1E2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3088ED-9888-4E6B-8267-000EF5B347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BECD2C-3967-4873-B333-A55664A0B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E8580D-F28E-4B19-BC9E-ECC5985A5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09A-C6D7-496B-8537-5782FDB96C1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30A328-AECD-4DD2-A016-8BCD85C2A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6B5C51-7186-4B3B-BCB4-8B3ECE62D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52C-6AF1-4D42-A15A-45C6FA13D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16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8FF02-719D-4FFC-BF77-1860BD90C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F69F0B-E328-495F-9C5E-509BDA933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1804209A-C6D7-496B-8537-5782FDB96C12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322280-409B-4DB7-B729-72B71C09D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8E1517-4C78-472E-8444-8DDCEE821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6C87352C-6AF1-4D42-A15A-45C6FA13D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84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846AA6-92A2-4226-BB84-60EE33DF0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09A-C6D7-496B-8537-5782FDB96C1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4E6895-C3B0-4240-821D-70BD698BB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811DD-B229-4CE6-B27E-C9DDD717A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52C-6AF1-4D42-A15A-45C6FA13D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14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76C51-B600-4F09-BDD2-2B4724C91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5F864-8307-4BB0-8286-75110D953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ED6D0-0213-4761-A2FF-207AF681F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3E146-30D1-4B24-8061-A6C8FF8D3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09A-C6D7-496B-8537-5782FDB96C1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6F91EE-3404-4217-A0A3-C9E2B397B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3FBE4-DEF7-4F86-BF25-3503D58F8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52C-6AF1-4D42-A15A-45C6FA13D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0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2E020-BD4C-4344-848C-8138D3A69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197018-A452-4434-A6EB-6A6F848744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4A571-6865-4C63-9372-ED1496784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C2509-3A6D-4AE4-A63E-A9ECC5E47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09A-C6D7-496B-8537-5782FDB96C1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27C3F-25C2-48A9-9D23-4341D6F19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B3DBA2-438D-4462-A28E-7AC292EAD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52C-6AF1-4D42-A15A-45C6FA13D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5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9781C5-E59C-4BB0-8873-BAE364B4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6E6EC-8099-4621-86BD-B6DF198E7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271C2-25A2-4664-A0AB-5B82465A65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1804209A-C6D7-496B-8537-5782FDB96C12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49414-77F4-48CA-8DC1-3DC095D90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AD38D-6CAF-4577-964B-6FC51F266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6C87352C-6AF1-4D42-A15A-45C6FA13D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5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theamericanconservative.com/articles/does-pre-crime-have-a-race-problem/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red.com/story/prominent-ai-ethics-researcher-says-google-fired-her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hyperlink" Target="https://medium.com/@Joy.Buolamwini/response-racial-and-gender-bias-in-amazon-rekognition-commercial-ai-system-for-analyzing-faces-a289222eece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bcnews.com/think/opinion/google-search-algorithms-are-not-impartial-they-are-biased-just-ncna849886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s://www.aclu.org/blog/privacy-technology/internet-privacy/your-favorite-website-might-be-discriminating-against-you" TargetMode="Externa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46C8B-9AB5-4B36-A44B-C6B45DD2D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5628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INST 414: Data Science Techniques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br>
              <a:rPr lang="en-US" sz="4900" dirty="0"/>
            </a:br>
            <a:r>
              <a:rPr lang="en-US" sz="4900" dirty="0"/>
              <a:t>Sources of Bias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73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93AC864-185A-488E-8239-B4B6FC907C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Equal False Negative Rates across groups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𝑟𝑎𝑐𝑒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𝐵𝑙𝑎𝑐𝑘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𝑟𝑎𝑐𝑒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𝑊h𝑖𝑡𝑒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93AC864-185A-488E-8239-B4B6FC907C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6711EE7B-E118-4E2E-B59B-438085D1A2E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Pro Publica Fairness Definition 2</a:t>
            </a:r>
          </a:p>
        </p:txBody>
      </p:sp>
    </p:spTree>
    <p:extLst>
      <p:ext uri="{BB962C8B-B14F-4D97-AF65-F5344CB8AC3E}">
        <p14:creationId xmlns:p14="http://schemas.microsoft.com/office/powerpoint/2010/main" val="4212948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.washingtonpost.com/wp-apps/imrs.php?src=https://img.washingtonpost.com/blogs/monkey-cage/files/2016/10/GOEL-Fig-2.png&amp;w=1484">
            <a:extLst>
              <a:ext uri="{FF2B5EF4-FFF2-40B4-BE49-F238E27FC236}">
                <a16:creationId xmlns:a16="http://schemas.microsoft.com/office/drawing/2014/main" id="{63DEE0F3-52C7-4E5F-9239-C48C5D3B9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70" y="971550"/>
            <a:ext cx="11790130" cy="523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B7BDFC-8663-47CF-A8F2-C531D3609B8B}"/>
              </a:ext>
            </a:extLst>
          </p:cNvPr>
          <p:cNvSpPr/>
          <p:nvPr/>
        </p:nvSpPr>
        <p:spPr>
          <a:xfrm>
            <a:off x="3603008" y="1836703"/>
            <a:ext cx="1680951" cy="23964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8224BE-F3E2-4670-85AF-AD28D83F4C79}"/>
              </a:ext>
            </a:extLst>
          </p:cNvPr>
          <p:cNvSpPr/>
          <p:nvPr/>
        </p:nvSpPr>
        <p:spPr>
          <a:xfrm>
            <a:off x="1719618" y="2811439"/>
            <a:ext cx="1678675" cy="9416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5B0B0B-092C-4B65-89B6-B984D62000AC}"/>
              </a:ext>
            </a:extLst>
          </p:cNvPr>
          <p:cNvSpPr/>
          <p:nvPr/>
        </p:nvSpPr>
        <p:spPr>
          <a:xfrm>
            <a:off x="7883856" y="4137631"/>
            <a:ext cx="1680950" cy="7892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A50C45-E46F-4CFD-AAC9-4107EF23F05C}"/>
              </a:ext>
            </a:extLst>
          </p:cNvPr>
          <p:cNvSpPr/>
          <p:nvPr/>
        </p:nvSpPr>
        <p:spPr>
          <a:xfrm>
            <a:off x="5985680" y="2688608"/>
            <a:ext cx="1678675" cy="8188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2A4410-11E9-4E63-BEF7-FB8F36540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566" y="695628"/>
            <a:ext cx="1871054" cy="27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23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.washingtonpost.com/wp-apps/imrs.php?src=https://img.washingtonpost.com/blogs/monkey-cage/files/2016/10/GOEL-Fig-2.png&amp;w=1484">
            <a:extLst>
              <a:ext uri="{FF2B5EF4-FFF2-40B4-BE49-F238E27FC236}">
                <a16:creationId xmlns:a16="http://schemas.microsoft.com/office/drawing/2014/main" id="{63DEE0F3-52C7-4E5F-9239-C48C5D3B9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70" y="971550"/>
            <a:ext cx="11790130" cy="523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B7BDFC-8663-47CF-A8F2-C531D3609B8B}"/>
              </a:ext>
            </a:extLst>
          </p:cNvPr>
          <p:cNvSpPr/>
          <p:nvPr/>
        </p:nvSpPr>
        <p:spPr>
          <a:xfrm>
            <a:off x="3603008" y="1836703"/>
            <a:ext cx="1680951" cy="23964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8224BE-F3E2-4670-85AF-AD28D83F4C79}"/>
              </a:ext>
            </a:extLst>
          </p:cNvPr>
          <p:cNvSpPr/>
          <p:nvPr/>
        </p:nvSpPr>
        <p:spPr>
          <a:xfrm>
            <a:off x="1719618" y="2811439"/>
            <a:ext cx="1678675" cy="9416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5B0B0B-092C-4B65-89B6-B984D62000AC}"/>
              </a:ext>
            </a:extLst>
          </p:cNvPr>
          <p:cNvSpPr/>
          <p:nvPr/>
        </p:nvSpPr>
        <p:spPr>
          <a:xfrm>
            <a:off x="7883856" y="4137631"/>
            <a:ext cx="1680950" cy="7892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A50C45-E46F-4CFD-AAC9-4107EF23F05C}"/>
              </a:ext>
            </a:extLst>
          </p:cNvPr>
          <p:cNvSpPr/>
          <p:nvPr/>
        </p:nvSpPr>
        <p:spPr>
          <a:xfrm>
            <a:off x="5985680" y="2688608"/>
            <a:ext cx="1678675" cy="8188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1512CC-B6FC-4EB1-8135-3F2FBF94A212}"/>
              </a:ext>
            </a:extLst>
          </p:cNvPr>
          <p:cNvSpPr txBox="1"/>
          <p:nvPr/>
        </p:nvSpPr>
        <p:spPr>
          <a:xfrm>
            <a:off x="3658738" y="2915953"/>
            <a:ext cx="39555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 "/>
                <a:ea typeface="+mn-ea"/>
                <a:cs typeface="+mn-cs"/>
              </a:rPr>
              <a:t>False Negative Rate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69C51A-A55C-4994-B2BF-0575F4671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566" y="695628"/>
            <a:ext cx="1871054" cy="27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37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93AC864-185A-488E-8239-B4B6FC907C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Equal Positive Predictive Values across groups (calibrated)</a:t>
                </a:r>
                <a:endParaRPr lang="en-US" b="0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𝑟𝑎𝑐𝑒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𝐵𝑙𝑎𝑐𝑘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𝑟𝑎𝑐𝑒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𝑊h𝑖𝑡𝑒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93AC864-185A-488E-8239-B4B6FC907C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6711EE7B-E118-4E2E-B59B-438085D1A2E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NorthPointe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Fairness Definition</a:t>
            </a:r>
          </a:p>
        </p:txBody>
      </p:sp>
    </p:spTree>
    <p:extLst>
      <p:ext uri="{BB962C8B-B14F-4D97-AF65-F5344CB8AC3E}">
        <p14:creationId xmlns:p14="http://schemas.microsoft.com/office/powerpoint/2010/main" val="2174461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.washingtonpost.com/wp-apps/imrs.php?src=https://img.washingtonpost.com/blogs/monkey-cage/files/2016/10/GOEL-Fig-2.png&amp;w=1484">
            <a:extLst>
              <a:ext uri="{FF2B5EF4-FFF2-40B4-BE49-F238E27FC236}">
                <a16:creationId xmlns:a16="http://schemas.microsoft.com/office/drawing/2014/main" id="{63DEE0F3-52C7-4E5F-9239-C48C5D3B9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70" y="971550"/>
            <a:ext cx="11790130" cy="523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B7BDFC-8663-47CF-A8F2-C531D3609B8B}"/>
              </a:ext>
            </a:extLst>
          </p:cNvPr>
          <p:cNvSpPr/>
          <p:nvPr/>
        </p:nvSpPr>
        <p:spPr>
          <a:xfrm>
            <a:off x="3603008" y="1836703"/>
            <a:ext cx="1680951" cy="23964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8224BE-F3E2-4670-85AF-AD28D83F4C79}"/>
              </a:ext>
            </a:extLst>
          </p:cNvPr>
          <p:cNvSpPr/>
          <p:nvPr/>
        </p:nvSpPr>
        <p:spPr>
          <a:xfrm>
            <a:off x="3603008" y="4233166"/>
            <a:ext cx="1678675" cy="12819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5B0B0B-092C-4B65-89B6-B984D62000AC}"/>
              </a:ext>
            </a:extLst>
          </p:cNvPr>
          <p:cNvSpPr/>
          <p:nvPr/>
        </p:nvSpPr>
        <p:spPr>
          <a:xfrm>
            <a:off x="7883856" y="4137631"/>
            <a:ext cx="1680950" cy="7892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A50C45-E46F-4CFD-AAC9-4107EF23F05C}"/>
              </a:ext>
            </a:extLst>
          </p:cNvPr>
          <p:cNvSpPr/>
          <p:nvPr/>
        </p:nvSpPr>
        <p:spPr>
          <a:xfrm>
            <a:off x="7883856" y="4949471"/>
            <a:ext cx="1678675" cy="5656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FDB86D-1690-4275-A74A-7CC2C506E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348" y="492765"/>
            <a:ext cx="151447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41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.washingtonpost.com/wp-apps/imrs.php?src=https://img.washingtonpost.com/blogs/monkey-cage/files/2016/10/GOEL-Fig-2.png&amp;w=1484">
            <a:extLst>
              <a:ext uri="{FF2B5EF4-FFF2-40B4-BE49-F238E27FC236}">
                <a16:creationId xmlns:a16="http://schemas.microsoft.com/office/drawing/2014/main" id="{63DEE0F3-52C7-4E5F-9239-C48C5D3B9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70" y="971550"/>
            <a:ext cx="11790130" cy="523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B7BDFC-8663-47CF-A8F2-C531D3609B8B}"/>
              </a:ext>
            </a:extLst>
          </p:cNvPr>
          <p:cNvSpPr/>
          <p:nvPr/>
        </p:nvSpPr>
        <p:spPr>
          <a:xfrm>
            <a:off x="3603008" y="1836703"/>
            <a:ext cx="1680951" cy="23964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8224BE-F3E2-4670-85AF-AD28D83F4C79}"/>
              </a:ext>
            </a:extLst>
          </p:cNvPr>
          <p:cNvSpPr/>
          <p:nvPr/>
        </p:nvSpPr>
        <p:spPr>
          <a:xfrm>
            <a:off x="3603008" y="4233166"/>
            <a:ext cx="1678675" cy="12819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5B0B0B-092C-4B65-89B6-B984D62000AC}"/>
              </a:ext>
            </a:extLst>
          </p:cNvPr>
          <p:cNvSpPr/>
          <p:nvPr/>
        </p:nvSpPr>
        <p:spPr>
          <a:xfrm>
            <a:off x="7883856" y="4137631"/>
            <a:ext cx="1680950" cy="7892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A50C45-E46F-4CFD-AAC9-4107EF23F05C}"/>
              </a:ext>
            </a:extLst>
          </p:cNvPr>
          <p:cNvSpPr/>
          <p:nvPr/>
        </p:nvSpPr>
        <p:spPr>
          <a:xfrm>
            <a:off x="7883856" y="4949471"/>
            <a:ext cx="1678675" cy="5656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AF8C47-AC17-46B1-9547-9D27BF50D897}"/>
              </a:ext>
            </a:extLst>
          </p:cNvPr>
          <p:cNvSpPr txBox="1"/>
          <p:nvPr/>
        </p:nvSpPr>
        <p:spPr>
          <a:xfrm>
            <a:off x="3302758" y="2915953"/>
            <a:ext cx="48040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 "/>
                <a:ea typeface="+mn-ea"/>
                <a:cs typeface="+mn-cs"/>
              </a:rPr>
              <a:t>Positive Predictive Value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28AB7C-2F5F-4B5B-9170-654193BD1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348" y="492765"/>
            <a:ext cx="151447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2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D84208AA-47B3-4F99-BE63-101525513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283" y="723573"/>
            <a:ext cx="9383434" cy="557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23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54AACB-5D1E-4A3F-824E-C3BB771809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Calibration: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𝐵𝑙𝑎𝑐𝑘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𝑊h𝑖𝑡𝑒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Equal Error Rates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𝐵𝑙𝑎𝑐𝑘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=1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𝑊h𝑖𝑡𝑒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𝐵𝑙𝑎𝑐𝑘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𝑊h𝑖𝑡𝑒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𝐹𝑃𝑅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𝑃𝑃𝑉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𝑃𝑃𝑉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𝐹𝑁𝑅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54AACB-5D1E-4A3F-824E-C3BB771809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35B85A25-CE11-4382-9C96-D769AA7C81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8134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Reasonable Definitions for Fairness</a:t>
            </a:r>
          </a:p>
        </p:txBody>
      </p:sp>
    </p:spTree>
    <p:extLst>
      <p:ext uri="{BB962C8B-B14F-4D97-AF65-F5344CB8AC3E}">
        <p14:creationId xmlns:p14="http://schemas.microsoft.com/office/powerpoint/2010/main" val="3137023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91A5CA-3E81-407B-84DA-DD0445D2ED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5908" y="1425098"/>
                <a:ext cx="10972800" cy="506534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𝑃𝑃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𝑃𝑃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𝐹𝑁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𝐹𝑃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𝑃𝑃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𝑃𝑃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𝐹𝑁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𝑃𝑃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𝑃𝑃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𝐹𝑁𝑅</m:t>
                    </m:r>
                  </m:oMath>
                </a14:m>
                <a:r>
                  <a:rPr lang="en-US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𝑃𝑃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𝑃𝑃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𝐹𝑁𝑅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/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/>
                        </m:sSub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𝑃𝑃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𝑃𝑃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𝐹𝑁𝑅</m:t>
                    </m:r>
                  </m:oMath>
                </a14:m>
                <a:r>
                  <a:rPr lang="en-US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/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/>
                        </m:sSub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𝑃𝑃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𝑃𝑃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𝐹𝑁𝑅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Same prevalence in each group: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𝑃𝑃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𝑃𝑃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𝑃𝑃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𝑃𝑃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Different prevalence: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𝑃𝑃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𝑃𝑃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𝑃𝑃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𝑃𝑃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91A5CA-3E81-407B-84DA-DD0445D2ED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5908" y="1425098"/>
                <a:ext cx="10972800" cy="5065349"/>
              </a:xfrm>
              <a:blipFill>
                <a:blip r:embed="rId3"/>
                <a:stretch>
                  <a:fillRect l="-1000" t="-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57962829-1F5C-44EA-BDE4-A9A440F6EE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2475" y="19260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Impossibility</a:t>
            </a:r>
          </a:p>
        </p:txBody>
      </p:sp>
    </p:spTree>
    <p:extLst>
      <p:ext uri="{BB962C8B-B14F-4D97-AF65-F5344CB8AC3E}">
        <p14:creationId xmlns:p14="http://schemas.microsoft.com/office/powerpoint/2010/main" val="1234930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CC148A96-8960-4A34-966D-C7CE0DB8D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541" y="74645"/>
            <a:ext cx="5959151" cy="3724469"/>
          </a:xfrm>
          <a:prstGeom prst="rect">
            <a:avLst/>
          </a:prstGeom>
        </p:spPr>
      </p:pic>
      <p:pic>
        <p:nvPicPr>
          <p:cNvPr id="1026" name="Picture 2" descr="Screenshot of a Boston Globe article titled 'Racial bias alleged in Google's ad results'">
            <a:hlinkClick r:id="rId4"/>
            <a:extLst>
              <a:ext uri="{FF2B5EF4-FFF2-40B4-BE49-F238E27FC236}">
                <a16:creationId xmlns:a16="http://schemas.microsoft.com/office/drawing/2014/main" id="{35703F73-5798-4F87-846C-BC5BE1E4C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87" y="298583"/>
            <a:ext cx="4803677" cy="318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: Algorithms of Oppression">
            <a:hlinkClick r:id="rId6"/>
            <a:extLst>
              <a:ext uri="{FF2B5EF4-FFF2-40B4-BE49-F238E27FC236}">
                <a16:creationId xmlns:a16="http://schemas.microsoft.com/office/drawing/2014/main" id="{2A49FBDA-EFC7-47D1-AB76-977BF3A1A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452" y="3668300"/>
            <a:ext cx="2140858" cy="318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8"/>
            <a:extLst>
              <a:ext uri="{FF2B5EF4-FFF2-40B4-BE49-F238E27FC236}">
                <a16:creationId xmlns:a16="http://schemas.microsoft.com/office/drawing/2014/main" id="{39A2DFE0-20F6-4222-9317-6B9AEEE1CE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66814" y="4183765"/>
            <a:ext cx="3191255" cy="228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08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3CEC7F-69B2-4C29-9872-58718A45E1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8744" y="1690688"/>
            <a:ext cx="8169634" cy="432990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4E03D69-4077-229D-8558-24E7099C480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Fairness</a:t>
            </a:r>
          </a:p>
        </p:txBody>
      </p:sp>
    </p:spTree>
    <p:extLst>
      <p:ext uri="{BB962C8B-B14F-4D97-AF65-F5344CB8AC3E}">
        <p14:creationId xmlns:p14="http://schemas.microsoft.com/office/powerpoint/2010/main" val="1861409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97868B-5AD9-D22D-FCB2-59ACC8A76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“Correctional Offender Management Profiling for Alternative Sanction”</a:t>
            </a:r>
          </a:p>
          <a:p>
            <a:r>
              <a:rPr lang="en-US" dirty="0"/>
              <a:t>Risk assessment designed for use in </a:t>
            </a:r>
          </a:p>
          <a:p>
            <a:pPr lvl="1"/>
            <a:r>
              <a:rPr lang="en-US" dirty="0"/>
              <a:t>Pretrial</a:t>
            </a:r>
          </a:p>
          <a:p>
            <a:pPr lvl="1"/>
            <a:r>
              <a:rPr lang="en-US" dirty="0"/>
              <a:t>Prison</a:t>
            </a:r>
          </a:p>
          <a:p>
            <a:pPr lvl="1"/>
            <a:r>
              <a:rPr lang="en-US" dirty="0"/>
              <a:t>Parole</a:t>
            </a:r>
          </a:p>
          <a:p>
            <a:r>
              <a:rPr lang="en-US" dirty="0"/>
              <a:t>Developed by </a:t>
            </a:r>
            <a:r>
              <a:rPr lang="en-US" dirty="0" err="1"/>
              <a:t>NorthPointe</a:t>
            </a:r>
            <a:r>
              <a:rPr lang="en-US" dirty="0"/>
              <a:t>/</a:t>
            </a:r>
            <a:r>
              <a:rPr lang="en-US" dirty="0" err="1"/>
              <a:t>equivant</a:t>
            </a:r>
            <a:endParaRPr lang="en-US" dirty="0"/>
          </a:p>
          <a:p>
            <a:pPr lvl="1"/>
            <a:r>
              <a:rPr lang="en-US" dirty="0"/>
              <a:t>Predict the likelihood of recidivism</a:t>
            </a:r>
          </a:p>
          <a:p>
            <a:r>
              <a:rPr lang="en-US" dirty="0"/>
              <a:t>Gives a score between 1 and 10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6AAB589-1721-4586-D40C-14600FF10F7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is </a:t>
            </a:r>
            <a:r>
              <a:rPr lang="en-US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Compas</a:t>
            </a:r>
            <a:endParaRPr lang="en-US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333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2EB01-693A-4C11-9F1C-2BAD441AA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78600" cy="4351338"/>
          </a:xfrm>
        </p:spPr>
        <p:txBody>
          <a:bodyPr>
            <a:normAutofit/>
          </a:bodyPr>
          <a:lstStyle/>
          <a:p>
            <a:r>
              <a:rPr lang="en-US" dirty="0"/>
              <a:t>Pro Publica examined defendants in Broward County, FL</a:t>
            </a:r>
          </a:p>
          <a:p>
            <a:pPr marL="548627" lvl="1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EC171C-1725-8B9B-01F6-6A6423724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29" y="2144521"/>
            <a:ext cx="40957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C3ACC84-DD9F-5CB8-666C-DC16F8206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21" y="3429000"/>
            <a:ext cx="7037479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E888B0A-AF14-D21E-8DA8-4464CB19D49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Compas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Tool</a:t>
            </a:r>
          </a:p>
        </p:txBody>
      </p:sp>
    </p:spTree>
    <p:extLst>
      <p:ext uri="{BB962C8B-B14F-4D97-AF65-F5344CB8AC3E}">
        <p14:creationId xmlns:p14="http://schemas.microsoft.com/office/powerpoint/2010/main" val="1260883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.washingtonpost.com/wp-apps/imrs.php?src=https://img.washingtonpost.com/blogs/monkey-cage/files/2016/10/GOEL-Fig-2.png&amp;w=1484">
            <a:extLst>
              <a:ext uri="{FF2B5EF4-FFF2-40B4-BE49-F238E27FC236}">
                <a16:creationId xmlns:a16="http://schemas.microsoft.com/office/drawing/2014/main" id="{63DEE0F3-52C7-4E5F-9239-C48C5D3B9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70" y="971550"/>
            <a:ext cx="11790130" cy="523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706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93AC864-185A-488E-8239-B4B6FC907C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Equal False Positive Rates across groups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𝑟𝑎𝑐𝑒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𝐵𝑙𝑎𝑐𝑘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𝑟𝑎𝑐𝑒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𝑊h𝑖𝑡𝑒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93AC864-185A-488E-8239-B4B6FC907C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1">
            <a:extLst>
              <a:ext uri="{FF2B5EF4-FFF2-40B4-BE49-F238E27FC236}">
                <a16:creationId xmlns:a16="http://schemas.microsoft.com/office/drawing/2014/main" id="{73D08871-F695-5AD6-87F2-BF7B3D05365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Pro Publica Definition 1</a:t>
            </a:r>
          </a:p>
        </p:txBody>
      </p:sp>
    </p:spTree>
    <p:extLst>
      <p:ext uri="{BB962C8B-B14F-4D97-AF65-F5344CB8AC3E}">
        <p14:creationId xmlns:p14="http://schemas.microsoft.com/office/powerpoint/2010/main" val="1080628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.washingtonpost.com/wp-apps/imrs.php?src=https://img.washingtonpost.com/blogs/monkey-cage/files/2016/10/GOEL-Fig-2.png&amp;w=1484">
            <a:extLst>
              <a:ext uri="{FF2B5EF4-FFF2-40B4-BE49-F238E27FC236}">
                <a16:creationId xmlns:a16="http://schemas.microsoft.com/office/drawing/2014/main" id="{63DEE0F3-52C7-4E5F-9239-C48C5D3B9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70" y="971550"/>
            <a:ext cx="11790130" cy="523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B7BDFC-8663-47CF-A8F2-C531D3609B8B}"/>
              </a:ext>
            </a:extLst>
          </p:cNvPr>
          <p:cNvSpPr/>
          <p:nvPr/>
        </p:nvSpPr>
        <p:spPr>
          <a:xfrm>
            <a:off x="1736244" y="3753134"/>
            <a:ext cx="1680951" cy="17523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8224BE-F3E2-4670-85AF-AD28D83F4C79}"/>
              </a:ext>
            </a:extLst>
          </p:cNvPr>
          <p:cNvSpPr/>
          <p:nvPr/>
        </p:nvSpPr>
        <p:spPr>
          <a:xfrm>
            <a:off x="3613597" y="4217158"/>
            <a:ext cx="1678675" cy="128829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5B0B0B-092C-4B65-89B6-B984D62000AC}"/>
              </a:ext>
            </a:extLst>
          </p:cNvPr>
          <p:cNvSpPr/>
          <p:nvPr/>
        </p:nvSpPr>
        <p:spPr>
          <a:xfrm>
            <a:off x="6005719" y="3493827"/>
            <a:ext cx="1680950" cy="201162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A50C45-E46F-4CFD-AAC9-4107EF23F05C}"/>
              </a:ext>
            </a:extLst>
          </p:cNvPr>
          <p:cNvSpPr/>
          <p:nvPr/>
        </p:nvSpPr>
        <p:spPr>
          <a:xfrm>
            <a:off x="7883071" y="4940490"/>
            <a:ext cx="1678675" cy="5649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1B9E04-D6FA-464C-BC9A-CB369197D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566" y="695628"/>
            <a:ext cx="1871054" cy="27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37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.washingtonpost.com/wp-apps/imrs.php?src=https://img.washingtonpost.com/blogs/monkey-cage/files/2016/10/GOEL-Fig-2.png&amp;w=1484">
            <a:extLst>
              <a:ext uri="{FF2B5EF4-FFF2-40B4-BE49-F238E27FC236}">
                <a16:creationId xmlns:a16="http://schemas.microsoft.com/office/drawing/2014/main" id="{63DEE0F3-52C7-4E5F-9239-C48C5D3B9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70" y="971550"/>
            <a:ext cx="11790130" cy="523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B7BDFC-8663-47CF-A8F2-C531D3609B8B}"/>
              </a:ext>
            </a:extLst>
          </p:cNvPr>
          <p:cNvSpPr/>
          <p:nvPr/>
        </p:nvSpPr>
        <p:spPr>
          <a:xfrm>
            <a:off x="1719618" y="3753134"/>
            <a:ext cx="1680951" cy="17523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8224BE-F3E2-4670-85AF-AD28D83F4C79}"/>
              </a:ext>
            </a:extLst>
          </p:cNvPr>
          <p:cNvSpPr/>
          <p:nvPr/>
        </p:nvSpPr>
        <p:spPr>
          <a:xfrm>
            <a:off x="3605284" y="4217158"/>
            <a:ext cx="1678675" cy="128829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5B0B0B-092C-4B65-89B6-B984D62000AC}"/>
              </a:ext>
            </a:extLst>
          </p:cNvPr>
          <p:cNvSpPr/>
          <p:nvPr/>
        </p:nvSpPr>
        <p:spPr>
          <a:xfrm>
            <a:off x="5989093" y="3493827"/>
            <a:ext cx="1680950" cy="201162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A50C45-E46F-4CFD-AAC9-4107EF23F05C}"/>
              </a:ext>
            </a:extLst>
          </p:cNvPr>
          <p:cNvSpPr/>
          <p:nvPr/>
        </p:nvSpPr>
        <p:spPr>
          <a:xfrm>
            <a:off x="7874758" y="4940490"/>
            <a:ext cx="1678675" cy="5649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BA14E8-9A8A-460C-8E8C-6C177844B1BC}"/>
              </a:ext>
            </a:extLst>
          </p:cNvPr>
          <p:cNvSpPr txBox="1"/>
          <p:nvPr/>
        </p:nvSpPr>
        <p:spPr>
          <a:xfrm>
            <a:off x="3658738" y="2915953"/>
            <a:ext cx="39555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 "/>
                <a:ea typeface="+mn-ea"/>
                <a:cs typeface="+mn-cs"/>
              </a:rPr>
              <a:t>False Positive Rate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31EEFC-2A75-4D7F-B3F1-ADB884F49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566" y="695628"/>
            <a:ext cx="1871054" cy="27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12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3066</TotalTime>
  <Words>376</Words>
  <Application>Microsoft Office PowerPoint</Application>
  <PresentationFormat>Widescreen</PresentationFormat>
  <Paragraphs>61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Cambria Math</vt:lpstr>
      <vt:lpstr>Graphik </vt:lpstr>
      <vt:lpstr>Office Theme</vt:lpstr>
      <vt:lpstr>INST 414: Data Science Techniques    Sources of Bias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Reasonable Definitions for Fairness</vt:lpstr>
      <vt:lpstr>Impossibility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Zubin Jelveh</dc:creator>
  <cp:lastModifiedBy>Zubin Jelveh</cp:lastModifiedBy>
  <cp:revision>51</cp:revision>
  <dcterms:created xsi:type="dcterms:W3CDTF">2021-11-13T16:15:32Z</dcterms:created>
  <dcterms:modified xsi:type="dcterms:W3CDTF">2024-11-12T04:17:59Z</dcterms:modified>
</cp:coreProperties>
</file>