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746" r:id="rId4"/>
    <p:sldId id="291" r:id="rId5"/>
    <p:sldId id="360" r:id="rId6"/>
    <p:sldId id="783" r:id="rId7"/>
    <p:sldId id="792" r:id="rId8"/>
    <p:sldId id="257" r:id="rId9"/>
    <p:sldId id="784" r:id="rId10"/>
    <p:sldId id="791" r:id="rId11"/>
    <p:sldId id="789" r:id="rId12"/>
    <p:sldId id="758" r:id="rId13"/>
    <p:sldId id="739" r:id="rId14"/>
    <p:sldId id="762" r:id="rId15"/>
    <p:sldId id="780" r:id="rId16"/>
    <p:sldId id="790" r:id="rId17"/>
    <p:sldId id="35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73655" autoAdjust="0"/>
  </p:normalViewPr>
  <p:slideViewPr>
    <p:cSldViewPr snapToGrid="0">
      <p:cViewPr varScale="1">
        <p:scale>
          <a:sx n="74" d="100"/>
          <a:sy n="74" d="100"/>
        </p:scale>
        <p:origin x="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DA117-10E6-4BFD-ADAF-6E7EA5EFA4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6AFD1-51E9-4B71-9D56-066F69D17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7D49-0A3C-46EB-8E1C-106C1194C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C021-1B81-476A-85A3-A9790C427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0A1B1-2255-4C58-B244-3E02ABAF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C7EC2-F75E-41E5-9E98-BA1335DD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05C43-B8A3-44D5-A474-F3CC7DF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6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E3C5-350D-4E53-9ACF-A299AE8F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AA61A-888C-4AFA-8593-9D2AB6D75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2D77F-A145-4E2C-823E-B5ABB8C7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7C15D-B093-4F22-BB32-C2B1D8AC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E98AC-578D-45FB-BED9-7902F420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6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37601-32B1-40CB-9322-8C42640E0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CC68D-9DCF-450F-8372-E1CE84BC7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08BF9-1D50-44AA-BDF3-3F00CA1C3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79369-2A1F-42AD-9DA3-3F6F16DD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6BAAF-DFBA-4EE2-9FD9-D66F6BCE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6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7D49-0A3C-46EB-8E1C-106C1194C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C021-1B81-476A-85A3-A9790C427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0A1B1-2255-4C58-B244-3E02ABAF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C7EC2-F75E-41E5-9E98-BA1335DD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05C43-B8A3-44D5-A474-F3CC7DF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86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D071-B6FD-4F12-8935-8160D6FE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56"/>
            <a:ext cx="10515600" cy="1325563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5B998-74F9-42B5-8DFA-847F1234D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31"/>
            <a:ext cx="10515600" cy="4757131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080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24ADF-B487-4F63-8EBC-EB47C7F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FE1C2-ECEC-4871-95D4-6E825EF35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370E2-90B8-44EE-9C0C-2323FE5B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FBEFF-5FCB-4C7A-AB66-3984B248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AE514-926B-49DB-A293-C9A413A5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11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58D3-20A5-4EB1-BB0C-A841FE77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85A70-C0D9-4D0E-8848-5AB546F21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60AA4-A946-431E-88B9-4137792AF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9EC5E-0CC5-46FA-A67F-829E0D34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A1F9A-F569-4AD9-948C-FF219F39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81CEC-150F-4EA8-8D31-18D0DF1C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65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1F67-CF1C-40DD-8966-3D1E99ED2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4539C-3EE8-4C7D-9A87-B325D54C2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5959B-5305-427B-AD9E-A877DEBF1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33ADE-0BE2-4235-8777-DBCE6467F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0D0B3-6529-462D-9F6D-78633561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44967-B153-472D-A03A-C6CA824B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CA2E02-8A1A-487C-9EBC-377AF15B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B0991-2ACB-404F-8F57-23C3CA4D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79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7AB3-1B9A-4044-8EE7-5BF5BCBD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C5BAA-D49A-4B57-A752-4B42366A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17D56-F767-49C5-8E2A-4E759B7C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D58AA-9FF9-4991-A7BC-6567529B7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90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4830C-2CDB-45E8-9C41-A1D64389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76091-CD5C-449E-B96C-CC66394F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88013-AFFB-4681-B51B-741F7081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75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30D-7FAA-4425-8CD2-62997177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C9A20-98C1-44EC-B39C-952BA3B5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2F57C-0FCC-4540-A105-F733044DC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9C767-62CC-4CA9-AF1D-4E049993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9AAAE-E77E-4FB8-B001-8507C16F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EF175-C626-4C86-8741-D6C2A9FC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0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D071-B6FD-4F12-8935-8160D6FE3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5B998-74F9-42B5-8DFA-847F1234D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8917B-93E4-4FB8-8887-96A8D39C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BF2E6-B840-4E5D-BB20-6D3A9782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2E0B7-1032-4984-8399-B761860E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96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AF58-F979-440C-9DEC-2DCF48F9A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9D3E8-9D59-487A-B75B-FB267EE9F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097EF-8C12-489A-AEFB-5BAA1F5C5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3F761-5E1D-456F-86D1-E9D2176696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83D2A-30CF-4472-B7F7-0A9AEEDE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48BB0-DB3D-4D6B-A072-C5C176C9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0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E3C5-350D-4E53-9ACF-A299AE8F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AA61A-888C-4AFA-8593-9D2AB6D75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2D77F-A145-4E2C-823E-B5ABB8C7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7C15D-B093-4F22-BB32-C2B1D8AC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E98AC-578D-45FB-BED9-7902F420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47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37601-32B1-40CB-9322-8C42640E0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CC68D-9DCF-450F-8372-E1CE84BC7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08BF9-1D50-44AA-BDF3-3F00CA1C3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79369-2A1F-42AD-9DA3-3F6F16DD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6BAAF-DFBA-4EE2-9FD9-D66F6BCE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4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24ADF-B487-4F63-8EBC-EB47C7F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FE1C2-ECEC-4871-95D4-6E825EF35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370E2-90B8-44EE-9C0C-2323FE5B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FBEFF-5FCB-4C7A-AB66-3984B248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AE514-926B-49DB-A293-C9A413A5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2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58D3-20A5-4EB1-BB0C-A841FE77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85A70-C0D9-4D0E-8848-5AB546F21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60AA4-A946-431E-88B9-4137792AF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9EC5E-0CC5-46FA-A67F-829E0D34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A1F9A-F569-4AD9-948C-FF219F39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81CEC-150F-4EA8-8D31-18D0DF1C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3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1F67-CF1C-40DD-8966-3D1E99ED2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4539C-3EE8-4C7D-9A87-B325D54C2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5959B-5305-427B-AD9E-A877DEBF1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33ADE-0BE2-4235-8777-DBCE6467F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0D0B3-6529-462D-9F6D-78633561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44967-B153-472D-A03A-C6CA824B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CA2E02-8A1A-487C-9EBC-377AF15B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B0991-2ACB-404F-8F57-23C3CA4D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4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7AB3-1B9A-4044-8EE7-5BF5BCBD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C5BAA-D49A-4B57-A752-4B42366A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17D56-F767-49C5-8E2A-4E759B7C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D58AA-9FF9-4991-A7BC-6567529B7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0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4830C-2CDB-45E8-9C41-A1D64389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76091-CD5C-449E-B96C-CC66394F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88013-AFFB-4681-B51B-741F7081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6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30D-7FAA-4425-8CD2-62997177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C9A20-98C1-44EC-B39C-952BA3B5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2F57C-0FCC-4540-A105-F733044DC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9C767-62CC-4CA9-AF1D-4E049993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9AAAE-E77E-4FB8-B001-8507C16F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EF175-C626-4C86-8741-D6C2A9FC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2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AF58-F979-440C-9DEC-2DCF48F9A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9D3E8-9D59-487A-B75B-FB267EE9F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097EF-8C12-489A-AEFB-5BAA1F5C5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3F761-5E1D-456F-86D1-E9D217669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1D1-5DE1-47DB-A0E0-D90E01497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83D2A-30CF-4472-B7F7-0A9AEEDE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48BB0-DB3D-4D6B-A072-C5C176C9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5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AB4D-54BB-4AE2-A1CD-CB5BC695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EE965-DBB1-4267-AC1D-F2F02BAE3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27C8F-6D0F-4BE0-88EA-70E105671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215B1D1-5DE1-47DB-A0E0-D90E014977A8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2317-553D-4A7D-AB16-B818C33C2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A3514-1016-4B3C-B5F1-B5CCEE697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2C6EE99F-0117-4778-A5E6-E87F21AC5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8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AB4D-54BB-4AE2-A1CD-CB5BC695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EE965-DBB1-4267-AC1D-F2F02BAE3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4480"/>
            <a:ext cx="10515600" cy="478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5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edium.com/data-science-collective/data-science-is-dead-again-why-the-role-keeps-evolving-not-disappearing-21ac8586a22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zjelveh.github.io/teaching/inst414_spring2026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6C8B-9AB5-4B36-A44B-C6B45DD2D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62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 414: Data Science Techniques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4900" dirty="0"/>
              <a:t>Lecture 1</a:t>
            </a:r>
            <a:br>
              <a:rPr lang="en-US" sz="4900" dirty="0"/>
            </a:br>
            <a:r>
              <a:rPr lang="en-US" sz="4900" dirty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73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Course Roadmap</a:t>
            </a:r>
          </a:p>
        </p:txBody>
      </p:sp>
    </p:spTree>
    <p:extLst>
      <p:ext uri="{BB962C8B-B14F-4D97-AF65-F5344CB8AC3E}">
        <p14:creationId xmlns:p14="http://schemas.microsoft.com/office/powerpoint/2010/main" val="1856351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4DDC7-E927-4285-8561-8EBE8D60E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EC7E-8AF0-4BBB-A509-28EDEC8D0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Predicting a 0-1 outcome</a:t>
            </a:r>
          </a:p>
          <a:p>
            <a:pPr lvl="1"/>
            <a:r>
              <a:rPr lang="en-US" dirty="0"/>
              <a:t>What is the chance that some outcome (rearrest) will happen?</a:t>
            </a:r>
          </a:p>
          <a:p>
            <a:endParaRPr lang="en-US" dirty="0"/>
          </a:p>
          <a:p>
            <a:r>
              <a:rPr lang="en-US" dirty="0"/>
              <a:t>Probability</a:t>
            </a:r>
          </a:p>
          <a:p>
            <a:pPr lvl="1"/>
            <a:r>
              <a:rPr lang="en-US" dirty="0"/>
              <a:t>Marginal, Joint, Conditional probabilities</a:t>
            </a:r>
          </a:p>
          <a:p>
            <a:pPr lvl="1"/>
            <a:r>
              <a:rPr lang="en-US" dirty="0"/>
              <a:t>Bayes Theorem</a:t>
            </a:r>
          </a:p>
          <a:p>
            <a:pPr lvl="1"/>
            <a:r>
              <a:rPr lang="en-US" dirty="0"/>
              <a:t>Weighted Averages / Expected Probabilities</a:t>
            </a:r>
          </a:p>
        </p:txBody>
      </p:sp>
    </p:spTree>
    <p:extLst>
      <p:ext uri="{BB962C8B-B14F-4D97-AF65-F5344CB8AC3E}">
        <p14:creationId xmlns:p14="http://schemas.microsoft.com/office/powerpoint/2010/main" val="2138609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4DDC7-E927-4285-8561-8EBE8D60E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EC7E-8AF0-4BBB-A509-28EDEC8D0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Evaluating Algorithms I :</a:t>
            </a:r>
          </a:p>
          <a:p>
            <a:pPr lvl="1"/>
            <a:r>
              <a:rPr lang="en-US" dirty="0"/>
              <a:t>Predictive accuracy</a:t>
            </a:r>
          </a:p>
          <a:p>
            <a:r>
              <a:rPr lang="en-US" dirty="0"/>
              <a:t>Algorithms	</a:t>
            </a:r>
          </a:p>
          <a:p>
            <a:pPr lvl="1"/>
            <a:r>
              <a:rPr lang="en-US" dirty="0"/>
              <a:t>Naïve Bayes</a:t>
            </a:r>
          </a:p>
          <a:p>
            <a:pPr lvl="1"/>
            <a:r>
              <a:rPr lang="en-US" dirty="0"/>
              <a:t>Linear and Logistic Regression</a:t>
            </a:r>
          </a:p>
          <a:p>
            <a:pPr lvl="2"/>
            <a:r>
              <a:rPr lang="en-US" dirty="0"/>
              <a:t>Cross-validation / Hyperparameter Tuning / Bias-variance Tradeoff</a:t>
            </a:r>
          </a:p>
          <a:p>
            <a:pPr lvl="1"/>
            <a:r>
              <a:rPr lang="en-US" dirty="0"/>
              <a:t>Decision Trees</a:t>
            </a:r>
          </a:p>
          <a:p>
            <a:pPr lvl="1"/>
            <a:r>
              <a:rPr lang="en-US" dirty="0"/>
              <a:t>Random Forest / Gradient Boosting</a:t>
            </a:r>
          </a:p>
          <a:p>
            <a:r>
              <a:rPr lang="en-US" dirty="0"/>
              <a:t>Evaluating Algorithms II</a:t>
            </a:r>
          </a:p>
          <a:p>
            <a:pPr lvl="1"/>
            <a:r>
              <a:rPr lang="en-US" dirty="0"/>
              <a:t>Fairness</a:t>
            </a:r>
          </a:p>
          <a:p>
            <a:pPr lvl="1"/>
            <a:r>
              <a:rPr lang="en-US" dirty="0"/>
              <a:t>Impact </a:t>
            </a:r>
          </a:p>
        </p:txBody>
      </p:sp>
    </p:spTree>
    <p:extLst>
      <p:ext uri="{BB962C8B-B14F-4D97-AF65-F5344CB8AC3E}">
        <p14:creationId xmlns:p14="http://schemas.microsoft.com/office/powerpoint/2010/main" val="3388437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4DDC7-E927-4285-8561-8EBE8D60E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EC7E-8AF0-4BBB-A509-28EDEC8D0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part of the course:</a:t>
            </a:r>
          </a:p>
          <a:p>
            <a:pPr lvl="1"/>
            <a:r>
              <a:rPr lang="en-US" dirty="0"/>
              <a:t>Text-mining</a:t>
            </a:r>
          </a:p>
          <a:p>
            <a:pPr lvl="2"/>
            <a:r>
              <a:rPr lang="en-US" dirty="0"/>
              <a:t>Vector-space model</a:t>
            </a:r>
          </a:p>
          <a:p>
            <a:pPr lvl="2"/>
            <a:r>
              <a:rPr lang="en-US" dirty="0"/>
              <a:t>What are large language models doing?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76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FA63-58FB-5A09-D006-D168063D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Course Does Not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6DC04-8E2A-9DC5-AD81-B32BE159C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machine learning approaches:</a:t>
            </a:r>
          </a:p>
          <a:p>
            <a:pPr lvl="1"/>
            <a:r>
              <a:rPr lang="en-US" dirty="0"/>
              <a:t>Social network analysis</a:t>
            </a:r>
          </a:p>
          <a:p>
            <a:pPr lvl="1"/>
            <a:r>
              <a:rPr lang="en-US" dirty="0"/>
              <a:t>Recommendation systems</a:t>
            </a:r>
          </a:p>
          <a:p>
            <a:pPr lvl="1"/>
            <a:r>
              <a:rPr lang="en-US" dirty="0"/>
              <a:t>LLMs</a:t>
            </a:r>
          </a:p>
        </p:txBody>
      </p:sp>
    </p:spTree>
    <p:extLst>
      <p:ext uri="{BB962C8B-B14F-4D97-AF65-F5344CB8AC3E}">
        <p14:creationId xmlns:p14="http://schemas.microsoft.com/office/powerpoint/2010/main" val="1813400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BD74-47A1-144B-217C-E45D4866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Coding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11E3E-B844-A5E3-A5BE-1EBC8D1AC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Objectives:</a:t>
            </a:r>
          </a:p>
          <a:p>
            <a:pPr lvl="1"/>
            <a:r>
              <a:rPr lang="en-US"/>
              <a:t>Colab </a:t>
            </a:r>
            <a:r>
              <a:rPr lang="en-US" dirty="0"/>
              <a:t>Notebooks</a:t>
            </a:r>
          </a:p>
          <a:p>
            <a:pPr lvl="1"/>
            <a:r>
              <a:rPr lang="en-US" dirty="0"/>
              <a:t>Pandas (data manipulation)</a:t>
            </a:r>
          </a:p>
          <a:p>
            <a:pPr lvl="1"/>
            <a:r>
              <a:rPr lang="en-US" dirty="0"/>
              <a:t>Scikit-Learn (ML models)</a:t>
            </a:r>
          </a:p>
          <a:p>
            <a:pPr lvl="1"/>
            <a:r>
              <a:rPr lang="en-US" dirty="0"/>
              <a:t>Seaborn (visualization)</a:t>
            </a:r>
          </a:p>
          <a:p>
            <a:pPr lvl="1"/>
            <a:r>
              <a:rPr lang="en-US" dirty="0"/>
              <a:t>Feature Engineering</a:t>
            </a:r>
          </a:p>
        </p:txBody>
      </p:sp>
    </p:spTree>
    <p:extLst>
      <p:ext uri="{BB962C8B-B14F-4D97-AF65-F5344CB8AC3E}">
        <p14:creationId xmlns:p14="http://schemas.microsoft.com/office/powerpoint/2010/main" val="3949939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BA8A-420D-4CF8-83E3-67357CDD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+ Grading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3321DD-9CF1-220F-37ED-1027A9499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10" y="2066735"/>
            <a:ext cx="7916380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44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AED2D-6C02-4341-9DF0-5D4DDC20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0E658-9BDF-4B12-B34D-E6A195B87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Assistant Professor at the College of Information and Department of Criminology and Criminal Justice</a:t>
            </a:r>
          </a:p>
          <a:p>
            <a:pPr lvl="1"/>
            <a:r>
              <a:rPr lang="en-US" dirty="0"/>
              <a:t>Ph.D. in Computer Science from NYU in 2017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Before UMD: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Research areas:</a:t>
            </a:r>
          </a:p>
          <a:p>
            <a:pPr lvl="1"/>
            <a:r>
              <a:rPr lang="en-US" dirty="0"/>
              <a:t>ML in public policy, particularly criminal justice</a:t>
            </a:r>
          </a:p>
          <a:p>
            <a:pPr lvl="1"/>
            <a:r>
              <a:rPr lang="en-US" dirty="0"/>
              <a:t>Record linkage</a:t>
            </a:r>
          </a:p>
          <a:p>
            <a:pPr lvl="1"/>
            <a:r>
              <a:rPr lang="en-US" dirty="0"/>
              <a:t>Science of science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You can refer to me by:</a:t>
            </a:r>
          </a:p>
          <a:p>
            <a:pPr lvl="1"/>
            <a:r>
              <a:rPr lang="en-US" dirty="0"/>
              <a:t>Professor Jelveh, Dr. Jelveh, or Zubin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5B20EC-C790-4811-8049-84E0785F6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52" y="2448510"/>
            <a:ext cx="3412760" cy="170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800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data science?</a:t>
            </a:r>
          </a:p>
        </p:txBody>
      </p:sp>
    </p:spTree>
    <p:extLst>
      <p:ext uri="{BB962C8B-B14F-4D97-AF65-F5344CB8AC3E}">
        <p14:creationId xmlns:p14="http://schemas.microsoft.com/office/powerpoint/2010/main" val="3339275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6320-9A36-4682-B8F1-8B167761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love Wikipedia, but…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43053F-A89B-44AE-8E68-D80C82076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5304"/>
            <a:ext cx="9487948" cy="345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91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4577-6872-E7BD-9007-C33575B88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A6CFD-3E4D-B7F2-5A22-911B77B2C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1DA16-CE0F-348E-5543-499BE43DA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6"/>
            <a:ext cx="12192000" cy="6285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3FB440-21AD-13CC-BDD6-86F63B4A171F}"/>
              </a:ext>
            </a:extLst>
          </p:cNvPr>
          <p:cNvSpPr txBox="1"/>
          <p:nvPr/>
        </p:nvSpPr>
        <p:spPr>
          <a:xfrm>
            <a:off x="2255520" y="6461760"/>
            <a:ext cx="541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Anaconda State of Data Science Survey (2022)</a:t>
            </a:r>
          </a:p>
        </p:txBody>
      </p:sp>
    </p:spTree>
    <p:extLst>
      <p:ext uri="{BB962C8B-B14F-4D97-AF65-F5344CB8AC3E}">
        <p14:creationId xmlns:p14="http://schemas.microsoft.com/office/powerpoint/2010/main" val="3870948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D5C2D7-20F0-7D8D-A845-819ABDFB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68" y="0"/>
            <a:ext cx="10126488" cy="2467319"/>
          </a:xfrm>
          <a:prstGeom prst="rect">
            <a:avLst/>
          </a:prstGeom>
        </p:spPr>
      </p:pic>
      <p:pic>
        <p:nvPicPr>
          <p:cNvPr id="1026" name="Picture 2" descr="Data Science Is Dead">
            <a:extLst>
              <a:ext uri="{FF2B5EF4-FFF2-40B4-BE49-F238E27FC236}">
                <a16:creationId xmlns:a16="http://schemas.microsoft.com/office/drawing/2014/main" id="{1ACAAE6F-FAD6-5E24-D824-2AEAE9076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38" y="2325042"/>
            <a:ext cx="5543909" cy="41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D864C8-B499-0C82-07F9-0E9075A3C794}"/>
              </a:ext>
            </a:extLst>
          </p:cNvPr>
          <p:cNvSpPr txBox="1"/>
          <p:nvPr/>
        </p:nvSpPr>
        <p:spPr>
          <a:xfrm>
            <a:off x="1759789" y="3157268"/>
            <a:ext cx="31917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</a:p>
          <a:p>
            <a:r>
              <a:rPr lang="en-US" dirty="0">
                <a:hlinkClick r:id="rId4"/>
              </a:rPr>
              <a:t>https://medium.com/data-science-collective/data-science-is-dead-again-why-the-role-keeps-evolving-not-disappearing-21ac8586a22a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87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756298-33A7-0E3F-38AC-972635452B32}"/>
              </a:ext>
            </a:extLst>
          </p:cNvPr>
          <p:cNvSpPr/>
          <p:nvPr/>
        </p:nvSpPr>
        <p:spPr>
          <a:xfrm>
            <a:off x="71612" y="1507524"/>
            <a:ext cx="5909058" cy="47038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46187-CCBB-9F45-07F7-27CC93BB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8" y="5382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Constantia" panose="02030602050306030303" pitchFamily="18" charset="0"/>
                <a:ea typeface="UD Digi Kyokasho NK-B" panose="020B0400000000000000" pitchFamily="18" charset="-128"/>
                <a:cs typeface="Gisha" panose="020B0604020202020204" pitchFamily="34" charset="-79"/>
              </a:rPr>
              <a:t>Data Science =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0B5C4-CF78-0D10-DC40-AC845B539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33" y="1587661"/>
            <a:ext cx="289789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Detect</a:t>
            </a:r>
          </a:p>
          <a:p>
            <a:r>
              <a:rPr lang="en-US" dirty="0">
                <a:latin typeface="Constantia" panose="02030602050306030303" pitchFamily="18" charset="0"/>
                <a:cs typeface="Aldhabi" panose="020B0604020202020204" pitchFamily="2" charset="-78"/>
              </a:rPr>
              <a:t>Facial recognition</a:t>
            </a:r>
          </a:p>
          <a:p>
            <a:r>
              <a:rPr lang="en-US" dirty="0">
                <a:latin typeface="Constantia" panose="02030602050306030303" pitchFamily="18" charset="0"/>
                <a:cs typeface="Aldhabi" panose="020B0604020202020204" pitchFamily="2" charset="-78"/>
              </a:rPr>
              <a:t>License plate readers</a:t>
            </a:r>
          </a:p>
          <a:p>
            <a:r>
              <a:rPr lang="en-US" dirty="0">
                <a:latin typeface="Constantia" panose="02030602050306030303" pitchFamily="18" charset="0"/>
                <a:cs typeface="Aldhabi" panose="020B0604020202020204" pitchFamily="2" charset="-78"/>
              </a:rPr>
              <a:t>Voice recognition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67C05B-1C05-8909-8940-C17358845176}"/>
              </a:ext>
            </a:extLst>
          </p:cNvPr>
          <p:cNvGrpSpPr/>
          <p:nvPr/>
        </p:nvGrpSpPr>
        <p:grpSpPr>
          <a:xfrm>
            <a:off x="6096002" y="1507524"/>
            <a:ext cx="5909058" cy="4703806"/>
            <a:chOff x="6096002" y="1507524"/>
            <a:chExt cx="5909058" cy="47038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218532-4E10-F668-8AB4-668661AE95C1}"/>
                </a:ext>
              </a:extLst>
            </p:cNvPr>
            <p:cNvSpPr/>
            <p:nvPr/>
          </p:nvSpPr>
          <p:spPr>
            <a:xfrm>
              <a:off x="6096002" y="1507524"/>
              <a:ext cx="5909058" cy="470380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6AC6B593-0169-F178-08AA-089B01DC9AEA}"/>
                </a:ext>
              </a:extLst>
            </p:cNvPr>
            <p:cNvSpPr txBox="1">
              <a:spLocks/>
            </p:cNvSpPr>
            <p:nvPr/>
          </p:nvSpPr>
          <p:spPr>
            <a:xfrm>
              <a:off x="9057269" y="1587661"/>
              <a:ext cx="2897892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onstantia" panose="02030602050306030303" pitchFamily="18" charset="0"/>
                  <a:ea typeface="+mn-ea"/>
                  <a:cs typeface="+mn-cs"/>
                </a:rPr>
                <a:t>Forecast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 panose="02030602050306030303" pitchFamily="18" charset="0"/>
                  <a:ea typeface="+mn-ea"/>
                  <a:cs typeface="Aldhabi" panose="01000000000000000000" pitchFamily="2" charset="-78"/>
                </a:rPr>
                <a:t>Pretrial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 panose="02030602050306030303" pitchFamily="18" charset="0"/>
                  <a:ea typeface="+mn-ea"/>
                  <a:cs typeface="Aldhabi" panose="01000000000000000000" pitchFamily="2" charset="-78"/>
                </a:rPr>
                <a:t>Credit Score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 panose="02030602050306030303" pitchFamily="18" charset="0"/>
                  <a:ea typeface="+mn-ea"/>
                  <a:cs typeface="Aldhabi" panose="01000000000000000000" pitchFamily="2" charset="-78"/>
                </a:rPr>
                <a:t>Calcium Score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 panose="02030602050306030303" pitchFamily="18" charset="0"/>
                  <a:ea typeface="+mn-ea"/>
                  <a:cs typeface="Aldhabi" panose="01000000000000000000" pitchFamily="2" charset="-78"/>
                </a:rPr>
                <a:t>Predictive policing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ldhabi" panose="01000000000000000000" pitchFamily="2" charset="-78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endParaRPr>
            </a:p>
          </p:txBody>
        </p:sp>
        <p:pic>
          <p:nvPicPr>
            <p:cNvPr id="1030" name="Picture 6" descr="Adaptation Analysis: Minority Report – JFR Blog">
              <a:extLst>
                <a:ext uri="{FF2B5EF4-FFF2-40B4-BE49-F238E27FC236}">
                  <a16:creationId xmlns:a16="http://schemas.microsoft.com/office/drawing/2014/main" id="{31614859-4927-A4C9-2927-C228A2E42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7373" y="1646833"/>
              <a:ext cx="2738898" cy="3906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Sherlock | PBS">
            <a:extLst>
              <a:ext uri="{FF2B5EF4-FFF2-40B4-BE49-F238E27FC236}">
                <a16:creationId xmlns:a16="http://schemas.microsoft.com/office/drawing/2014/main" id="{34DDBCAC-34D0-6FF5-6BBB-55AE9A218C5B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6287"/>
          <a:stretch/>
        </p:blipFill>
        <p:spPr bwMode="auto">
          <a:xfrm>
            <a:off x="105031" y="1646833"/>
            <a:ext cx="2743200" cy="39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68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756298-33A7-0E3F-38AC-972635452B32}"/>
              </a:ext>
            </a:extLst>
          </p:cNvPr>
          <p:cNvSpPr/>
          <p:nvPr/>
        </p:nvSpPr>
        <p:spPr>
          <a:xfrm>
            <a:off x="71612" y="1532237"/>
            <a:ext cx="5909058" cy="47038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46187-CCBB-9F45-07F7-27CC93BB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8" y="2911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Constantia" panose="02030602050306030303" pitchFamily="18" charset="0"/>
                <a:ea typeface="UD Digi Kyokasho NK-B" panose="020B0400000000000000" pitchFamily="18" charset="-128"/>
                <a:cs typeface="Gisha" panose="020B0604020202020204" pitchFamily="34" charset="-79"/>
              </a:rPr>
              <a:t>Detecting Is Much Easier Than  Forecasting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0B5C4-CF78-0D10-DC40-AC845B5398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940" y="1587661"/>
                <a:ext cx="5724785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4400" dirty="0">
                    <a:solidFill>
                      <a:schemeClr val="accent5">
                        <a:lumMod val="75000"/>
                      </a:schemeClr>
                    </a:solidFill>
                    <a:latin typeface="Constantia" panose="02030602050306030303" pitchFamily="18" charset="0"/>
                  </a:rPr>
                  <a:t>Detect</a:t>
                </a:r>
              </a:p>
              <a:p>
                <a:r>
                  <a:rPr lang="en-US" dirty="0">
                    <a:latin typeface="Constantia" panose="02030602050306030303" pitchFamily="18" charset="0"/>
                    <a:cs typeface="Aldhabi" panose="020B0604020202020204" pitchFamily="2" charset="-78"/>
                  </a:rPr>
                  <a:t>Face Recognition Vendor Test:</a:t>
                </a:r>
              </a:p>
              <a:p>
                <a:pPr lvl="1"/>
                <a:r>
                  <a:rPr lang="en-US" dirty="0">
                    <a:latin typeface="Constantia" panose="02030602050306030303" pitchFamily="18" charset="0"/>
                    <a:cs typeface="Aldhabi" panose="020B0604020202020204" pitchFamily="2" charset="-78"/>
                  </a:rPr>
                  <a:t>False Non-Match Rates ~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ldhabi" panose="020B0604020202020204" pitchFamily="2" charset="-78"/>
                      </a:rPr>
                      <m:t>0%</m:t>
                    </m:r>
                  </m:oMath>
                </a14:m>
                <a:r>
                  <a:rPr lang="en-US" dirty="0">
                    <a:latin typeface="Constantia" panose="02030602050306030303" pitchFamily="18" charset="0"/>
                    <a:cs typeface="Aldhabi" panose="020B0604020202020204" pitchFamily="2" charset="-78"/>
                  </a:rPr>
                  <a:t> error</a:t>
                </a:r>
              </a:p>
              <a:p>
                <a:endParaRPr lang="en-US" dirty="0">
                  <a:latin typeface="Constantia" panose="02030602050306030303" pitchFamily="18" charset="0"/>
                  <a:cs typeface="Aldhabi" panose="020B0604020202020204" pitchFamily="2" charset="-78"/>
                </a:endParaRPr>
              </a:p>
              <a:p>
                <a:r>
                  <a:rPr lang="en-US" dirty="0">
                    <a:latin typeface="Constantia" panose="02030602050306030303" pitchFamily="18" charset="0"/>
                    <a:cs typeface="Aldhabi" panose="020B0604020202020204" pitchFamily="2" charset="-78"/>
                  </a:rPr>
                  <a:t>License plate readers:</a:t>
                </a:r>
              </a:p>
              <a:p>
                <a:pPr lvl="1"/>
                <a:r>
                  <a:rPr lang="en-US" dirty="0">
                    <a:latin typeface="Constantia" panose="02030602050306030303" pitchFamily="18" charset="0"/>
                    <a:cs typeface="Aldhabi" panose="020B0604020202020204" pitchFamily="2" charset="-78"/>
                  </a:rPr>
                  <a:t>Wang et al. (2022) &lt; 1% error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0B5C4-CF78-0D10-DC40-AC845B5398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940" y="1587661"/>
                <a:ext cx="5724785" cy="4351338"/>
              </a:xfrm>
              <a:blipFill>
                <a:blip r:embed="rId2"/>
                <a:stretch>
                  <a:fillRect l="-4366" t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41D682F-F4FE-C126-6E9B-5E50E502EA40}"/>
              </a:ext>
            </a:extLst>
          </p:cNvPr>
          <p:cNvGrpSpPr/>
          <p:nvPr/>
        </p:nvGrpSpPr>
        <p:grpSpPr>
          <a:xfrm>
            <a:off x="6096002" y="1532238"/>
            <a:ext cx="5909058" cy="4703806"/>
            <a:chOff x="6096002" y="1507524"/>
            <a:chExt cx="5909058" cy="47038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218532-4E10-F668-8AB4-668661AE95C1}"/>
                </a:ext>
              </a:extLst>
            </p:cNvPr>
            <p:cNvSpPr/>
            <p:nvPr/>
          </p:nvSpPr>
          <p:spPr>
            <a:xfrm>
              <a:off x="6096002" y="1507524"/>
              <a:ext cx="5909058" cy="470380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6AC6B593-0169-F178-08AA-089B01DC9AEA}"/>
                </a:ext>
              </a:extLst>
            </p:cNvPr>
            <p:cNvSpPr txBox="1">
              <a:spLocks/>
            </p:cNvSpPr>
            <p:nvPr/>
          </p:nvSpPr>
          <p:spPr>
            <a:xfrm>
              <a:off x="6166258" y="1593657"/>
              <a:ext cx="5768545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onstantia" panose="02030602050306030303" pitchFamily="18" charset="0"/>
                  <a:ea typeface="+mn-ea"/>
                  <a:cs typeface="+mn-cs"/>
                </a:rPr>
                <a:t>Forecast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 panose="02030602050306030303" pitchFamily="18" charset="0"/>
                  <a:ea typeface="+mn-ea"/>
                  <a:cs typeface="Aldhabi" panose="01000000000000000000" pitchFamily="2" charset="-78"/>
                </a:rPr>
                <a:t>Pretrial release: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 panose="02030602050306030303" pitchFamily="18" charset="0"/>
                  <a:ea typeface="+mn-ea"/>
                  <a:cs typeface="Aldhabi" panose="01000000000000000000" pitchFamily="2" charset="-78"/>
                </a:rPr>
                <a:t>Kleinberg et al. (2018) – 44% of top risk percentile do not FTA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ldhabi" panose="01000000000000000000" pitchFamily="2" charset="-78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 panose="02030602050306030303" pitchFamily="18" charset="0"/>
                  <a:ea typeface="+mn-ea"/>
                  <a:cs typeface="Aldhabi" panose="01000000000000000000" pitchFamily="2" charset="-78"/>
                </a:rPr>
                <a:t>Shooting victimization: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 panose="02030602050306030303" pitchFamily="18" charset="0"/>
                  <a:ea typeface="+mn-ea"/>
                  <a:cs typeface="Aldhabi" panose="01000000000000000000" pitchFamily="2" charset="-78"/>
                </a:rPr>
                <a:t>Heller et al. (2023) – 87% of top 500 are not victims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ldhabi" panose="01000000000000000000" pitchFamily="2" charset="-78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ldhabi" panose="01000000000000000000" pitchFamily="2" charset="-78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ldhabi" panose="01000000000000000000" pitchFamily="2" charset="-78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5763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02DC-39D9-C423-BD66-817927C9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1A795-DCB0-4462-A37B-A61C94F80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content will be posted: </a:t>
            </a:r>
            <a:r>
              <a:rPr lang="en-US" dirty="0">
                <a:hlinkClick r:id="rId2"/>
              </a:rPr>
              <a:t>https://zjelveh.github.io/teaching/inst414_spring2026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15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12865</TotalTime>
  <Words>355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Aldhabi</vt:lpstr>
      <vt:lpstr>Arial</vt:lpstr>
      <vt:lpstr>Calibri</vt:lpstr>
      <vt:lpstr>Cambria</vt:lpstr>
      <vt:lpstr>Cambria Math</vt:lpstr>
      <vt:lpstr>Constantia</vt:lpstr>
      <vt:lpstr>Office Theme</vt:lpstr>
      <vt:lpstr>1_Office Theme</vt:lpstr>
      <vt:lpstr>INST 414: Data Science Techniques   Lecture 1 Introduction</vt:lpstr>
      <vt:lpstr>About Me</vt:lpstr>
      <vt:lpstr>What is data science?</vt:lpstr>
      <vt:lpstr>I love Wikipedia, but…</vt:lpstr>
      <vt:lpstr>PowerPoint Presentation</vt:lpstr>
      <vt:lpstr>PowerPoint Presentation</vt:lpstr>
      <vt:lpstr>Data Science = Prediction</vt:lpstr>
      <vt:lpstr>Detecting Is Much Easier Than  Forecasting</vt:lpstr>
      <vt:lpstr>Logistics</vt:lpstr>
      <vt:lpstr>Course Roadmap</vt:lpstr>
      <vt:lpstr>Course Roadmap</vt:lpstr>
      <vt:lpstr>Course Roadmap</vt:lpstr>
      <vt:lpstr>Course Roadmap</vt:lpstr>
      <vt:lpstr>What This Course Does Not Cover</vt:lpstr>
      <vt:lpstr>On the Coding Side</vt:lpstr>
      <vt:lpstr>Content + Grading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 414 Data  Lecture X</dc:title>
  <dc:creator>Zubin Jelveh</dc:creator>
  <cp:lastModifiedBy>Zubin Jelveh</cp:lastModifiedBy>
  <cp:revision>112</cp:revision>
  <dcterms:created xsi:type="dcterms:W3CDTF">2021-01-25T02:56:49Z</dcterms:created>
  <dcterms:modified xsi:type="dcterms:W3CDTF">2026-02-02T23:41:08Z</dcterms:modified>
</cp:coreProperties>
</file>