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716" r:id="rId3"/>
    <p:sldId id="717" r:id="rId4"/>
    <p:sldId id="718" r:id="rId5"/>
    <p:sldId id="719" r:id="rId6"/>
    <p:sldId id="720" r:id="rId7"/>
    <p:sldId id="721" r:id="rId8"/>
    <p:sldId id="722" r:id="rId9"/>
    <p:sldId id="723" r:id="rId10"/>
    <p:sldId id="724" r:id="rId11"/>
    <p:sldId id="72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84D64F-37D2-4D75-A2EC-73C00A69180F}">
          <p14:sldIdLst>
            <p14:sldId id="257"/>
            <p14:sldId id="716"/>
            <p14:sldId id="717"/>
            <p14:sldId id="718"/>
            <p14:sldId id="719"/>
            <p14:sldId id="720"/>
            <p14:sldId id="721"/>
            <p14:sldId id="722"/>
            <p14:sldId id="723"/>
            <p14:sldId id="724"/>
            <p14:sldId id="725"/>
          </p14:sldIdLst>
        </p14:section>
        <p14:section name="Untitled Section" id="{C2D33140-2213-4859-8236-0692D9E05366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556" autoAdjust="0"/>
    <p:restoredTop sz="94660"/>
  </p:normalViewPr>
  <p:slideViewPr>
    <p:cSldViewPr snapToGrid="0">
      <p:cViewPr varScale="1">
        <p:scale>
          <a:sx n="72" d="100"/>
          <a:sy n="72" d="100"/>
        </p:scale>
        <p:origin x="92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EE36898-9631-4433-9742-92832A863A1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F64291-4BF5-47A0-BE11-049A8CB03F7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D3D19E-6339-4EB8-9FED-3FF78276B984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316AA6F-E6D1-44B8-A4D3-AAE2A441D11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1F22571-DFC9-4450-94DB-413D5855D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6C1C3C-B809-4392-9277-8ACCFB9ABE9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FF8DAC-358F-4F97-98B4-726B98BF98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863705-55AB-46D2-8479-7902430F28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A6721-6C5D-484B-94F5-4A1AB8535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5F34D8-BA6A-4BFD-A452-E93D6927F3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A8C65-0DB2-436D-8366-4405F2606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D4B97-CB1B-4685-B649-B7993314299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F2993-85ED-496C-93C7-09B5AAD23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C3F8B-1DC1-4D71-A828-35C48833B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4B71C-358E-48C7-8539-0C838ADB6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111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A10F-A0D9-45EE-AC65-11B2AA3FE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1431E8-315E-448E-8CC5-5304ADA482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6CEE9-E347-47A0-862C-906E4D03A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D4B97-CB1B-4685-B649-B7993314299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8BB94-022C-4CDE-830C-2D7E92CCB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932E0C-4569-4543-BD7B-8F272321F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4B71C-358E-48C7-8539-0C838ADB6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4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B70E63-CD0C-4CD6-BC18-16B16E8CE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14B65F-6682-4B2A-BD25-EA1560EEEC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14647-5236-4F77-BF65-06E0CF396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D4B97-CB1B-4685-B649-B7993314299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62033-5EBB-4E4B-BB59-63E757D7E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DBE6A-8D02-4325-BF98-D39A95868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4B71C-358E-48C7-8539-0C838ADB6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951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A03F9-FCBE-4D7C-A17F-FA64AC5FB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86B2D-BE94-45D4-BDAB-4F80958FD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A7C975-37BE-403D-A97C-CC886F11E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D4B97-CB1B-4685-B649-B7993314299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37AE3D-02B6-4165-8430-A34EB5CDE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6E01C-6C9F-431D-948C-DEB530993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4B71C-358E-48C7-8539-0C838ADB6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44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D1505-B74B-4BBD-A4C4-B151A5D98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B2113D-919A-419E-9FB7-4CBB0B15A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9D0D4F-4D7C-411C-92A9-0DE3EAE8B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D4B97-CB1B-4685-B649-B7993314299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4F3FEE-61C0-4581-8951-80A5B18F8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2E24B-FBBB-46FA-A512-B01AF1FB9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4B71C-358E-48C7-8539-0C838ADB6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131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C2A22-93AC-4C07-8A8D-69B5D8EC5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B920F-2AA7-4310-B0A9-F78E55047B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0D8D03-BE6A-46B7-B586-76E1E4F949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7D467B-6190-42F1-A3C4-A72F86652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D4B97-CB1B-4685-B649-B7993314299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413D41-2E9A-4B61-9847-FEE62B2DA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BAB463-746F-46B4-9B47-C97A3AC21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4B71C-358E-48C7-8539-0C838ADB6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802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21EA3-AAE9-4989-9F42-5FDDD0E54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69B565-7682-4BB4-B55E-46AAB2B855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4B6037-6AA9-4F88-9B19-59F97E7594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42D5F4-3B8B-4FC4-B038-E08B607222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A822D7-C56E-4C6B-9D6F-206B6600FD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6345BD-847A-44E9-B250-F73971CFB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D4B97-CB1B-4685-B649-B7993314299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C57817-D8D7-4326-94D4-E26845222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82CC9A-3C37-4C96-8823-15E481CB1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4B71C-358E-48C7-8539-0C838ADB6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823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E6741-AEA0-4F0C-AE6E-91D9361DB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91BBD9-606A-4D4E-BD72-0740AE027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D4B97-CB1B-4685-B649-B7993314299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BA3186-C0E0-4624-8E73-4324B17DE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5CA2C4-654A-4AE3-84F5-F0C3E9A21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4B71C-358E-48C7-8539-0C838ADB6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94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55E935-B0EE-4B35-A11E-D6CDFF892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D4B97-CB1B-4685-B649-B7993314299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86A466-F6B4-4ED7-908A-DFA358D4E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12F974-C36C-479D-960B-35E79837B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4B71C-358E-48C7-8539-0C838ADB6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97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7D4FB-71EB-44AB-A2FC-D28BD157A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D6E32-4140-4282-8A11-47B9C3D48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120C50-DE6A-4952-B3F4-8A091465D5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C4AAC4-EA2E-4498-A9DF-E17F61953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D4B97-CB1B-4685-B649-B7993314299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D6D85E-8E66-44FB-A021-3072F488B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2BD81-7357-4EB4-A150-F5A8F63A2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4B71C-358E-48C7-8539-0C838ADB6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05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62A3F-919A-4085-8D34-60EE5309C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5C5847-BE4D-4DAB-B523-E27B96FECF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01DDE7-24B6-4611-9CC4-CDBB4FE69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FC6788-F143-4EA1-B50C-C0222BD8E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D4B97-CB1B-4685-B649-B7993314299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E6B042-BEFD-4A4F-BEE6-4EC32BB9A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88B107-0F14-4A37-BDA1-0872F2F4D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4B71C-358E-48C7-8539-0C838ADB6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652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62927C-B28A-4284-B0E4-B66C22906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F676E5-9D93-4803-B2F3-F86CE7F83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D4C151-FBDC-44C0-9113-05B27DCE2B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43D4B97-CB1B-4685-B649-B79933142995}" type="datetimeFigureOut">
              <a:rPr lang="en-US" smtClean="0"/>
              <a:pPr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C2454-02E2-407E-A43C-300806AC2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B794D-8604-4B28-B22E-D013ED74F8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B9E4B71C-358E-48C7-8539-0C838ADB6F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56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6C8B-9AB5-4B36-A44B-C6B45DD2D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62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INST 414: Data Science Techniques </a:t>
            </a:r>
            <a:br>
              <a:rPr lang="en-US" dirty="0"/>
            </a:br>
            <a:r>
              <a:rPr lang="en-US" sz="4900" dirty="0"/>
              <a:t>Lab 8</a:t>
            </a:r>
            <a:br>
              <a:rPr lang="en-US" sz="4900" dirty="0"/>
            </a:br>
            <a:br>
              <a:rPr lang="en-US" sz="4900" dirty="0"/>
            </a:br>
            <a:r>
              <a:rPr lang="en-US" sz="4900" dirty="0"/>
              <a:t>Fairness and the Influence of Base Rates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73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93686-38B9-C833-3358-FFAE922EE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Fairness Metrics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A6F7E-04FC-0BB1-0F2E-77506CE8A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then compute these fairness metrics by race</a:t>
            </a:r>
          </a:p>
          <a:p>
            <a:pPr lvl="1"/>
            <a:r>
              <a:rPr lang="en-US" dirty="0"/>
              <a:t>Positive Predictive Value</a:t>
            </a:r>
          </a:p>
          <a:p>
            <a:pPr lvl="1"/>
            <a:r>
              <a:rPr lang="en-US" dirty="0"/>
              <a:t>False Negative Rate</a:t>
            </a:r>
          </a:p>
          <a:p>
            <a:pPr lvl="1"/>
            <a:r>
              <a:rPr lang="en-US" dirty="0"/>
              <a:t>False Positive Rate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(Plus a fourth one called Demographic (or Statistical) Parity)</a:t>
            </a:r>
          </a:p>
        </p:txBody>
      </p:sp>
    </p:spTree>
    <p:extLst>
      <p:ext uri="{BB962C8B-B14F-4D97-AF65-F5344CB8AC3E}">
        <p14:creationId xmlns:p14="http://schemas.microsoft.com/office/powerpoint/2010/main" val="38387558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9C5D8-5C1B-1AF0-4F55-D7738E0F5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Pay Attention 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B3E85-E5FE-EBFE-439D-258B7A5F9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What happens to predicted probabilities when the Race feature is included in the model? Do they go up or down? Is it different between the races? The outcomes being predicted? </a:t>
            </a:r>
          </a:p>
          <a:p>
            <a:endParaRPr lang="en-US" dirty="0"/>
          </a:p>
          <a:p>
            <a:r>
              <a:rPr lang="en-US" dirty="0"/>
              <a:t>What happens to the fairness metrics when the Race features is included in the model? Do the models become more or less fair? Is it different across the outcomes?</a:t>
            </a:r>
          </a:p>
          <a:p>
            <a:endParaRPr lang="en-US" dirty="0"/>
          </a:p>
          <a:p>
            <a:r>
              <a:rPr lang="en-US" dirty="0"/>
              <a:t>Is the fairness qualities of the models different across the outcomes?</a:t>
            </a:r>
          </a:p>
        </p:txBody>
      </p:sp>
    </p:spTree>
    <p:extLst>
      <p:ext uri="{BB962C8B-B14F-4D97-AF65-F5344CB8AC3E}">
        <p14:creationId xmlns:p14="http://schemas.microsoft.com/office/powerpoint/2010/main" val="9732067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72BD4-CC89-AD49-4471-2A5BB0079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Fairness + Base Rates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98881-E211-B4A2-AAEC-80B8C94E8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talk about three measures of fairness:</a:t>
            </a:r>
          </a:p>
          <a:p>
            <a:pPr lvl="1"/>
            <a:r>
              <a:rPr lang="en-US" dirty="0"/>
              <a:t>When defendants from different groups (e.g. race, sex,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Get flagged as high risk, the rate at which they are rearrested should be the same</a:t>
            </a:r>
          </a:p>
          <a:p>
            <a:pPr lvl="3"/>
            <a:r>
              <a:rPr lang="en-US" dirty="0"/>
              <a:t>Equality in Precision/Calibration by race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Are not rearrested, the rate at which they mistakenly get predicted to be high risk should be the same</a:t>
            </a:r>
          </a:p>
          <a:p>
            <a:pPr lvl="3"/>
            <a:r>
              <a:rPr lang="en-US" dirty="0"/>
              <a:t>Equality in False Positive Rates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Are rearrested, the rate at which they mistakenly get predicted to be low risk should be the same</a:t>
            </a:r>
          </a:p>
          <a:p>
            <a:pPr lvl="3"/>
            <a:r>
              <a:rPr lang="en-US" dirty="0"/>
              <a:t>Equality in False Negative Rates</a:t>
            </a:r>
          </a:p>
        </p:txBody>
      </p:sp>
    </p:spTree>
    <p:extLst>
      <p:ext uri="{BB962C8B-B14F-4D97-AF65-F5344CB8AC3E}">
        <p14:creationId xmlns:p14="http://schemas.microsoft.com/office/powerpoint/2010/main" val="24899946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A0633-13A9-482B-FF6B-AD561A67B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Impossibility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94D34-8B6A-2CF8-1414-E3D090D90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While all three measures seem like reasonable requirements for an algorithm, it is mathematically impossible to have equality between groups for all three measures</a:t>
            </a:r>
          </a:p>
          <a:p>
            <a:pPr lvl="1"/>
            <a:r>
              <a:rPr lang="en-US" dirty="0"/>
              <a:t>Two special case exceptions:</a:t>
            </a:r>
          </a:p>
          <a:p>
            <a:pPr lvl="2"/>
            <a:r>
              <a:rPr lang="en-US" dirty="0"/>
              <a:t>When an algorithm is 100% accurate (which is very rare)</a:t>
            </a:r>
          </a:p>
          <a:p>
            <a:pPr lvl="2"/>
            <a:r>
              <a:rPr lang="en-US" dirty="0"/>
              <a:t>When the prevalence of the outcome (the base rate) is the same between groups</a:t>
            </a:r>
          </a:p>
          <a:p>
            <a:pPr lvl="3"/>
            <a:r>
              <a:rPr lang="en-US" dirty="0"/>
              <a:t>E.g. if the rearrest rate for White and Black was the same   </a:t>
            </a:r>
          </a:p>
        </p:txBody>
      </p:sp>
    </p:spTree>
    <p:extLst>
      <p:ext uri="{BB962C8B-B14F-4D97-AF65-F5344CB8AC3E}">
        <p14:creationId xmlns:p14="http://schemas.microsoft.com/office/powerpoint/2010/main" val="3061938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4DAF7-94FA-90DD-035F-E124299F7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Influence of Base Rates on Predictions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F0699-3491-5D0C-A3D1-961653FD3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impossibility points to the importance of base rates in how algorithms  are built</a:t>
            </a:r>
          </a:p>
        </p:txBody>
      </p:sp>
    </p:spTree>
    <p:extLst>
      <p:ext uri="{BB962C8B-B14F-4D97-AF65-F5344CB8AC3E}">
        <p14:creationId xmlns:p14="http://schemas.microsoft.com/office/powerpoint/2010/main" val="36773390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6B7E4-B438-3279-E1F2-7DD57526A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Lab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1EDDD-05D3-EB24-ECA4-C86962255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dataset is 15,000 arrest records.</a:t>
            </a:r>
          </a:p>
          <a:p>
            <a:r>
              <a:rPr lang="en-US" dirty="0"/>
              <a:t>We will predict two types of rearrest:</a:t>
            </a:r>
          </a:p>
          <a:p>
            <a:pPr lvl="1"/>
            <a:r>
              <a:rPr lang="en-US" dirty="0"/>
              <a:t>Felony (more serious)</a:t>
            </a:r>
          </a:p>
          <a:p>
            <a:pPr lvl="1"/>
            <a:r>
              <a:rPr lang="en-US" dirty="0"/>
              <a:t>Low level (less serious)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7635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122CA-FB52-6A15-6191-6C8C61D84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Prevalence by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04AE7-BFD8-D6E7-FB4F-C66DA1177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70530" cy="4351338"/>
          </a:xfrm>
        </p:spPr>
        <p:txBody>
          <a:bodyPr/>
          <a:lstStyle/>
          <a:p>
            <a:r>
              <a:rPr lang="en-US" dirty="0"/>
              <a:t>The bar plot on the right shows the low level rearrest rate by group.</a:t>
            </a:r>
          </a:p>
          <a:p>
            <a:r>
              <a:rPr lang="en-US" dirty="0"/>
              <a:t>We see that group A and B have the same rearrest rates. 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49672BED-4BBF-06B8-FA91-A84DD1031A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272" y="1570372"/>
            <a:ext cx="5600700" cy="416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90687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122CA-FB52-6A15-6191-6C8C61D84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Prevalence by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04AE7-BFD8-D6E7-FB4F-C66DA1177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70530" cy="4351338"/>
          </a:xfrm>
        </p:spPr>
        <p:txBody>
          <a:bodyPr/>
          <a:lstStyle/>
          <a:p>
            <a:r>
              <a:rPr lang="en-US" dirty="0"/>
              <a:t>The bar plot on the right shows the felony rearrest rate by group.</a:t>
            </a:r>
          </a:p>
          <a:p>
            <a:r>
              <a:rPr lang="en-US" dirty="0"/>
              <a:t>We see that the race A has a felony rearrest rate of 5% while race B has a felony rearrest rate of 10% 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A4078AB5-A292-6369-17A2-58F819838B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271" y="1335357"/>
            <a:ext cx="5514975" cy="416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28721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77D92-9601-0BB2-E278-8CB42DA8C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Predictive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20A9D-6B2A-CD3E-2EEC-529FF7387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today’s lab, the predictive features have been provided for you an consist of:</a:t>
            </a:r>
          </a:p>
          <a:p>
            <a:pPr lvl="1"/>
            <a:r>
              <a:rPr lang="en-US" dirty="0"/>
              <a:t>Number of (any) arrests in the last 4 years</a:t>
            </a:r>
          </a:p>
          <a:p>
            <a:pPr lvl="1"/>
            <a:r>
              <a:rPr lang="en-US" dirty="0"/>
              <a:t>Number of (any) arrests in the last 1 year</a:t>
            </a:r>
          </a:p>
          <a:p>
            <a:pPr lvl="1"/>
            <a:r>
              <a:rPr lang="en-US" dirty="0"/>
              <a:t>Number of (violent) arrests in the last 4 years</a:t>
            </a:r>
          </a:p>
          <a:p>
            <a:pPr lvl="1"/>
            <a:r>
              <a:rPr lang="en-US" dirty="0"/>
              <a:t>Number of (violent) arrests in the last 1 year</a:t>
            </a:r>
          </a:p>
          <a:p>
            <a:pPr lvl="1"/>
            <a:r>
              <a:rPr lang="en-US" dirty="0"/>
              <a:t>Number of (felony) arrests in the last 4 years</a:t>
            </a:r>
          </a:p>
          <a:p>
            <a:pPr lvl="1"/>
            <a:r>
              <a:rPr lang="en-US" dirty="0"/>
              <a:t>Number of (felony) arrests in the last 1 year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9625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B8B00-F174-DF5B-C5B7-75AFA6AC6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Models to run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606E3-B148-EC4A-B4E5-A946E0BD9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run four random forest models: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Outcome: Felony rearrest, Features: Prior arrests,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Outcome: Felony rearrest, Features: Prior arrests + Race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Outcome: Low level rearrest, Features: Prior arrests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Outcome: Low level rearrest, Features: Prior arrests + Race</a:t>
            </a:r>
          </a:p>
        </p:txBody>
      </p:sp>
    </p:spTree>
    <p:extLst>
      <p:ext uri="{BB962C8B-B14F-4D97-AF65-F5344CB8AC3E}">
        <p14:creationId xmlns:p14="http://schemas.microsoft.com/office/powerpoint/2010/main" val="14987514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4912</TotalTime>
  <Words>568</Words>
  <Application>Microsoft Office PowerPoint</Application>
  <PresentationFormat>Widescreen</PresentationFormat>
  <Paragraphs>58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Cambria</vt:lpstr>
      <vt:lpstr>Office Theme</vt:lpstr>
      <vt:lpstr>INST 414: Data Science Techniques  Lab 8  Fairness and the Influence of Base Rates</vt:lpstr>
      <vt:lpstr>Fairness + Base Rates</vt:lpstr>
      <vt:lpstr>Impossibility</vt:lpstr>
      <vt:lpstr>The Influence of Base Rates on Predictions</vt:lpstr>
      <vt:lpstr>Today’s Lab</vt:lpstr>
      <vt:lpstr>Prevalence by Group</vt:lpstr>
      <vt:lpstr>Prevalence by Group</vt:lpstr>
      <vt:lpstr>Predictive Features</vt:lpstr>
      <vt:lpstr>Models to run</vt:lpstr>
      <vt:lpstr>Fairness Metrics</vt:lpstr>
      <vt:lpstr>Pay Attention 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 414: Data Science Techniques   Lecture 11 Causal Inference for Data Science</dc:title>
  <dc:creator>Zubin Jelveh</dc:creator>
  <cp:lastModifiedBy>Zubin Jelveh</cp:lastModifiedBy>
  <cp:revision>216</cp:revision>
  <dcterms:created xsi:type="dcterms:W3CDTF">2021-04-28T01:15:50Z</dcterms:created>
  <dcterms:modified xsi:type="dcterms:W3CDTF">2024-11-15T21:01:58Z</dcterms:modified>
</cp:coreProperties>
</file>