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3"/>
  </p:notesMasterIdLst>
  <p:sldIdLst>
    <p:sldId id="257" r:id="rId6"/>
    <p:sldId id="591" r:id="rId7"/>
    <p:sldId id="757" r:id="rId8"/>
    <p:sldId id="758" r:id="rId9"/>
    <p:sldId id="760" r:id="rId10"/>
    <p:sldId id="761" r:id="rId11"/>
    <p:sldId id="762" r:id="rId12"/>
    <p:sldId id="763" r:id="rId13"/>
    <p:sldId id="767" r:id="rId14"/>
    <p:sldId id="768" r:id="rId15"/>
    <p:sldId id="769" r:id="rId16"/>
    <p:sldId id="770" r:id="rId17"/>
    <p:sldId id="771" r:id="rId18"/>
    <p:sldId id="773" r:id="rId19"/>
    <p:sldId id="774" r:id="rId20"/>
    <p:sldId id="775" r:id="rId21"/>
    <p:sldId id="776" r:id="rId22"/>
    <p:sldId id="777" r:id="rId23"/>
    <p:sldId id="778" r:id="rId24"/>
    <p:sldId id="779" r:id="rId25"/>
    <p:sldId id="764" r:id="rId26"/>
    <p:sldId id="765" r:id="rId27"/>
    <p:sldId id="766" r:id="rId28"/>
    <p:sldId id="780" r:id="rId29"/>
    <p:sldId id="781" r:id="rId30"/>
    <p:sldId id="782" r:id="rId31"/>
    <p:sldId id="78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bin Jelveh" initials="ZJ" lastIdx="1" clrIdx="0">
    <p:extLst>
      <p:ext uri="{19B8F6BF-5375-455C-9EA6-DF929625EA0E}">
        <p15:presenceInfo xmlns:p15="http://schemas.microsoft.com/office/powerpoint/2012/main" userId="S::zjelveh@UCHICAGO.EDU::5fa3cae2-013c-4adc-aafe-b14ff7fd1d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4972" autoAdjust="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B7DC1-E79E-489B-80BC-13FA512A15A2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191EA-79B1-4676-BF7A-BC2A4D38B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5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8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68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70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917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1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9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2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0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20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6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69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1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431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5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0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0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4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6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0.png"/><Relationship Id="rId4" Type="http://schemas.openxmlformats.org/officeDocument/2006/relationships/image" Target="../media/image6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CCJS 699F: Data Science for Criminology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Lab 9</a:t>
            </a:r>
            <a:br>
              <a:rPr lang="en-US" sz="4900" dirty="0"/>
            </a:br>
            <a:r>
              <a:rPr lang="en-US" sz="4900" dirty="0"/>
              <a:t>Cross-validation with Scikit-Learn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12839-33A7-0194-21EB-24C9D4166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47C4B-D1F4-08DF-9C14-640EA0708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30694" cy="435133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We will also create features using the </a:t>
            </a:r>
            <a:r>
              <a:rPr lang="en-US" dirty="0" err="1"/>
              <a:t>arrest_events</a:t>
            </a:r>
            <a:r>
              <a:rPr lang="en-US" dirty="0"/>
              <a:t> table</a:t>
            </a:r>
          </a:p>
          <a:p>
            <a:endParaRPr lang="en-US" dirty="0"/>
          </a:p>
          <a:p>
            <a:r>
              <a:rPr lang="en-US" dirty="0"/>
              <a:t>This version of the table has multiple charges per arrest (indicated by </a:t>
            </a:r>
            <a:r>
              <a:rPr lang="en-US" dirty="0" err="1"/>
              <a:t>charge_no</a:t>
            </a:r>
            <a:r>
              <a:rPr lang="en-US" dirty="0"/>
              <a:t> column)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991136-C40D-8411-1C0D-3AB270893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365" y="2240806"/>
            <a:ext cx="5524979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62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1 – One-Hot Encode Judge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get_dummies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FCB0AD-7D5D-E134-158C-14EB74881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339" y="2930841"/>
            <a:ext cx="11417481" cy="310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16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2 – One-Hot Encode Charge Degree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Use </a:t>
            </a:r>
            <a:r>
              <a:rPr lang="en-US" dirty="0" err="1"/>
              <a:t>get_dummies</a:t>
            </a:r>
            <a:r>
              <a:rPr lang="en-US" dirty="0"/>
              <a:t> on </a:t>
            </a:r>
            <a:r>
              <a:rPr lang="en-US" dirty="0" err="1"/>
              <a:t>charge_degree</a:t>
            </a:r>
            <a:r>
              <a:rPr lang="en-US" dirty="0"/>
              <a:t> in </a:t>
            </a:r>
            <a:r>
              <a:rPr lang="en-US" dirty="0" err="1"/>
              <a:t>arrest_events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7AC260-9E00-6876-985F-371E5466B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228" y="2675106"/>
            <a:ext cx="10083733" cy="339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9811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2 – One-Hot Encode Charge Degree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5791" cy="4351338"/>
          </a:xfrm>
        </p:spPr>
        <p:txBody>
          <a:bodyPr/>
          <a:lstStyle/>
          <a:p>
            <a:r>
              <a:rPr lang="en-US" dirty="0"/>
              <a:t>Step 2: Use </a:t>
            </a:r>
            <a:r>
              <a:rPr lang="en-US" dirty="0" err="1"/>
              <a:t>groupby</a:t>
            </a:r>
            <a:r>
              <a:rPr lang="en-US" dirty="0"/>
              <a:t> on the new columns to count number of felony and misdemeanor charges per arrest</a:t>
            </a:r>
          </a:p>
          <a:p>
            <a:endParaRPr lang="en-US" dirty="0"/>
          </a:p>
          <a:p>
            <a:r>
              <a:rPr lang="en-US" dirty="0"/>
              <a:t>We use </a:t>
            </a:r>
            <a:r>
              <a:rPr lang="en-US" dirty="0" err="1"/>
              <a:t>reset_index</a:t>
            </a:r>
            <a:r>
              <a:rPr lang="en-US" dirty="0"/>
              <a:t> to make the </a:t>
            </a:r>
            <a:r>
              <a:rPr lang="en-US" dirty="0" err="1"/>
              <a:t>arrest_id</a:t>
            </a:r>
            <a:r>
              <a:rPr lang="en-US" dirty="0"/>
              <a:t> a column (instead of an index, which is the default behavior for </a:t>
            </a:r>
            <a:r>
              <a:rPr lang="en-US" dirty="0" err="1"/>
              <a:t>groupby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03A5C0-FB36-E5C3-C2A8-E8FD43847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9014" y="1825625"/>
            <a:ext cx="4823878" cy="460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671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DDAB-EED6-D857-C0D6-B5A0F12B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2 – One-Hot Encode Charge Degree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1E33-496D-E6F8-DCA1-2B4424162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45885" cy="4351338"/>
          </a:xfrm>
        </p:spPr>
        <p:txBody>
          <a:bodyPr/>
          <a:lstStyle/>
          <a:p>
            <a:r>
              <a:rPr lang="en-US" dirty="0"/>
              <a:t>Step 3: Merge with </a:t>
            </a:r>
            <a:r>
              <a:rPr lang="en-US" dirty="0" err="1"/>
              <a:t>pred_universe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EEF2E7-72A4-3EBD-E2D9-A3CF55C81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56" y="2904662"/>
            <a:ext cx="11378762" cy="276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999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Create </a:t>
            </a:r>
            <a:r>
              <a:rPr lang="en-US" dirty="0" err="1"/>
              <a:t>parameter_grid</a:t>
            </a:r>
            <a:r>
              <a:rPr lang="en-US" dirty="0"/>
              <a:t> to search over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2: Create train, test split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3: Initialize Logistic Regression model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F7F686-58D7-1D8A-9717-70BCE7E8D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933" y="2548646"/>
            <a:ext cx="4112134" cy="5963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9FD257-6CA9-D0EC-54DC-ED18D95FA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74" y="4046707"/>
            <a:ext cx="11263851" cy="5963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AE2965-EE0D-6985-12BE-271404435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6053" y="5622587"/>
            <a:ext cx="3157132" cy="63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2077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4: Initialize </a:t>
            </a:r>
            <a:r>
              <a:rPr lang="en-US" dirty="0" err="1"/>
              <a:t>GridSearchCV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5: Create a list of column names which will be our predictive features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73EBE-832B-77E3-1FD6-E96B611B8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7434" y="1640036"/>
            <a:ext cx="3065452" cy="14382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71FE06-8FBC-78F3-850A-3B62A4CCD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7532" y="4330931"/>
            <a:ext cx="4631650" cy="176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368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6: Run the model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Underneath the hood, this is</a:t>
            </a:r>
          </a:p>
          <a:p>
            <a:pPr lvl="1"/>
            <a:r>
              <a:rPr lang="en-US" dirty="0"/>
              <a:t>Splitting the train set into five folds</a:t>
            </a:r>
          </a:p>
          <a:p>
            <a:pPr lvl="1"/>
            <a:r>
              <a:rPr lang="en-US" dirty="0"/>
              <a:t>Holding out one fold and running logistic regression on the other 4 folds with C set to 0.1, 1, and 10</a:t>
            </a:r>
          </a:p>
          <a:p>
            <a:pPr lvl="1"/>
            <a:r>
              <a:rPr lang="en-US" dirty="0"/>
              <a:t>Finding the model with the best average performance across the 5 folds for each C</a:t>
            </a:r>
          </a:p>
          <a:p>
            <a:pPr lvl="1"/>
            <a:r>
              <a:rPr lang="en-US" dirty="0"/>
              <a:t>Chooses the best model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72E885-3766-67CB-7107-2D56E71BD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98" y="2383276"/>
            <a:ext cx="6191203" cy="68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3439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061-9FEF-6220-D94F-2A2F3E53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GridSearchCV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6AA8-88C2-FB72-6933-B9B7081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7: Find out what value was chosen</a:t>
            </a:r>
          </a:p>
          <a:p>
            <a:pPr lvl="1"/>
            <a:r>
              <a:rPr lang="en-US" dirty="0"/>
              <a:t>In this case it was C = 0.1 (so the most regularization)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8: Predict for test set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FBBA0F-D485-3138-BBCD-CAEC5CE22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517" y="2756814"/>
            <a:ext cx="2436675" cy="13443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F70C56-4768-6A1D-F59A-741DBB670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9674" y="5214409"/>
            <a:ext cx="8013496" cy="93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0583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53B89-2C4E-1D36-4940-0CAE19C3B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 Calibration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DBBD1-5A55-A1F1-6C31-BB690CEE9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5749" cy="4351338"/>
          </a:xfrm>
        </p:spPr>
        <p:txBody>
          <a:bodyPr/>
          <a:lstStyle/>
          <a:p>
            <a:r>
              <a:rPr lang="en-US" dirty="0"/>
              <a:t>There is a function at the top of your notebook which will run create this plot.</a:t>
            </a:r>
          </a:p>
          <a:p>
            <a:endParaRPr lang="en-US" dirty="0"/>
          </a:p>
          <a:p>
            <a:r>
              <a:rPr lang="en-US" dirty="0"/>
              <a:t>How calibrated is the model?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6D5676-9011-EA25-BDBC-FA107FCCA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136" y="1337844"/>
            <a:ext cx="5753599" cy="483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028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3C42-DFB8-AE0C-2AD6-A6D0380E1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906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Running a Prediction Model</a:t>
            </a:r>
          </a:p>
        </p:txBody>
      </p:sp>
    </p:spTree>
    <p:extLst>
      <p:ext uri="{BB962C8B-B14F-4D97-AF65-F5344CB8AC3E}">
        <p14:creationId xmlns:p14="http://schemas.microsoft.com/office/powerpoint/2010/main" val="2944870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A7989-E4F9-B06F-6048-F6787278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Evaluate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D2CE4-EF9C-9581-D90C-45E86E00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5749" cy="4351338"/>
          </a:xfrm>
        </p:spPr>
        <p:txBody>
          <a:bodyPr/>
          <a:lstStyle/>
          <a:p>
            <a:r>
              <a:rPr lang="en-US" dirty="0"/>
              <a:t>Use the base rate in the training set as the threshold.</a:t>
            </a:r>
          </a:p>
          <a:p>
            <a:endParaRPr lang="en-US" dirty="0"/>
          </a:p>
          <a:p>
            <a:r>
              <a:rPr lang="en-US" dirty="0"/>
              <a:t>Compute recall and precision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AA0EE6-28EF-DF6D-88E4-3ABFB8630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156" y="1605063"/>
            <a:ext cx="5237919" cy="421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246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CCE46-22FB-56AD-02EC-56692198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277AC-64D0-67D3-4888-FD60AACD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by which an optimal model is chosen using cross-validation is called </a:t>
            </a:r>
            <a:r>
              <a:rPr lang="en-US" b="1" dirty="0"/>
              <a:t>model selection</a:t>
            </a:r>
            <a:endParaRPr lang="en-US" dirty="0"/>
          </a:p>
          <a:p>
            <a:r>
              <a:rPr lang="en-US" dirty="0"/>
              <a:t>After model selection, we do </a:t>
            </a:r>
            <a:r>
              <a:rPr lang="en-US" b="1" dirty="0"/>
              <a:t>model evaluation</a:t>
            </a:r>
            <a:r>
              <a:rPr lang="en-US" dirty="0"/>
              <a:t> on held out data: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</a:t>
            </a:r>
            <a:r>
              <a:rPr lang="en-US" b="1" dirty="0"/>
              <a:t>nested cross-validation, </a:t>
            </a:r>
            <a:r>
              <a:rPr lang="en-US" dirty="0"/>
              <a:t>we can iteratively treat all of the data as holdout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DCBB44-5BEF-14C6-DE0C-F23DBECBAEF5}"/>
              </a:ext>
            </a:extLst>
          </p:cNvPr>
          <p:cNvSpPr/>
          <p:nvPr/>
        </p:nvSpPr>
        <p:spPr>
          <a:xfrm>
            <a:off x="2471555" y="3536005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68AD2F-C75C-D1B0-6703-D7931B35B4FA}"/>
              </a:ext>
            </a:extLst>
          </p:cNvPr>
          <p:cNvSpPr/>
          <p:nvPr/>
        </p:nvSpPr>
        <p:spPr>
          <a:xfrm>
            <a:off x="8362690" y="3536005"/>
            <a:ext cx="1379094" cy="704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</a:t>
            </a:r>
          </a:p>
        </p:txBody>
      </p:sp>
    </p:spTree>
    <p:extLst>
      <p:ext uri="{BB962C8B-B14F-4D97-AF65-F5344CB8AC3E}">
        <p14:creationId xmlns:p14="http://schemas.microsoft.com/office/powerpoint/2010/main" val="3322115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DC966-D6A2-55D9-5372-78C6ABD3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Cross-Validation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D73C88-DA97-9482-15C8-B286232224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Split the data into </a:t>
                </a:r>
                <a:r>
                  <a:rPr lang="en-US" i="1" dirty="0"/>
                  <a:t>V</a:t>
                </a:r>
                <a:r>
                  <a:rPr lang="en-US" dirty="0"/>
                  <a:t> folds </a:t>
                </a:r>
              </a:p>
              <a:p>
                <a:pPr lvl="1"/>
                <a:r>
                  <a:rPr lang="en-US" dirty="0"/>
                  <a:t>We will call these </a:t>
                </a:r>
                <a:r>
                  <a:rPr lang="en-US" b="1" dirty="0"/>
                  <a:t>outer loop folds</a:t>
                </a:r>
              </a:p>
              <a:p>
                <a:r>
                  <a:rPr lang="en-US" dirty="0"/>
                  <a:t>Iterate through each of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folds one at a time</a:t>
                </a:r>
              </a:p>
              <a:p>
                <a:pPr lvl="1"/>
                <a:r>
                  <a:rPr lang="en-US" dirty="0"/>
                  <a:t>In iteration </a:t>
                </a:r>
                <a:r>
                  <a:rPr lang="en-US" i="1" dirty="0" err="1"/>
                  <a:t>i</a:t>
                </a:r>
                <a:r>
                  <a:rPr lang="en-US" i="1" dirty="0"/>
                  <a:t>,</a:t>
                </a:r>
                <a:r>
                  <a:rPr lang="en-US" dirty="0"/>
                  <a:t> use fold </a:t>
                </a:r>
                <a:r>
                  <a:rPr lang="en-US" i="1" dirty="0" err="1"/>
                  <a:t>i</a:t>
                </a:r>
                <a:r>
                  <a:rPr lang="en-US" i="1" dirty="0"/>
                  <a:t> </a:t>
                </a:r>
                <a:r>
                  <a:rPr lang="en-US" dirty="0"/>
                  <a:t>as holdout set, and combine the other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folds into a training set. </a:t>
                </a:r>
              </a:p>
              <a:p>
                <a:pPr lvl="2"/>
                <a:r>
                  <a:rPr lang="en-US" dirty="0"/>
                  <a:t>We will call this the</a:t>
                </a:r>
                <a:r>
                  <a:rPr lang="en-US" b="1" dirty="0"/>
                  <a:t> inner loop training set</a:t>
                </a:r>
              </a:p>
              <a:p>
                <a:pPr lvl="1"/>
                <a:r>
                  <a:rPr lang="en-US" dirty="0"/>
                  <a:t>Split the inner loop training set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folds and perform cross-validation</a:t>
                </a:r>
              </a:p>
              <a:p>
                <a:pPr lvl="1"/>
                <a:r>
                  <a:rPr lang="en-US" dirty="0"/>
                  <a:t>After the best model has been determined, predict for the holdout set </a:t>
                </a:r>
              </a:p>
              <a:p>
                <a:r>
                  <a:rPr lang="en-US" dirty="0"/>
                  <a:t>After this process has been repeated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times, every data point will have been predicted for out-of-sample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D73C88-DA97-9482-15C8-B286232224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00831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3B317-5547-8C8F-D961-303224A47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Nested Cross-Validation?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8402A-D1E7-9A71-640F-3FA80727A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Benefit:</a:t>
            </a:r>
          </a:p>
          <a:p>
            <a:pPr lvl="1"/>
            <a:r>
              <a:rPr lang="en-US" dirty="0"/>
              <a:t>Allows for more accurate performance estimates</a:t>
            </a:r>
          </a:p>
          <a:p>
            <a:pPr lvl="2"/>
            <a:r>
              <a:rPr lang="en-US" dirty="0"/>
              <a:t>Let’s say you have 1,000 data points.</a:t>
            </a:r>
          </a:p>
          <a:p>
            <a:pPr lvl="3"/>
            <a:r>
              <a:rPr lang="en-US" dirty="0"/>
              <a:t>No nested cv: if holdout set is 20% of full sample, evaluation based on 200 data points. </a:t>
            </a:r>
          </a:p>
          <a:p>
            <a:pPr lvl="3"/>
            <a:r>
              <a:rPr lang="en-US" dirty="0"/>
              <a:t>With nested cv: evaluation based on all 1,000 data points. </a:t>
            </a:r>
          </a:p>
          <a:p>
            <a:pPr lvl="2"/>
            <a:endParaRPr lang="en-US" dirty="0"/>
          </a:p>
          <a:p>
            <a:r>
              <a:rPr lang="en-US" dirty="0"/>
              <a:t>Drawback:</a:t>
            </a:r>
          </a:p>
          <a:p>
            <a:pPr lvl="1"/>
            <a:r>
              <a:rPr lang="en-US" dirty="0"/>
              <a:t>Risk of over-fitting to the holdout sets if procedure is used many times.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Separate “Lock-Box” set you use only once after </a:t>
            </a:r>
          </a:p>
          <a:p>
            <a:pPr marL="914400" lvl="2" indent="0">
              <a:buNone/>
            </a:pPr>
            <a:r>
              <a:rPr lang="en-US" dirty="0"/>
              <a:t>model selection</a:t>
            </a:r>
          </a:p>
        </p:txBody>
      </p:sp>
      <p:pic>
        <p:nvPicPr>
          <p:cNvPr id="1026" name="Picture 2" descr="Marley Natural Lock Stash Box | VaporNation – Marley Natural Shop">
            <a:extLst>
              <a:ext uri="{FF2B5EF4-FFF2-40B4-BE49-F238E27FC236}">
                <a16:creationId xmlns:a16="http://schemas.microsoft.com/office/drawing/2014/main" id="{FC8D9F92-9901-3545-EAC3-BAF05C0335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1" b="21329"/>
          <a:stretch/>
        </p:blipFill>
        <p:spPr bwMode="auto">
          <a:xfrm>
            <a:off x="7650737" y="5216566"/>
            <a:ext cx="2279833" cy="109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1304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DD38-A39C-BE1D-DA34-222C7FDF1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Nested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6015C-2457-379F-6D7A-C67F3CFF0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Similar to </a:t>
            </a:r>
            <a:r>
              <a:rPr lang="en-US" dirty="0" err="1"/>
              <a:t>GridSearchCV</a:t>
            </a:r>
            <a:r>
              <a:rPr lang="en-US" dirty="0"/>
              <a:t> but also need to load </a:t>
            </a:r>
            <a:r>
              <a:rPr lang="en-US" dirty="0" err="1"/>
              <a:t>cross_val_predict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will allow us to automatically create out-of-sample predictions instead of doing it manually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1E6441-AB4B-E611-5305-22E6E56E4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087" y="2966936"/>
            <a:ext cx="8652984" cy="62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025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40E4-A26C-9C82-147B-5097E936A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Nested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DA47F-3BC4-155B-DF07-BD642867E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Initialize </a:t>
            </a:r>
            <a:r>
              <a:rPr lang="en-US" dirty="0" err="1"/>
              <a:t>GridSearchCV</a:t>
            </a:r>
            <a:r>
              <a:rPr lang="en-US" dirty="0"/>
              <a:t> for our inner loop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B96E4A-1EC9-7DB4-A9DB-AE7E27A45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492" y="2830750"/>
            <a:ext cx="4204423" cy="184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748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F7106-A0F9-035C-4F5E-F3F02409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Nested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8AD5F-939A-89DE-9110-C4F50F876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Step 3: Run nested CV and generate predictions for all data points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</a:t>
            </a:r>
          </a:p>
          <a:p>
            <a:pPr lvl="1"/>
            <a:r>
              <a:rPr lang="en-US" dirty="0"/>
              <a:t>We use </a:t>
            </a:r>
            <a:r>
              <a:rPr lang="en-US" dirty="0" err="1"/>
              <a:t>pred_universe</a:t>
            </a:r>
            <a:r>
              <a:rPr lang="en-US" dirty="0"/>
              <a:t> and not train/test (why?)</a:t>
            </a:r>
          </a:p>
          <a:p>
            <a:pPr lvl="1"/>
            <a:r>
              <a:rPr lang="en-US" dirty="0"/>
              <a:t>The “method” parameter tells </a:t>
            </a:r>
            <a:r>
              <a:rPr lang="en-US" dirty="0" err="1"/>
              <a:t>cross_val_predict</a:t>
            </a:r>
            <a:r>
              <a:rPr lang="en-US" dirty="0"/>
              <a:t> which prediction function to use</a:t>
            </a:r>
          </a:p>
          <a:p>
            <a:pPr lvl="1"/>
            <a:r>
              <a:rPr lang="en-US" dirty="0"/>
              <a:t>cv parameter defines how many holdout sets to create</a:t>
            </a:r>
          </a:p>
          <a:p>
            <a:pPr lvl="1"/>
            <a:r>
              <a:rPr lang="en-US" dirty="0"/>
              <a:t>The output of this function is a prediction, so we assign it to </a:t>
            </a:r>
            <a:r>
              <a:rPr lang="en-US" dirty="0" err="1"/>
              <a:t>pred_lr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146550-38AB-CFCF-EC9B-C1C75BE2E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327" y="2385195"/>
            <a:ext cx="7621016" cy="183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14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15D09-03B0-0519-2620-3E3083AE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2E1C2-6F60-94FB-D06D-3729DBB59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02285" cy="4351338"/>
          </a:xfrm>
        </p:spPr>
        <p:txBody>
          <a:bodyPr/>
          <a:lstStyle/>
          <a:p>
            <a:r>
              <a:rPr lang="en-US" dirty="0"/>
              <a:t>Slightly more calibrated than previous version.</a:t>
            </a:r>
          </a:p>
          <a:p>
            <a:endParaRPr lang="en-US" dirty="0"/>
          </a:p>
          <a:p>
            <a:r>
              <a:rPr lang="en-US" dirty="0"/>
              <a:t>See notebook for recall and precision values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10C5CB-7C0B-125E-C08E-34DD93D3E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468" y="1520769"/>
            <a:ext cx="5646909" cy="496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53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A175-9C1D-4695-A7FE-EB62BB2B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1022E-A4B5-443A-BA3C-0D278ADC4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our model to perform well out-of-sample </a:t>
            </a:r>
          </a:p>
          <a:p>
            <a:r>
              <a:rPr lang="en-US" dirty="0"/>
              <a:t>We mimic this by splitting up our data first into two parts:</a:t>
            </a:r>
          </a:p>
          <a:p>
            <a:pPr lvl="1"/>
            <a:r>
              <a:rPr lang="en-US" dirty="0"/>
              <a:t>Training</a:t>
            </a:r>
          </a:p>
          <a:p>
            <a:pPr lvl="1"/>
            <a:r>
              <a:rPr lang="en-US" dirty="0"/>
              <a:t>Holdout (ultimate out-of-sample performance measure)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EEA043-5CBC-4AF1-B2E9-B3ED33618167}"/>
              </a:ext>
            </a:extLst>
          </p:cNvPr>
          <p:cNvSpPr/>
          <p:nvPr/>
        </p:nvSpPr>
        <p:spPr>
          <a:xfrm>
            <a:off x="2353456" y="4107305"/>
            <a:ext cx="7270229" cy="704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890ED-121C-4DBA-AA64-46DBFBEEAF00}"/>
              </a:ext>
            </a:extLst>
          </p:cNvPr>
          <p:cNvSpPr/>
          <p:nvPr/>
        </p:nvSpPr>
        <p:spPr>
          <a:xfrm>
            <a:off x="2353457" y="5218334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CB7DA-20F1-4B34-8B27-708F1EC39CAE}"/>
              </a:ext>
            </a:extLst>
          </p:cNvPr>
          <p:cNvSpPr/>
          <p:nvPr/>
        </p:nvSpPr>
        <p:spPr>
          <a:xfrm>
            <a:off x="8244592" y="5218334"/>
            <a:ext cx="1379094" cy="704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</a:t>
            </a:r>
          </a:p>
        </p:txBody>
      </p:sp>
    </p:spTree>
    <p:extLst>
      <p:ext uri="{BB962C8B-B14F-4D97-AF65-F5344CB8AC3E}">
        <p14:creationId xmlns:p14="http://schemas.microsoft.com/office/powerpoint/2010/main" val="3674522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7DA-EB55-42F3-B324-743D17FF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CA27A-4CA1-460A-A4DD-C9702A134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Training data:</a:t>
                </a:r>
              </a:p>
              <a:p>
                <a:pPr lvl="1"/>
                <a:r>
                  <a:rPr lang="en-US" dirty="0"/>
                  <a:t>We split this up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folds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CA27A-4CA1-460A-A4DD-C9702A134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61B42FF8-2417-462C-A519-2401B29BA0CF}"/>
              </a:ext>
            </a:extLst>
          </p:cNvPr>
          <p:cNvSpPr/>
          <p:nvPr/>
        </p:nvSpPr>
        <p:spPr>
          <a:xfrm>
            <a:off x="2683238" y="2849888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1AEB6-D085-452C-BF98-123DE20B6EED}"/>
              </a:ext>
            </a:extLst>
          </p:cNvPr>
          <p:cNvSpPr/>
          <p:nvPr/>
        </p:nvSpPr>
        <p:spPr>
          <a:xfrm>
            <a:off x="2683238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AC1119-67F0-4751-9E91-9EF318B732B6}"/>
              </a:ext>
            </a:extLst>
          </p:cNvPr>
          <p:cNvSpPr/>
          <p:nvPr/>
        </p:nvSpPr>
        <p:spPr>
          <a:xfrm>
            <a:off x="3912436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260020-5057-4955-8C8B-B7DCA4F51E82}"/>
              </a:ext>
            </a:extLst>
          </p:cNvPr>
          <p:cNvSpPr/>
          <p:nvPr/>
        </p:nvSpPr>
        <p:spPr>
          <a:xfrm>
            <a:off x="5132881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6B8A9C-7ED5-48B9-8F4F-2192AF804D66}"/>
              </a:ext>
            </a:extLst>
          </p:cNvPr>
          <p:cNvSpPr/>
          <p:nvPr/>
        </p:nvSpPr>
        <p:spPr>
          <a:xfrm>
            <a:off x="6338336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CBC951-2D03-4710-86A0-70AFED62FB20}"/>
              </a:ext>
            </a:extLst>
          </p:cNvPr>
          <p:cNvSpPr/>
          <p:nvPr/>
        </p:nvSpPr>
        <p:spPr>
          <a:xfrm>
            <a:off x="7540049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5</a:t>
            </a:r>
          </a:p>
        </p:txBody>
      </p:sp>
    </p:spTree>
    <p:extLst>
      <p:ext uri="{BB962C8B-B14F-4D97-AF65-F5344CB8AC3E}">
        <p14:creationId xmlns:p14="http://schemas.microsoft.com/office/powerpoint/2010/main" val="1408962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7DA-EB55-42F3-B324-743D17FF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CA27A-4CA1-460A-A4DD-C9702A134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data:</a:t>
            </a:r>
          </a:p>
          <a:p>
            <a:pPr lvl="1"/>
            <a:r>
              <a:rPr lang="en-US" dirty="0"/>
              <a:t>We iteratively holdout one fold (validation set) and train on the rest.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1AEB6-D085-452C-BF98-123DE20B6EED}"/>
              </a:ext>
            </a:extLst>
          </p:cNvPr>
          <p:cNvSpPr/>
          <p:nvPr/>
        </p:nvSpPr>
        <p:spPr>
          <a:xfrm>
            <a:off x="2683238" y="296983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AC1119-67F0-4751-9E91-9EF318B732B6}"/>
              </a:ext>
            </a:extLst>
          </p:cNvPr>
          <p:cNvSpPr/>
          <p:nvPr/>
        </p:nvSpPr>
        <p:spPr>
          <a:xfrm>
            <a:off x="3912436" y="2969837"/>
            <a:ext cx="4661936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4FEC3C-DB6E-4F16-B193-43F826C96F90}"/>
              </a:ext>
            </a:extLst>
          </p:cNvPr>
          <p:cNvSpPr/>
          <p:nvPr/>
        </p:nvSpPr>
        <p:spPr>
          <a:xfrm>
            <a:off x="3912436" y="385425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9B64D2-3B97-4C0D-89B3-0A04EE761F36}"/>
              </a:ext>
            </a:extLst>
          </p:cNvPr>
          <p:cNvSpPr/>
          <p:nvPr/>
        </p:nvSpPr>
        <p:spPr>
          <a:xfrm>
            <a:off x="5101659" y="3868862"/>
            <a:ext cx="347271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6D84143-565D-4014-9E62-AA497E6B8F80}"/>
              </a:ext>
            </a:extLst>
          </p:cNvPr>
          <p:cNvSpPr/>
          <p:nvPr/>
        </p:nvSpPr>
        <p:spPr>
          <a:xfrm>
            <a:off x="2683237" y="3853203"/>
            <a:ext cx="103432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60802ED-695D-4D69-999F-887FF28D7192}"/>
              </a:ext>
            </a:extLst>
          </p:cNvPr>
          <p:cNvCxnSpPr/>
          <p:nvPr/>
        </p:nvCxnSpPr>
        <p:spPr>
          <a:xfrm>
            <a:off x="3717560" y="4841823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454F4E-E162-4310-9502-3117F2159693}"/>
              </a:ext>
            </a:extLst>
          </p:cNvPr>
          <p:cNvCxnSpPr/>
          <p:nvPr/>
        </p:nvCxnSpPr>
        <p:spPr>
          <a:xfrm>
            <a:off x="5908618" y="4844321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8A7E8B7-3995-4A3D-BB91-0044E1E2D154}"/>
              </a:ext>
            </a:extLst>
          </p:cNvPr>
          <p:cNvCxnSpPr/>
          <p:nvPr/>
        </p:nvCxnSpPr>
        <p:spPr>
          <a:xfrm>
            <a:off x="8024728" y="4831829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D68E558C-2BD4-4835-980F-330A5D7E8D6F}"/>
              </a:ext>
            </a:extLst>
          </p:cNvPr>
          <p:cNvSpPr/>
          <p:nvPr/>
        </p:nvSpPr>
        <p:spPr>
          <a:xfrm>
            <a:off x="2683237" y="5561839"/>
            <a:ext cx="4661928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6A6C32-3BE2-4577-9E9F-05B9585EF220}"/>
              </a:ext>
            </a:extLst>
          </p:cNvPr>
          <p:cNvSpPr/>
          <p:nvPr/>
        </p:nvSpPr>
        <p:spPr>
          <a:xfrm>
            <a:off x="7540049" y="554632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1556981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FDFA-EBA7-43BC-8222-320BBCF9D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D91024-3BEC-4432-A7F7-06621E0AD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each fold we train the model with many different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D91024-3BEC-4432-A7F7-06621E0AD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09BB96C-C8A7-4247-B4D7-6B8E38A66F85}"/>
              </a:ext>
            </a:extLst>
          </p:cNvPr>
          <p:cNvSpPr/>
          <p:nvPr/>
        </p:nvSpPr>
        <p:spPr>
          <a:xfrm>
            <a:off x="1019329" y="272446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E48038-DE10-446F-87C1-90B0D83BF9D4}"/>
              </a:ext>
            </a:extLst>
          </p:cNvPr>
          <p:cNvSpPr/>
          <p:nvPr/>
        </p:nvSpPr>
        <p:spPr>
          <a:xfrm>
            <a:off x="2248527" y="2724462"/>
            <a:ext cx="4661936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8B383-CA51-4E45-AA73-2E7B2A66206C}"/>
              </a:ext>
            </a:extLst>
          </p:cNvPr>
          <p:cNvSpPr/>
          <p:nvPr/>
        </p:nvSpPr>
        <p:spPr>
          <a:xfrm>
            <a:off x="2248527" y="360887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B15A46-5043-4120-8BAB-BBD674A7A607}"/>
              </a:ext>
            </a:extLst>
          </p:cNvPr>
          <p:cNvSpPr/>
          <p:nvPr/>
        </p:nvSpPr>
        <p:spPr>
          <a:xfrm>
            <a:off x="3437750" y="3623487"/>
            <a:ext cx="347271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B23E25-9B6F-4FE1-9C5D-5462A7ED34FA}"/>
              </a:ext>
            </a:extLst>
          </p:cNvPr>
          <p:cNvSpPr/>
          <p:nvPr/>
        </p:nvSpPr>
        <p:spPr>
          <a:xfrm>
            <a:off x="1019328" y="3607828"/>
            <a:ext cx="103432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169C2F-5D90-4DE8-9DC7-D5F445A15BEF}"/>
              </a:ext>
            </a:extLst>
          </p:cNvPr>
          <p:cNvCxnSpPr/>
          <p:nvPr/>
        </p:nvCxnSpPr>
        <p:spPr>
          <a:xfrm>
            <a:off x="2053651" y="4596448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573EE38-A918-4EFA-B88B-30D87FBD40D4}"/>
              </a:ext>
            </a:extLst>
          </p:cNvPr>
          <p:cNvCxnSpPr/>
          <p:nvPr/>
        </p:nvCxnSpPr>
        <p:spPr>
          <a:xfrm>
            <a:off x="4244709" y="4598946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2A1361E-FB9D-4AFB-B668-6464F9B3EA6F}"/>
              </a:ext>
            </a:extLst>
          </p:cNvPr>
          <p:cNvCxnSpPr/>
          <p:nvPr/>
        </p:nvCxnSpPr>
        <p:spPr>
          <a:xfrm>
            <a:off x="6360819" y="4586454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9528F52-B3C7-46BF-8ADB-3B3D2E8B2B87}"/>
              </a:ext>
            </a:extLst>
          </p:cNvPr>
          <p:cNvSpPr/>
          <p:nvPr/>
        </p:nvSpPr>
        <p:spPr>
          <a:xfrm>
            <a:off x="1019328" y="5316464"/>
            <a:ext cx="4661928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F37A87-3B5C-47F3-AAF6-4C7B53A0BC48}"/>
              </a:ext>
            </a:extLst>
          </p:cNvPr>
          <p:cNvSpPr/>
          <p:nvPr/>
        </p:nvSpPr>
        <p:spPr>
          <a:xfrm>
            <a:off x="5876140" y="530094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1D72A-4FB0-462F-97B9-503062ED705D}"/>
                  </a:ext>
                </a:extLst>
              </p:cNvPr>
              <p:cNvSpPr txBox="1"/>
              <p:nvPr/>
            </p:nvSpPr>
            <p:spPr>
              <a:xfrm>
                <a:off x="7150308" y="2874362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1D72A-4FB0-462F-97B9-503062ED7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2874362"/>
                <a:ext cx="3582649" cy="369332"/>
              </a:xfrm>
              <a:prstGeom prst="rect">
                <a:avLst/>
              </a:prstGeom>
              <a:blipFill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9421FD-C08C-4598-804C-87F29A9B8135}"/>
                  </a:ext>
                </a:extLst>
              </p:cNvPr>
              <p:cNvSpPr txBox="1"/>
              <p:nvPr/>
            </p:nvSpPr>
            <p:spPr>
              <a:xfrm>
                <a:off x="7150308" y="3637226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9421FD-C08C-4598-804C-87F29A9B8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3637226"/>
                <a:ext cx="3582649" cy="369332"/>
              </a:xfrm>
              <a:prstGeom prst="rect">
                <a:avLst/>
              </a:prstGeom>
              <a:blipFill>
                <a:blip r:embed="rId4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3E60AE-9BD5-4723-8646-F5A60925D334}"/>
                  </a:ext>
                </a:extLst>
              </p:cNvPr>
              <p:cNvSpPr txBox="1"/>
              <p:nvPr/>
            </p:nvSpPr>
            <p:spPr>
              <a:xfrm>
                <a:off x="7150308" y="5468550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3E60AE-9BD5-4723-8646-F5A60925D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5468550"/>
                <a:ext cx="3582649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698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CA69-0416-8110-B88B-0E2C6638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for Performing K-Fold CV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9620E-EAEB-42B7-E349-CAB6A4317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use the </a:t>
            </a:r>
            <a:r>
              <a:rPr lang="en-US" dirty="0" err="1"/>
              <a:t>GridSearchCV</a:t>
            </a:r>
            <a:r>
              <a:rPr lang="en-US" dirty="0"/>
              <a:t> function</a:t>
            </a:r>
          </a:p>
          <a:p>
            <a:r>
              <a:rPr lang="en-US" dirty="0"/>
              <a:t>This takes the following parameters:</a:t>
            </a:r>
          </a:p>
          <a:p>
            <a:pPr lvl="1"/>
            <a:r>
              <a:rPr lang="en-US" dirty="0"/>
              <a:t>estimator = which model to search over (e.g. logistic regression, decision trees, random forest, etc.) </a:t>
            </a:r>
          </a:p>
          <a:p>
            <a:pPr lvl="1"/>
            <a:r>
              <a:rPr lang="en-US" dirty="0" err="1"/>
              <a:t>param_grid</a:t>
            </a:r>
            <a:r>
              <a:rPr lang="en-US" dirty="0"/>
              <a:t> = The hyperparameters and associated values to search over</a:t>
            </a:r>
          </a:p>
          <a:p>
            <a:pPr lvl="1"/>
            <a:r>
              <a:rPr lang="en-US" dirty="0"/>
              <a:t>cv = number of folds (this is the value of K)</a:t>
            </a:r>
          </a:p>
        </p:txBody>
      </p:sp>
    </p:spTree>
    <p:extLst>
      <p:ext uri="{BB962C8B-B14F-4D97-AF65-F5344CB8AC3E}">
        <p14:creationId xmlns:p14="http://schemas.microsoft.com/office/powerpoint/2010/main" val="17160808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BF24A-B55E-E04F-CAF5-F273162D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Logistic Regression with Ridge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02970-A919-0718-434A-D9ECF6C5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load scikit learn functionality we will use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58A833-2296-0552-6225-0C2AA72E9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588" y="3054486"/>
            <a:ext cx="9088194" cy="141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96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1E0CB-BC6B-AC3E-1352-BAA73B93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0119-F0E3-FFEC-302C-C19846A87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15128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week we will predict whether a defendant will fail to appear at a future court appearance (</a:t>
            </a:r>
            <a:r>
              <a:rPr lang="en-US" dirty="0" err="1"/>
              <a:t>fta</a:t>
            </a:r>
            <a:r>
              <a:rPr lang="en-US" dirty="0"/>
              <a:t>)</a:t>
            </a:r>
          </a:p>
          <a:p>
            <a:r>
              <a:rPr lang="en-US" dirty="0"/>
              <a:t>We will use the predictors:</a:t>
            </a:r>
          </a:p>
          <a:p>
            <a:pPr lvl="1"/>
            <a:r>
              <a:rPr lang="en-US" dirty="0" err="1"/>
              <a:t>age_at_arrest</a:t>
            </a:r>
            <a:endParaRPr lang="en-US" dirty="0"/>
          </a:p>
          <a:p>
            <a:pPr lvl="1"/>
            <a:r>
              <a:rPr lang="en-US" dirty="0"/>
              <a:t>The judge decision at the initial hearing</a:t>
            </a:r>
          </a:p>
          <a:p>
            <a:pPr lvl="2"/>
            <a:r>
              <a:rPr lang="en-US" dirty="0"/>
              <a:t>ROR – released</a:t>
            </a:r>
          </a:p>
          <a:p>
            <a:pPr lvl="2"/>
            <a:r>
              <a:rPr lang="en-US" dirty="0"/>
              <a:t>HWOB (Held without  bail/detention)</a:t>
            </a:r>
          </a:p>
          <a:p>
            <a:pPr lvl="2"/>
            <a:r>
              <a:rPr lang="en-US" dirty="0"/>
              <a:t>HDOB (Held on bail)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1FB557-23F3-5A69-37B0-86F93CF44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1248" y="1489453"/>
            <a:ext cx="7925487" cy="405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973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33ABAAE4B484887E2C69717567EDE" ma:contentTypeVersion="11" ma:contentTypeDescription="Create a new document." ma:contentTypeScope="" ma:versionID="487138178fc2ce395cccde324d3a9e54">
  <xsd:schema xmlns:xsd="http://www.w3.org/2001/XMLSchema" xmlns:xs="http://www.w3.org/2001/XMLSchema" xmlns:p="http://schemas.microsoft.com/office/2006/metadata/properties" xmlns:ns3="45728aa8-8d75-454f-8e78-8fa54be1ed29" xmlns:ns4="aaa32805-7aaf-4760-85de-3e2c8bbb92c1" targetNamespace="http://schemas.microsoft.com/office/2006/metadata/properties" ma:root="true" ma:fieldsID="43e5c378e665b736ecd8dbd334afd3f6" ns3:_="" ns4:_="">
    <xsd:import namespace="45728aa8-8d75-454f-8e78-8fa54be1ed29"/>
    <xsd:import namespace="aaa32805-7aaf-4760-85de-3e2c8bbb92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728aa8-8d75-454f-8e78-8fa54be1ed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32805-7aaf-4760-85de-3e2c8bbb92c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024CCC-7031-4BA2-A947-0D74E6D811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34EF1C-6AFF-4F5F-988B-ED9C5C1C26D2}">
  <ds:schemaRefs>
    <ds:schemaRef ds:uri="aaa32805-7aaf-4760-85de-3e2c8bbb92c1"/>
    <ds:schemaRef ds:uri="http://schemas.microsoft.com/office/2006/documentManagement/types"/>
    <ds:schemaRef ds:uri="45728aa8-8d75-454f-8e78-8fa54be1ed29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449ADF-E858-4255-BCE9-CD6BBFE13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728aa8-8d75-454f-8e78-8fa54be1ed29"/>
    <ds:schemaRef ds:uri="aaa32805-7aaf-4760-85de-3e2c8bbb92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12048</TotalTime>
  <Words>989</Words>
  <Application>Microsoft Office PowerPoint</Application>
  <PresentationFormat>Widescreen</PresentationFormat>
  <Paragraphs>172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</vt:lpstr>
      <vt:lpstr>Cambria Math</vt:lpstr>
      <vt:lpstr>Office Theme</vt:lpstr>
      <vt:lpstr>1_Office Theme</vt:lpstr>
      <vt:lpstr>CCJS 699F: Data Science for Criminology   Lab 9 Cross-validation with Scikit-Learn</vt:lpstr>
      <vt:lpstr>Running a Prediction Model</vt:lpstr>
      <vt:lpstr>Cross-validation</vt:lpstr>
      <vt:lpstr>K-fold Cross-validation</vt:lpstr>
      <vt:lpstr>K-fold Cross-validation</vt:lpstr>
      <vt:lpstr>K-Fold Cross-Validation </vt:lpstr>
      <vt:lpstr>Functions for Performing K-Fold CV</vt:lpstr>
      <vt:lpstr>Example Logistic Regression with Ridge</vt:lpstr>
      <vt:lpstr>Load Data</vt:lpstr>
      <vt:lpstr>Load Data</vt:lpstr>
      <vt:lpstr>Feature 1 – One-Hot Encode Judge Decision</vt:lpstr>
      <vt:lpstr>Feature 2 – One-Hot Encode Charge Degree</vt:lpstr>
      <vt:lpstr>Feature 2 – One-Hot Encode Charge Degree</vt:lpstr>
      <vt:lpstr>Feature 2 – One-Hot Encode Charge Degree</vt:lpstr>
      <vt:lpstr>Running GridSearchCV</vt:lpstr>
      <vt:lpstr>Running GridSearchCV</vt:lpstr>
      <vt:lpstr>Running GridSearchCV</vt:lpstr>
      <vt:lpstr>Running GridSearchCV</vt:lpstr>
      <vt:lpstr>Plot Calibration Curve</vt:lpstr>
      <vt:lpstr>Evaluate Performance</vt:lpstr>
      <vt:lpstr>Nested Cross-Validation</vt:lpstr>
      <vt:lpstr>Nested Cross-Validation Procedure</vt:lpstr>
      <vt:lpstr>Why Do Nested Cross-Validation?</vt:lpstr>
      <vt:lpstr>Running Nested CV</vt:lpstr>
      <vt:lpstr>Running Nested CV</vt:lpstr>
      <vt:lpstr>Running Nested CV</vt:lpstr>
      <vt:lpstr>Calibration plot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3 Working with event data</dc:title>
  <dc:creator>Zubin Jelveh</dc:creator>
  <cp:lastModifiedBy>Zubin Jelveh</cp:lastModifiedBy>
  <cp:revision>88</cp:revision>
  <dcterms:created xsi:type="dcterms:W3CDTF">2021-02-08T17:47:15Z</dcterms:created>
  <dcterms:modified xsi:type="dcterms:W3CDTF">2024-04-08T19:30:13Z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0x010100B1233ABAAE4B484887E2C69717567EDE</vt:lpwstr>
  </property>
</Properties>
</file>