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33"/>
  </p:notesMasterIdLst>
  <p:sldIdLst>
    <p:sldId id="257" r:id="rId6"/>
    <p:sldId id="591" r:id="rId7"/>
    <p:sldId id="757" r:id="rId8"/>
    <p:sldId id="758" r:id="rId9"/>
    <p:sldId id="760" r:id="rId10"/>
    <p:sldId id="761" r:id="rId11"/>
    <p:sldId id="762" r:id="rId12"/>
    <p:sldId id="763" r:id="rId13"/>
    <p:sldId id="767" r:id="rId14"/>
    <p:sldId id="768" r:id="rId15"/>
    <p:sldId id="769" r:id="rId16"/>
    <p:sldId id="770" r:id="rId17"/>
    <p:sldId id="771" r:id="rId18"/>
    <p:sldId id="773" r:id="rId19"/>
    <p:sldId id="774" r:id="rId20"/>
    <p:sldId id="775" r:id="rId21"/>
    <p:sldId id="776" r:id="rId22"/>
    <p:sldId id="777" r:id="rId23"/>
    <p:sldId id="778" r:id="rId24"/>
    <p:sldId id="779" r:id="rId25"/>
    <p:sldId id="764" r:id="rId26"/>
    <p:sldId id="765" r:id="rId27"/>
    <p:sldId id="766" r:id="rId28"/>
    <p:sldId id="780" r:id="rId29"/>
    <p:sldId id="781" r:id="rId30"/>
    <p:sldId id="782" r:id="rId31"/>
    <p:sldId id="783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ubin Jelveh" initials="ZJ" lastIdx="1" clrIdx="0">
    <p:extLst>
      <p:ext uri="{19B8F6BF-5375-455C-9EA6-DF929625EA0E}">
        <p15:presenceInfo xmlns:p15="http://schemas.microsoft.com/office/powerpoint/2012/main" userId="S::zjelveh@UCHICAGO.EDU::5fa3cae2-013c-4adc-aafe-b14ff7fd1d2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84972" autoAdjust="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34" Type="http://schemas.openxmlformats.org/officeDocument/2006/relationships/commentAuthors" Target="comment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presProps" Target="presProp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8B7DC1-E79E-489B-80BC-13FA512A15A2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7191EA-79B1-4676-BF7A-BC2A4D38B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315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D3806-BDEB-460C-9DA3-A4AC5BB0B1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C7FA97-70B4-413B-97C0-FFF4B7FBF8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EE769B-11BD-47E9-AE8C-24185A560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C0DB0-4BD4-40AC-891C-D3C602790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D403A9-E94E-4E0E-912C-3AC191143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180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11F76-09F3-4AB2-B322-E98C0DCAA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0A4C5B-0A15-45F2-B6DD-1E7015218C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C4E5E-1A83-47FE-93A8-3D036220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63A81-2E66-4751-9339-909677DA3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0F2FE9-0AD9-440F-B397-B2ADB4C9C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31683E-AA4E-42C7-92FC-CD6F5E32AC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832C1C-831C-4392-9559-14B282986A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12127-8753-4098-BFB0-6C16D4A2F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935CE-EB2E-48E6-BE78-624D597CC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E0D1B-157F-4630-A9D8-0C51188E0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768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D3806-BDEB-460C-9DA3-A4AC5BB0B1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C7FA97-70B4-413B-97C0-FFF4B7FBF8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EE769B-11BD-47E9-AE8C-24185A560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C0DB0-4BD4-40AC-891C-D3C602790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D403A9-E94E-4E0E-912C-3AC191143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703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BCD64-0D4E-489F-9476-759D02301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252AA-3114-448D-89A4-AA93F2755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7F8F7-94F0-45CC-A92E-792E6CD18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51E92-750C-4844-861A-C6A6193C6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D9B71B-F104-4B50-A704-A69EDCAFD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9177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B73C1-18B9-4A5F-A641-B1D9BD49D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51784C-5273-44F7-9262-1F156E7F2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AB8A79-BC4E-4204-B93A-D6DBF7018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C3EE1-B841-4676-9577-A0C13FDDD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CFB0D-E424-4EE8-BCD5-FB62B2C93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712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5D687-406E-4804-BD85-DF95C4907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5E60A-6C1B-4C51-9F5A-49D90242E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3AB146-169B-445E-B371-A7272BAF9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AFE962-49B4-44FC-B229-9ABA6B0E0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4D0B0-8F5B-494A-BD8A-8D2B77AD8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008D26-6FA9-497F-9E23-E985CD086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398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6B772-56EA-4E1D-870E-DC5399C27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DDFE92-D7AA-4C4E-890F-41F8870B9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D5963D-C610-417C-BBBF-50B664A694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4EB91A-2ACD-4759-8B22-E9E9D685E4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EBC8AD-69ED-4F56-9457-81E890E4B6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0AF2C8-5B2E-4F24-9FE0-AA0D8EB73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A844D9-913B-4456-A877-F3575FBA6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F5455-A102-45EB-84C3-8DE10F886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9520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D4791-9577-4C5B-811C-3FBC23D67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1D221A-78A2-4827-9539-870F0C201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F896ED-EF50-466A-AFF5-9DDE9E48A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A12E48-9380-43EE-868E-48C13717B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7058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A5BC4D-46F8-4394-9EE2-F36487065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D55802-7FF1-4E95-9EB8-DD4CF2E37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382E4C-53E3-432B-9FFD-36B2A447E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1204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BC2CB-5984-4CCA-A811-540FE5C78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9AC44-37DA-453A-B252-46CA4C9D5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05F699-3D09-404A-BC27-147FB1A56B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60583E-4883-463E-A11A-2BD25995D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51F581-82B4-4D90-8F8C-D5216BC50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7D97C0-9B56-42D4-BD82-4A63B710D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26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BCD64-0D4E-489F-9476-759D02301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252AA-3114-448D-89A4-AA93F2755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2pPr>
            <a:lvl3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3pPr>
            <a:lvl4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4pPr>
            <a:lvl5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7F8F7-94F0-45CC-A92E-792E6CD18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891112FB-E8D3-4DF0-AA4A-3BFD82DDFA6E}" type="datetimeFigureOut">
              <a:rPr lang="en-US" smtClean="0"/>
              <a:pPr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51E92-750C-4844-861A-C6A6193C6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D9B71B-F104-4B50-A704-A69EDCAFD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E601CC57-E82D-4F74-8143-BD37EA451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7695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D5E91-BA62-43C5-9788-81C5A0A63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D49752-A552-461E-9B83-1CDB760D91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C99023-ED54-417B-A259-627C351D6E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866B4E-A620-4AC4-AEB1-9CB9DD3DA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528525-F46B-4FD1-8513-3546D6B0B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FBA1ED-2D72-4AB7-A76E-C5DD4366D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5612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11F76-09F3-4AB2-B322-E98C0DCAA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0A4C5B-0A15-45F2-B6DD-1E7015218C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C4E5E-1A83-47FE-93A8-3D036220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63A81-2E66-4751-9339-909677DA3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0F2FE9-0AD9-440F-B397-B2ADB4C9C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3431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31683E-AA4E-42C7-92FC-CD6F5E32AC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832C1C-831C-4392-9559-14B282986A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12127-8753-4098-BFB0-6C16D4A2F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935CE-EB2E-48E6-BE78-624D597CC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E0D1B-157F-4630-A9D8-0C51188E0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253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B73C1-18B9-4A5F-A641-B1D9BD49D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51784C-5273-44F7-9262-1F156E7F2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AB8A79-BC4E-4204-B93A-D6DBF7018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891112FB-E8D3-4DF0-AA4A-3BFD82DDFA6E}" type="datetimeFigureOut">
              <a:rPr lang="en-US" smtClean="0"/>
              <a:pPr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C3EE1-B841-4676-9577-A0C13FDDD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CFB0D-E424-4EE8-BCD5-FB62B2C93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E601CC57-E82D-4F74-8143-BD37EA451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12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5D687-406E-4804-BD85-DF95C4907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5E60A-6C1B-4C51-9F5A-49D90242E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3AB146-169B-445E-B371-A7272BAF9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AFE962-49B4-44FC-B229-9ABA6B0E0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4D0B0-8F5B-494A-BD8A-8D2B77AD8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008D26-6FA9-497F-9E23-E985CD086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066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6B772-56EA-4E1D-870E-DC5399C27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DDFE92-D7AA-4C4E-890F-41F8870B9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D5963D-C610-417C-BBBF-50B664A694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4EB91A-2ACD-4759-8B22-E9E9D685E4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EBC8AD-69ED-4F56-9457-81E890E4B6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0AF2C8-5B2E-4F24-9FE0-AA0D8EB73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A844D9-913B-4456-A877-F3575FBA6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F5455-A102-45EB-84C3-8DE10F886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503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D4791-9577-4C5B-811C-3FBC23D67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1D221A-78A2-4827-9539-870F0C201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F896ED-EF50-466A-AFF5-9DDE9E48A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A12E48-9380-43EE-868E-48C13717B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501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A5BC4D-46F8-4394-9EE2-F36487065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D55802-7FF1-4E95-9EB8-DD4CF2E37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382E4C-53E3-432B-9FFD-36B2A447E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299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BC2CB-5984-4CCA-A811-540FE5C78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9AC44-37DA-453A-B252-46CA4C9D5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05F699-3D09-404A-BC27-147FB1A56B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60583E-4883-463E-A11A-2BD25995D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51F581-82B4-4D90-8F8C-D5216BC50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7D97C0-9B56-42D4-BD82-4A63B710D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76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D5E91-BA62-43C5-9788-81C5A0A63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D49752-A552-461E-9B83-1CDB760D91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C99023-ED54-417B-A259-627C351D6E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866B4E-A620-4AC4-AEB1-9CB9DD3DA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528525-F46B-4FD1-8513-3546D6B0B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FBA1ED-2D72-4AB7-A76E-C5DD4366D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041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F22C11-2D15-4D11-972D-7C278AD75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5E26B3-713B-4AF7-91FF-DA984E4A8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3D250-5C7E-4548-9DFA-CC7B8C2E40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891112FB-E8D3-4DF0-AA4A-3BFD82DDFA6E}" type="datetimeFigureOut">
              <a:rPr lang="en-US" smtClean="0"/>
              <a:pPr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7D943-DD20-43E3-BDFE-89CB316736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B1F64-1E5C-4BD6-A38D-EAFFB339FA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E601CC57-E82D-4F74-8143-BD37EA451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004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F22C11-2D15-4D11-972D-7C278AD75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5E26B3-713B-4AF7-91FF-DA984E4A8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3D250-5C7E-4548-9DFA-CC7B8C2E40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891112FB-E8D3-4DF0-AA4A-3BFD82DDFA6E}" type="datetimeFigureOut">
              <a:rPr lang="en-US" smtClean="0"/>
              <a:pPr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7D943-DD20-43E3-BDFE-89CB316736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B1F64-1E5C-4BD6-A38D-EAFFB339FA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E601CC57-E82D-4F74-8143-BD37EA451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864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0.png"/><Relationship Id="rId4" Type="http://schemas.openxmlformats.org/officeDocument/2006/relationships/image" Target="../media/image6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46C8B-9AB5-4B36-A44B-C6B45DD2D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5628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INST 414: Data Science Techniques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sz="4900" dirty="0"/>
              <a:t>Lab 7</a:t>
            </a:r>
            <a:br>
              <a:rPr lang="en-US" sz="4900" dirty="0"/>
            </a:br>
            <a:r>
              <a:rPr lang="en-US" sz="4900" dirty="0"/>
              <a:t>Implementing Cross-validation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73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12839-33A7-0194-21EB-24C9D4166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A47C4B-D1F4-08DF-9C14-640EA07082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30694" cy="4351338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We will also create features using the </a:t>
            </a:r>
            <a:r>
              <a:rPr lang="en-US" dirty="0" err="1"/>
              <a:t>arrest_events</a:t>
            </a:r>
            <a:r>
              <a:rPr lang="en-US" dirty="0"/>
              <a:t> table</a:t>
            </a:r>
          </a:p>
          <a:p>
            <a:endParaRPr lang="en-US" dirty="0"/>
          </a:p>
          <a:p>
            <a:r>
              <a:rPr lang="en-US" dirty="0"/>
              <a:t>This version of the table has multiple charges per arrest (indicated by </a:t>
            </a:r>
            <a:r>
              <a:rPr lang="en-US" dirty="0" err="1"/>
              <a:t>charge_no</a:t>
            </a:r>
            <a:r>
              <a:rPr lang="en-US" dirty="0"/>
              <a:t> column)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991136-C40D-8411-1C0D-3AB2708931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365" y="2240806"/>
            <a:ext cx="5524979" cy="2804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4622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1DDAB-EED6-D857-C0D6-B5A0F12B9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1 – One-Hot Encode Judge Decision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01E33-496D-E6F8-DCA1-2B4424162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</a:t>
            </a:r>
            <a:r>
              <a:rPr lang="en-US" dirty="0" err="1"/>
              <a:t>get_dummies</a:t>
            </a:r>
            <a:r>
              <a:rPr lang="en-US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FCB0AD-7D5D-E134-158C-14EB748810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339" y="2930841"/>
            <a:ext cx="11417481" cy="3100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8169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1DDAB-EED6-D857-C0D6-B5A0F12B9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2 – Charge Counts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01E33-496D-E6F8-DCA1-2B4424162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1: Use </a:t>
            </a:r>
            <a:r>
              <a:rPr lang="en-US" dirty="0" err="1"/>
              <a:t>get_dummies</a:t>
            </a:r>
            <a:r>
              <a:rPr lang="en-US" dirty="0"/>
              <a:t> on </a:t>
            </a:r>
            <a:r>
              <a:rPr lang="en-US" dirty="0" err="1"/>
              <a:t>charge_degree</a:t>
            </a:r>
            <a:r>
              <a:rPr lang="en-US" dirty="0"/>
              <a:t> in </a:t>
            </a:r>
            <a:r>
              <a:rPr lang="en-US" dirty="0" err="1"/>
              <a:t>arrest_events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E7AC260-9E00-6876-985F-371E5466B9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7228" y="2675106"/>
            <a:ext cx="10083733" cy="3390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9811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1DDAB-EED6-D857-C0D6-B5A0F12B9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2 –Charge Counts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01E33-496D-E6F8-DCA1-2B4424162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05791" cy="4351338"/>
          </a:xfrm>
        </p:spPr>
        <p:txBody>
          <a:bodyPr/>
          <a:lstStyle/>
          <a:p>
            <a:r>
              <a:rPr lang="en-US" dirty="0"/>
              <a:t>Step 2: Use </a:t>
            </a:r>
            <a:r>
              <a:rPr lang="en-US" dirty="0" err="1"/>
              <a:t>groupby</a:t>
            </a:r>
            <a:r>
              <a:rPr lang="en-US" dirty="0"/>
              <a:t> on the new columns to count number of felony and misdemeanor charges per arrest</a:t>
            </a:r>
          </a:p>
          <a:p>
            <a:endParaRPr lang="en-US" dirty="0"/>
          </a:p>
          <a:p>
            <a:r>
              <a:rPr lang="en-US" dirty="0"/>
              <a:t>We use </a:t>
            </a:r>
            <a:r>
              <a:rPr lang="en-US" dirty="0" err="1"/>
              <a:t>reset_index</a:t>
            </a:r>
            <a:r>
              <a:rPr lang="en-US" dirty="0"/>
              <a:t> to make the </a:t>
            </a:r>
            <a:r>
              <a:rPr lang="en-US" dirty="0" err="1"/>
              <a:t>arrest_id</a:t>
            </a:r>
            <a:r>
              <a:rPr lang="en-US" dirty="0"/>
              <a:t> a column (instead of an index, which is the default behavior for </a:t>
            </a:r>
            <a:r>
              <a:rPr lang="en-US" dirty="0" err="1"/>
              <a:t>groupby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03A5C0-FB36-E5C3-C2A8-E8FD438478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9014" y="1825625"/>
            <a:ext cx="4823878" cy="4602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1671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1DDAB-EED6-D857-C0D6-B5A0F12B9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2 –Charge Counts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01E33-496D-E6F8-DCA1-2B4424162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445885" cy="4351338"/>
          </a:xfrm>
        </p:spPr>
        <p:txBody>
          <a:bodyPr/>
          <a:lstStyle/>
          <a:p>
            <a:r>
              <a:rPr lang="en-US" dirty="0"/>
              <a:t>Step 3: Merge with </a:t>
            </a:r>
            <a:r>
              <a:rPr lang="en-US" dirty="0" err="1"/>
              <a:t>pred_universe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EEF2E7-72A4-3EBD-E2D9-A3CF55C81F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356" y="2904662"/>
            <a:ext cx="11378762" cy="2766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9996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E4061-9FEF-6220-D94F-2A2F3E538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</a:t>
            </a:r>
            <a:r>
              <a:rPr lang="en-US" dirty="0" err="1"/>
              <a:t>GridSearchCV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86AA8-88C2-FB72-6933-B9B70817C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1: Create </a:t>
            </a:r>
            <a:r>
              <a:rPr lang="en-US" dirty="0" err="1"/>
              <a:t>parameter_grid</a:t>
            </a:r>
            <a:r>
              <a:rPr lang="en-US" dirty="0"/>
              <a:t> to search over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Step 2: Create train, test split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Step 3: Initialize Logistic Regression model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F7F686-58D7-1D8A-9717-70BCE7E8D9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9933" y="2548646"/>
            <a:ext cx="4112134" cy="59632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F9FD257-6CA9-D0EC-54DC-ED18D95FA0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574" y="4046707"/>
            <a:ext cx="11263851" cy="59632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AAE2965-EE0D-6985-12BE-2714044354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6053" y="5622587"/>
            <a:ext cx="3157132" cy="635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2077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E4061-9FEF-6220-D94F-2A2F3E538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</a:t>
            </a:r>
            <a:r>
              <a:rPr lang="en-US" dirty="0" err="1"/>
              <a:t>GridSearchCV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86AA8-88C2-FB72-6933-B9B70817C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 4: Initialize </a:t>
            </a:r>
            <a:r>
              <a:rPr lang="en-US" dirty="0" err="1"/>
              <a:t>GridSearchCV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Step 5: Create a list of column names which will be our predictive features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6173EBE-832B-77E3-1FD6-E96B611B80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7434" y="1640036"/>
            <a:ext cx="3065452" cy="143824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D71FE06-8FBC-78F3-850A-3B62A4CCD4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7532" y="4330931"/>
            <a:ext cx="4631650" cy="1766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8368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E4061-9FEF-6220-D94F-2A2F3E538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</a:t>
            </a:r>
            <a:r>
              <a:rPr lang="en-US" dirty="0" err="1"/>
              <a:t>GridSearchCV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86AA8-88C2-FB72-6933-B9B70817C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 6: Run the model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Underneath the hood, this is</a:t>
            </a:r>
          </a:p>
          <a:p>
            <a:pPr lvl="1"/>
            <a:r>
              <a:rPr lang="en-US" dirty="0"/>
              <a:t>Splitting the train set into five folds</a:t>
            </a:r>
          </a:p>
          <a:p>
            <a:pPr lvl="1"/>
            <a:r>
              <a:rPr lang="en-US" dirty="0"/>
              <a:t>Holding out one fold and running logistic regression on the other 4 folds with C set to 0.1, 1, and 10</a:t>
            </a:r>
          </a:p>
          <a:p>
            <a:pPr lvl="1"/>
            <a:r>
              <a:rPr lang="en-US" dirty="0"/>
              <a:t>Finding the model with the best average performance across the 5 folds for each C</a:t>
            </a:r>
          </a:p>
          <a:p>
            <a:pPr lvl="1"/>
            <a:r>
              <a:rPr lang="en-US" dirty="0"/>
              <a:t>Chooses the best model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72E885-3766-67CB-7107-2D56E71BD8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98" y="2383276"/>
            <a:ext cx="6191203" cy="689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3439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E4061-9FEF-6220-D94F-2A2F3E538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</a:t>
            </a:r>
            <a:r>
              <a:rPr lang="en-US" dirty="0" err="1"/>
              <a:t>GridSearchCV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86AA8-88C2-FB72-6933-B9B70817C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 7: Find out what value was chosen</a:t>
            </a:r>
          </a:p>
          <a:p>
            <a:pPr lvl="1"/>
            <a:r>
              <a:rPr lang="en-US" dirty="0"/>
              <a:t>In this case it was C = 0.1 (so the most regularization)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Step 8: Predict for test set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BFBBA0F-D485-3138-BBCD-CAEC5CE229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517" y="2756814"/>
            <a:ext cx="2436675" cy="134437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3F70C56-4768-6A1D-F59A-741DBB6708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9674" y="5214409"/>
            <a:ext cx="8013496" cy="933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0583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53B89-2C4E-1D36-4940-0CAE19C3B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Plot Calibration Curve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DBBD1-5A55-A1F1-6C31-BB690CEE9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35749" cy="4351338"/>
          </a:xfrm>
        </p:spPr>
        <p:txBody>
          <a:bodyPr/>
          <a:lstStyle/>
          <a:p>
            <a:r>
              <a:rPr lang="en-US" dirty="0"/>
              <a:t>There is a function at the top of your notebook which will run create this plot.</a:t>
            </a:r>
          </a:p>
          <a:p>
            <a:endParaRPr lang="en-US" dirty="0"/>
          </a:p>
          <a:p>
            <a:r>
              <a:rPr lang="en-US" dirty="0"/>
              <a:t>How calibrated is the model?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6D5676-9011-EA25-BDBC-FA107FCCA1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6136" y="1337844"/>
            <a:ext cx="5753599" cy="4839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9028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33C42-DFB8-AE0C-2AD6-A6D0380E1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8906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Running a Prediction Model</a:t>
            </a:r>
          </a:p>
        </p:txBody>
      </p:sp>
    </p:spTree>
    <p:extLst>
      <p:ext uri="{BB962C8B-B14F-4D97-AF65-F5344CB8AC3E}">
        <p14:creationId xmlns:p14="http://schemas.microsoft.com/office/powerpoint/2010/main" val="29448703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A7989-E4F9-B06F-6048-F67872787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Evaluate 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BD2CE4-EF9C-9581-D90C-45E86E00C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35749" cy="4351338"/>
          </a:xfrm>
        </p:spPr>
        <p:txBody>
          <a:bodyPr/>
          <a:lstStyle/>
          <a:p>
            <a:r>
              <a:rPr lang="en-US" dirty="0"/>
              <a:t>Use the base rate in the training set as the threshold.</a:t>
            </a:r>
          </a:p>
          <a:p>
            <a:endParaRPr lang="en-US" dirty="0"/>
          </a:p>
          <a:p>
            <a:r>
              <a:rPr lang="en-US" dirty="0"/>
              <a:t>Compute recall and precision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BAA0EE6-28EF-DF6D-88E4-3ABFB8630C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6156" y="1605063"/>
            <a:ext cx="5237919" cy="4215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62461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CCE46-22FB-56AD-02EC-566921980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Cross-Validation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277AC-64D0-67D3-4888-FD60AACD7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process by which an optimal model is chosen using cross-validation is called </a:t>
            </a:r>
            <a:r>
              <a:rPr lang="en-US" b="1" dirty="0"/>
              <a:t>model selection</a:t>
            </a:r>
            <a:endParaRPr lang="en-US" dirty="0"/>
          </a:p>
          <a:p>
            <a:r>
              <a:rPr lang="en-US" dirty="0"/>
              <a:t>After model selection, we do </a:t>
            </a:r>
            <a:r>
              <a:rPr lang="en-US" b="1" dirty="0"/>
              <a:t>model evaluation</a:t>
            </a:r>
            <a:r>
              <a:rPr lang="en-US" dirty="0"/>
              <a:t> on held out data: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With </a:t>
            </a:r>
            <a:r>
              <a:rPr lang="en-US" b="1" dirty="0"/>
              <a:t>nested cross-validation, </a:t>
            </a:r>
            <a:r>
              <a:rPr lang="en-US" dirty="0"/>
              <a:t>we can iteratively treat all of the data as holdout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CDCBB44-5BEF-14C6-DE0C-F23DBECBAEF5}"/>
              </a:ext>
            </a:extLst>
          </p:cNvPr>
          <p:cNvSpPr/>
          <p:nvPr/>
        </p:nvSpPr>
        <p:spPr>
          <a:xfrm>
            <a:off x="2471555" y="3536005"/>
            <a:ext cx="5891134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68AD2F-C75C-D1B0-6703-D7931B35B4FA}"/>
              </a:ext>
            </a:extLst>
          </p:cNvPr>
          <p:cNvSpPr/>
          <p:nvPr/>
        </p:nvSpPr>
        <p:spPr>
          <a:xfrm>
            <a:off x="8362690" y="3536005"/>
            <a:ext cx="1379094" cy="70453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Holdout</a:t>
            </a:r>
          </a:p>
        </p:txBody>
      </p:sp>
    </p:spTree>
    <p:extLst>
      <p:ext uri="{BB962C8B-B14F-4D97-AF65-F5344CB8AC3E}">
        <p14:creationId xmlns:p14="http://schemas.microsoft.com/office/powerpoint/2010/main" val="33221151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DC966-D6A2-55D9-5372-78C6ABD3E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Cross-Validation Procedure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1D73C88-DA97-9482-15C8-B2862322244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Split the data into </a:t>
                </a:r>
                <a:r>
                  <a:rPr lang="en-US" i="1" dirty="0"/>
                  <a:t>V</a:t>
                </a:r>
                <a:r>
                  <a:rPr lang="en-US" dirty="0"/>
                  <a:t> folds </a:t>
                </a:r>
              </a:p>
              <a:p>
                <a:pPr lvl="1"/>
                <a:r>
                  <a:rPr lang="en-US" dirty="0"/>
                  <a:t>We will call these </a:t>
                </a:r>
                <a:r>
                  <a:rPr lang="en-US" b="1" dirty="0"/>
                  <a:t>outer loop folds</a:t>
                </a:r>
              </a:p>
              <a:p>
                <a:r>
                  <a:rPr lang="en-US" dirty="0"/>
                  <a:t>Iterate through each of 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dirty="0"/>
                  <a:t> folds one at a time</a:t>
                </a:r>
              </a:p>
              <a:p>
                <a:pPr lvl="1"/>
                <a:r>
                  <a:rPr lang="en-US" dirty="0"/>
                  <a:t>In iteration </a:t>
                </a:r>
                <a:r>
                  <a:rPr lang="en-US" i="1" dirty="0" err="1"/>
                  <a:t>i</a:t>
                </a:r>
                <a:r>
                  <a:rPr lang="en-US" i="1" dirty="0"/>
                  <a:t>,</a:t>
                </a:r>
                <a:r>
                  <a:rPr lang="en-US" dirty="0"/>
                  <a:t> use fold </a:t>
                </a:r>
                <a:r>
                  <a:rPr lang="en-US" i="1" dirty="0" err="1"/>
                  <a:t>i</a:t>
                </a:r>
                <a:r>
                  <a:rPr lang="en-US" i="1" dirty="0"/>
                  <a:t> </a:t>
                </a:r>
                <a:r>
                  <a:rPr lang="en-US" dirty="0"/>
                  <a:t>as holdout set, and combine the other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dirty="0"/>
                  <a:t> folds into a training set. </a:t>
                </a:r>
              </a:p>
              <a:p>
                <a:pPr lvl="2"/>
                <a:r>
                  <a:rPr lang="en-US" dirty="0"/>
                  <a:t>We will call this the</a:t>
                </a:r>
                <a:r>
                  <a:rPr lang="en-US" b="1" dirty="0"/>
                  <a:t> inner loop training set</a:t>
                </a:r>
              </a:p>
              <a:p>
                <a:pPr lvl="1"/>
                <a:r>
                  <a:rPr lang="en-US" dirty="0"/>
                  <a:t>Split the inner loop training set into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/>
                  <a:t> folds and perform cross-validation</a:t>
                </a:r>
              </a:p>
              <a:p>
                <a:pPr lvl="1"/>
                <a:r>
                  <a:rPr lang="en-US" dirty="0"/>
                  <a:t>After the best model has been determined, predict for the holdout set </a:t>
                </a:r>
              </a:p>
              <a:p>
                <a:r>
                  <a:rPr lang="en-US" dirty="0"/>
                  <a:t>After this process has been repeated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dirty="0"/>
                  <a:t> times, every data point will have been predicted for out-of-sample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1D73C88-DA97-9482-15C8-B2862322244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 r="-8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00831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3B317-5547-8C8F-D961-303224A47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Nested Cross-Validation?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8402A-D1E7-9A71-640F-3FA80727A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Benefit:</a:t>
            </a:r>
          </a:p>
          <a:p>
            <a:pPr lvl="1"/>
            <a:r>
              <a:rPr lang="en-US" dirty="0"/>
              <a:t>Allows for more accurate performance estimates</a:t>
            </a:r>
          </a:p>
          <a:p>
            <a:pPr lvl="2"/>
            <a:r>
              <a:rPr lang="en-US" dirty="0"/>
              <a:t>Let’s say you have 1,000 data points.</a:t>
            </a:r>
          </a:p>
          <a:p>
            <a:pPr lvl="3"/>
            <a:r>
              <a:rPr lang="en-US" dirty="0"/>
              <a:t>No nested cv: if holdout set is 20% of full sample, evaluation based on 200 data points. </a:t>
            </a:r>
          </a:p>
          <a:p>
            <a:pPr lvl="3"/>
            <a:r>
              <a:rPr lang="en-US" dirty="0"/>
              <a:t>With nested cv: evaluation based on all 1,000 data points. </a:t>
            </a:r>
          </a:p>
          <a:p>
            <a:pPr lvl="2"/>
            <a:endParaRPr lang="en-US" dirty="0"/>
          </a:p>
          <a:p>
            <a:r>
              <a:rPr lang="en-US" dirty="0"/>
              <a:t>Drawback:</a:t>
            </a:r>
          </a:p>
          <a:p>
            <a:pPr lvl="1"/>
            <a:r>
              <a:rPr lang="en-US" dirty="0"/>
              <a:t>Risk of over-fitting to the holdout sets if procedure is used many times.</a:t>
            </a:r>
          </a:p>
          <a:p>
            <a:pPr lvl="2"/>
            <a:endParaRPr lang="en-US" dirty="0"/>
          </a:p>
          <a:p>
            <a:pPr lvl="2"/>
            <a:r>
              <a:rPr lang="en-US" dirty="0"/>
              <a:t>Separate “Lock-Box” set you use only once after </a:t>
            </a:r>
          </a:p>
          <a:p>
            <a:pPr marL="914400" lvl="2" indent="0">
              <a:buNone/>
            </a:pPr>
            <a:r>
              <a:rPr lang="en-US" dirty="0"/>
              <a:t>model selection</a:t>
            </a:r>
          </a:p>
        </p:txBody>
      </p:sp>
      <p:pic>
        <p:nvPicPr>
          <p:cNvPr id="1026" name="Picture 2" descr="Marley Natural Lock Stash Box | VaporNation – Marley Natural Shop">
            <a:extLst>
              <a:ext uri="{FF2B5EF4-FFF2-40B4-BE49-F238E27FC236}">
                <a16:creationId xmlns:a16="http://schemas.microsoft.com/office/drawing/2014/main" id="{FC8D9F92-9901-3545-EAC3-BAF05C0335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671" b="21329"/>
          <a:stretch/>
        </p:blipFill>
        <p:spPr bwMode="auto">
          <a:xfrm>
            <a:off x="7650737" y="5216566"/>
            <a:ext cx="2279833" cy="1095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71304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4DD38-A39C-BE1D-DA34-222C7FDF1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Nested CV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6015C-2457-379F-6D7A-C67F3CFF0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1: Similar to </a:t>
            </a:r>
            <a:r>
              <a:rPr lang="en-US" dirty="0" err="1"/>
              <a:t>GridSearchCV</a:t>
            </a:r>
            <a:r>
              <a:rPr lang="en-US" dirty="0"/>
              <a:t> but also need to load </a:t>
            </a:r>
            <a:r>
              <a:rPr lang="en-US" dirty="0" err="1"/>
              <a:t>cross_val_predict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will allow us to automatically create out-of-sample predictions instead of doing it manually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1E6441-AB4B-E611-5305-22E6E56E4D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2087" y="2966936"/>
            <a:ext cx="8652984" cy="626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0251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F40E4-A26C-9C82-147B-5097E936A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Nested CV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DA47F-3BC4-155B-DF07-BD642867E1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2: Initialize </a:t>
            </a:r>
            <a:r>
              <a:rPr lang="en-US" dirty="0" err="1"/>
              <a:t>GridSearchCV</a:t>
            </a:r>
            <a:r>
              <a:rPr lang="en-US" dirty="0"/>
              <a:t> for our inner loop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B96E4A-1EC9-7DB4-A9DB-AE7E27A452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3492" y="2830750"/>
            <a:ext cx="4204423" cy="1848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0748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F7106-A0F9-035C-4F5E-F3F024095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Nested CV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8AD5F-939A-89DE-9110-C4F50F876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Step 3: Run nested CV and generate predictions for all data points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Note:</a:t>
            </a:r>
          </a:p>
          <a:p>
            <a:pPr lvl="1"/>
            <a:r>
              <a:rPr lang="en-US" dirty="0"/>
              <a:t>We use </a:t>
            </a:r>
            <a:r>
              <a:rPr lang="en-US" dirty="0" err="1"/>
              <a:t>pred_universe</a:t>
            </a:r>
            <a:r>
              <a:rPr lang="en-US" dirty="0"/>
              <a:t> and not train/test (why?)</a:t>
            </a:r>
          </a:p>
          <a:p>
            <a:pPr lvl="1"/>
            <a:r>
              <a:rPr lang="en-US" dirty="0"/>
              <a:t>The “method” parameter tells </a:t>
            </a:r>
            <a:r>
              <a:rPr lang="en-US" dirty="0" err="1"/>
              <a:t>cross_val_predict</a:t>
            </a:r>
            <a:r>
              <a:rPr lang="en-US" dirty="0"/>
              <a:t> which prediction function to use</a:t>
            </a:r>
          </a:p>
          <a:p>
            <a:pPr lvl="1"/>
            <a:r>
              <a:rPr lang="en-US" dirty="0"/>
              <a:t>cv parameter defines how many holdout sets to create</a:t>
            </a:r>
          </a:p>
          <a:p>
            <a:pPr lvl="1"/>
            <a:r>
              <a:rPr lang="en-US" dirty="0"/>
              <a:t>The output of this function is a prediction, so we assign it to </a:t>
            </a:r>
            <a:r>
              <a:rPr lang="en-US" dirty="0" err="1"/>
              <a:t>pred_lr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F146550-38AB-CFCF-EC9B-C1C75BE2EE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0327" y="2385195"/>
            <a:ext cx="7621016" cy="1834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7148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15D09-03B0-0519-2620-3E3083AEF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Calibration plot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2E1C2-6F60-94FB-D06D-3729DBB59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502285" cy="4351338"/>
          </a:xfrm>
        </p:spPr>
        <p:txBody>
          <a:bodyPr/>
          <a:lstStyle/>
          <a:p>
            <a:r>
              <a:rPr lang="en-US" dirty="0"/>
              <a:t>Slightly more calibrated than previous version.</a:t>
            </a:r>
          </a:p>
          <a:p>
            <a:endParaRPr lang="en-US" dirty="0"/>
          </a:p>
          <a:p>
            <a:r>
              <a:rPr lang="en-US" dirty="0"/>
              <a:t>See notebook for recall and precision values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10C5CB-7C0B-125E-C08E-34DD93D3EE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8468" y="1520769"/>
            <a:ext cx="5646909" cy="496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3533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4A175-9C1D-4695-A7FE-EB62BB2BC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Cross-validation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1022E-A4B5-443A-BA3C-0D278ADC4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want our model to perform well out-of-sample </a:t>
            </a:r>
          </a:p>
          <a:p>
            <a:r>
              <a:rPr lang="en-US" dirty="0"/>
              <a:t>We mimic this by splitting up our data first into two parts:</a:t>
            </a:r>
          </a:p>
          <a:p>
            <a:pPr lvl="1"/>
            <a:r>
              <a:rPr lang="en-US" dirty="0"/>
              <a:t>Training</a:t>
            </a:r>
          </a:p>
          <a:p>
            <a:pPr lvl="1"/>
            <a:r>
              <a:rPr lang="en-US" dirty="0"/>
              <a:t>Holdout (ultimate out-of-sample performance measure)</a:t>
            </a:r>
          </a:p>
          <a:p>
            <a:pPr lvl="1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DEEA043-5CBC-4AF1-B2E9-B3ED33618167}"/>
              </a:ext>
            </a:extLst>
          </p:cNvPr>
          <p:cNvSpPr/>
          <p:nvPr/>
        </p:nvSpPr>
        <p:spPr>
          <a:xfrm>
            <a:off x="2353456" y="4107305"/>
            <a:ext cx="7270229" cy="7045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All Data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6890ED-121C-4DBA-AA64-46DBFBEEAF00}"/>
              </a:ext>
            </a:extLst>
          </p:cNvPr>
          <p:cNvSpPr/>
          <p:nvPr/>
        </p:nvSpPr>
        <p:spPr>
          <a:xfrm>
            <a:off x="2353457" y="5218334"/>
            <a:ext cx="5891134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4CB7DA-20F1-4B34-8B27-708F1EC39CAE}"/>
              </a:ext>
            </a:extLst>
          </p:cNvPr>
          <p:cNvSpPr/>
          <p:nvPr/>
        </p:nvSpPr>
        <p:spPr>
          <a:xfrm>
            <a:off x="8244592" y="5218334"/>
            <a:ext cx="1379094" cy="70453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Holdout</a:t>
            </a:r>
          </a:p>
        </p:txBody>
      </p:sp>
    </p:spTree>
    <p:extLst>
      <p:ext uri="{BB962C8B-B14F-4D97-AF65-F5344CB8AC3E}">
        <p14:creationId xmlns:p14="http://schemas.microsoft.com/office/powerpoint/2010/main" val="36745224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B57DA-EB55-42F3-B324-743D17FF1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K-fold Cross-validation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C3CA27A-4CA1-460A-A4DD-C9702A13432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Training data:</a:t>
                </a:r>
              </a:p>
              <a:p>
                <a:pPr lvl="1"/>
                <a:r>
                  <a:rPr lang="en-US" dirty="0"/>
                  <a:t>We split this up into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folds</a:t>
                </a:r>
              </a:p>
              <a:p>
                <a:pPr marL="457200" lvl="1" indent="0">
                  <a:buNone/>
                </a:pPr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C3CA27A-4CA1-460A-A4DD-C9702A13432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61B42FF8-2417-462C-A519-2401B29BA0CF}"/>
              </a:ext>
            </a:extLst>
          </p:cNvPr>
          <p:cNvSpPr/>
          <p:nvPr/>
        </p:nvSpPr>
        <p:spPr>
          <a:xfrm>
            <a:off x="2683238" y="2849888"/>
            <a:ext cx="5891134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71AEB6-D085-452C-BF98-123DE20B6EED}"/>
              </a:ext>
            </a:extLst>
          </p:cNvPr>
          <p:cNvSpPr/>
          <p:nvPr/>
        </p:nvSpPr>
        <p:spPr>
          <a:xfrm>
            <a:off x="2683238" y="3689363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Fold 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AC1119-67F0-4751-9E91-9EF318B732B6}"/>
              </a:ext>
            </a:extLst>
          </p:cNvPr>
          <p:cNvSpPr/>
          <p:nvPr/>
        </p:nvSpPr>
        <p:spPr>
          <a:xfrm>
            <a:off x="3912436" y="3689363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Fold 2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6260020-5057-4955-8C8B-B7DCA4F51E82}"/>
              </a:ext>
            </a:extLst>
          </p:cNvPr>
          <p:cNvSpPr/>
          <p:nvPr/>
        </p:nvSpPr>
        <p:spPr>
          <a:xfrm>
            <a:off x="5132881" y="3689363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Fold 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36B8A9C-7ED5-48B9-8F4F-2192AF804D66}"/>
              </a:ext>
            </a:extLst>
          </p:cNvPr>
          <p:cNvSpPr/>
          <p:nvPr/>
        </p:nvSpPr>
        <p:spPr>
          <a:xfrm>
            <a:off x="6338336" y="3689363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Fold 4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ACBC951-2D03-4710-86A0-70AFED62FB20}"/>
              </a:ext>
            </a:extLst>
          </p:cNvPr>
          <p:cNvSpPr/>
          <p:nvPr/>
        </p:nvSpPr>
        <p:spPr>
          <a:xfrm>
            <a:off x="7540049" y="3689363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Fold 5</a:t>
            </a:r>
          </a:p>
        </p:txBody>
      </p:sp>
    </p:spTree>
    <p:extLst>
      <p:ext uri="{BB962C8B-B14F-4D97-AF65-F5344CB8AC3E}">
        <p14:creationId xmlns:p14="http://schemas.microsoft.com/office/powerpoint/2010/main" val="14089622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B57DA-EB55-42F3-B324-743D17FF1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K-fold Cross-validation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CA27A-4CA1-460A-A4DD-C9702A1343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Training data:</a:t>
            </a:r>
          </a:p>
          <a:p>
            <a:pPr lvl="1"/>
            <a:r>
              <a:rPr lang="en-US" dirty="0"/>
              <a:t>We iteratively holdout one fold (validation set) and train on the rest.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71AEB6-D085-452C-BF98-123DE20B6EED}"/>
              </a:ext>
            </a:extLst>
          </p:cNvPr>
          <p:cNvSpPr/>
          <p:nvPr/>
        </p:nvSpPr>
        <p:spPr>
          <a:xfrm>
            <a:off x="2683238" y="2969837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Validation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AC1119-67F0-4751-9E91-9EF318B732B6}"/>
              </a:ext>
            </a:extLst>
          </p:cNvPr>
          <p:cNvSpPr/>
          <p:nvPr/>
        </p:nvSpPr>
        <p:spPr>
          <a:xfrm>
            <a:off x="3912436" y="2969837"/>
            <a:ext cx="4661936" cy="7045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4FEC3C-DB6E-4F16-B193-43F826C96F90}"/>
              </a:ext>
            </a:extLst>
          </p:cNvPr>
          <p:cNvSpPr/>
          <p:nvPr/>
        </p:nvSpPr>
        <p:spPr>
          <a:xfrm>
            <a:off x="3912436" y="3854252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Validation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99B64D2-3B97-4C0D-89B3-0A04EE761F36}"/>
              </a:ext>
            </a:extLst>
          </p:cNvPr>
          <p:cNvSpPr/>
          <p:nvPr/>
        </p:nvSpPr>
        <p:spPr>
          <a:xfrm>
            <a:off x="5101659" y="3868862"/>
            <a:ext cx="3472713" cy="7045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6D84143-565D-4014-9E62-AA497E6B8F80}"/>
              </a:ext>
            </a:extLst>
          </p:cNvPr>
          <p:cNvSpPr/>
          <p:nvPr/>
        </p:nvSpPr>
        <p:spPr>
          <a:xfrm>
            <a:off x="2683237" y="3853203"/>
            <a:ext cx="1034323" cy="7045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60802ED-695D-4D69-999F-887FF28D7192}"/>
              </a:ext>
            </a:extLst>
          </p:cNvPr>
          <p:cNvCxnSpPr/>
          <p:nvPr/>
        </p:nvCxnSpPr>
        <p:spPr>
          <a:xfrm>
            <a:off x="3717560" y="4841823"/>
            <a:ext cx="0" cy="58461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B454F4E-E162-4310-9502-3117F2159693}"/>
              </a:ext>
            </a:extLst>
          </p:cNvPr>
          <p:cNvCxnSpPr/>
          <p:nvPr/>
        </p:nvCxnSpPr>
        <p:spPr>
          <a:xfrm>
            <a:off x="5908618" y="4844321"/>
            <a:ext cx="0" cy="58461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8A7E8B7-3995-4A3D-BB91-0044E1E2D154}"/>
              </a:ext>
            </a:extLst>
          </p:cNvPr>
          <p:cNvCxnSpPr/>
          <p:nvPr/>
        </p:nvCxnSpPr>
        <p:spPr>
          <a:xfrm>
            <a:off x="8024728" y="4831829"/>
            <a:ext cx="0" cy="58461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D68E558C-2BD4-4835-980F-330A5D7E8D6F}"/>
              </a:ext>
            </a:extLst>
          </p:cNvPr>
          <p:cNvSpPr/>
          <p:nvPr/>
        </p:nvSpPr>
        <p:spPr>
          <a:xfrm>
            <a:off x="2683237" y="5561839"/>
            <a:ext cx="4661928" cy="7045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06A6C32-3BE2-4577-9E9F-05B9585EF220}"/>
              </a:ext>
            </a:extLst>
          </p:cNvPr>
          <p:cNvSpPr/>
          <p:nvPr/>
        </p:nvSpPr>
        <p:spPr>
          <a:xfrm>
            <a:off x="7540049" y="5546322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Validation</a:t>
            </a:r>
          </a:p>
        </p:txBody>
      </p:sp>
    </p:spTree>
    <p:extLst>
      <p:ext uri="{BB962C8B-B14F-4D97-AF65-F5344CB8AC3E}">
        <p14:creationId xmlns:p14="http://schemas.microsoft.com/office/powerpoint/2010/main" val="15569819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9FDFA-EBA7-43BC-8222-320BBCF9D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K-Fold Cross-Validation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D91024-3BEC-4432-A7F7-06621E0AD3F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For each fold we train the model with many different values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D91024-3BEC-4432-A7F7-06621E0AD3F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F09BB96C-C8A7-4247-B4D7-6B8E38A66F85}"/>
              </a:ext>
            </a:extLst>
          </p:cNvPr>
          <p:cNvSpPr/>
          <p:nvPr/>
        </p:nvSpPr>
        <p:spPr>
          <a:xfrm>
            <a:off x="1019329" y="2724462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E48038-DE10-446F-87C1-90B0D83BF9D4}"/>
              </a:ext>
            </a:extLst>
          </p:cNvPr>
          <p:cNvSpPr/>
          <p:nvPr/>
        </p:nvSpPr>
        <p:spPr>
          <a:xfrm>
            <a:off x="2248527" y="2724462"/>
            <a:ext cx="4661936" cy="7045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A8B383-CA51-4E45-AA73-2E7B2A66206C}"/>
              </a:ext>
            </a:extLst>
          </p:cNvPr>
          <p:cNvSpPr/>
          <p:nvPr/>
        </p:nvSpPr>
        <p:spPr>
          <a:xfrm>
            <a:off x="2248527" y="3608877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B15A46-5043-4120-8BAB-BBD674A7A607}"/>
              </a:ext>
            </a:extLst>
          </p:cNvPr>
          <p:cNvSpPr/>
          <p:nvPr/>
        </p:nvSpPr>
        <p:spPr>
          <a:xfrm>
            <a:off x="3437750" y="3623487"/>
            <a:ext cx="3472713" cy="7045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FB23E25-9B6F-4FE1-9C5D-5462A7ED34FA}"/>
              </a:ext>
            </a:extLst>
          </p:cNvPr>
          <p:cNvSpPr/>
          <p:nvPr/>
        </p:nvSpPr>
        <p:spPr>
          <a:xfrm>
            <a:off x="1019328" y="3607828"/>
            <a:ext cx="1034323" cy="7045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9169C2F-5D90-4DE8-9DC7-D5F445A15BEF}"/>
              </a:ext>
            </a:extLst>
          </p:cNvPr>
          <p:cNvCxnSpPr/>
          <p:nvPr/>
        </p:nvCxnSpPr>
        <p:spPr>
          <a:xfrm>
            <a:off x="2053651" y="4596448"/>
            <a:ext cx="0" cy="58461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573EE38-A918-4EFA-B88B-30D87FBD40D4}"/>
              </a:ext>
            </a:extLst>
          </p:cNvPr>
          <p:cNvCxnSpPr/>
          <p:nvPr/>
        </p:nvCxnSpPr>
        <p:spPr>
          <a:xfrm>
            <a:off x="4244709" y="4598946"/>
            <a:ext cx="0" cy="58461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2A1361E-FB9D-4AFB-B668-6464F9B3EA6F}"/>
              </a:ext>
            </a:extLst>
          </p:cNvPr>
          <p:cNvCxnSpPr/>
          <p:nvPr/>
        </p:nvCxnSpPr>
        <p:spPr>
          <a:xfrm>
            <a:off x="6360819" y="4586454"/>
            <a:ext cx="0" cy="58461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D9528F52-B3C7-46BF-8ADB-3B3D2E8B2B87}"/>
              </a:ext>
            </a:extLst>
          </p:cNvPr>
          <p:cNvSpPr/>
          <p:nvPr/>
        </p:nvSpPr>
        <p:spPr>
          <a:xfrm>
            <a:off x="1019328" y="5316464"/>
            <a:ext cx="4661928" cy="7045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6F37A87-3B5C-47F3-AAF6-4C7B53A0BC48}"/>
              </a:ext>
            </a:extLst>
          </p:cNvPr>
          <p:cNvSpPr/>
          <p:nvPr/>
        </p:nvSpPr>
        <p:spPr>
          <a:xfrm>
            <a:off x="5876140" y="5300947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7D1D72A-4FB0-462F-97B9-503062ED705D}"/>
                  </a:ext>
                </a:extLst>
              </p:cNvPr>
              <p:cNvSpPr txBox="1"/>
              <p:nvPr/>
            </p:nvSpPr>
            <p:spPr>
              <a:xfrm>
                <a:off x="7150308" y="2874362"/>
                <a:ext cx="358264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𝜆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∈{.01, .1, 1, …,10, …}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7D1D72A-4FB0-462F-97B9-503062ED70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0308" y="2874362"/>
                <a:ext cx="3582649" cy="369332"/>
              </a:xfrm>
              <a:prstGeom prst="rect">
                <a:avLst/>
              </a:prstGeom>
              <a:blipFill>
                <a:blip r:embed="rId3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79421FD-C08C-4598-804C-87F29A9B8135}"/>
                  </a:ext>
                </a:extLst>
              </p:cNvPr>
              <p:cNvSpPr txBox="1"/>
              <p:nvPr/>
            </p:nvSpPr>
            <p:spPr>
              <a:xfrm>
                <a:off x="7150308" y="3637226"/>
                <a:ext cx="358264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𝜆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∈{.01, .1, 1, …,10, …}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79421FD-C08C-4598-804C-87F29A9B81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0308" y="3637226"/>
                <a:ext cx="3582649" cy="369332"/>
              </a:xfrm>
              <a:prstGeom prst="rect">
                <a:avLst/>
              </a:prstGeom>
              <a:blipFill>
                <a:blip r:embed="rId4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C3E60AE-9BD5-4723-8646-F5A60925D334}"/>
                  </a:ext>
                </a:extLst>
              </p:cNvPr>
              <p:cNvSpPr txBox="1"/>
              <p:nvPr/>
            </p:nvSpPr>
            <p:spPr>
              <a:xfrm>
                <a:off x="7150308" y="5468550"/>
                <a:ext cx="358264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𝜆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∈{.01, .1, 1, …,10, …}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C3E60AE-9BD5-4723-8646-F5A60925D3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0308" y="5468550"/>
                <a:ext cx="3582649" cy="369332"/>
              </a:xfrm>
              <a:prstGeom prst="rect">
                <a:avLst/>
              </a:prstGeom>
              <a:blipFill>
                <a:blip r:embed="rId5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56981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8CA69-0416-8110-B88B-0E2C66387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for Performing K-Fold CV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9620E-EAEB-42B7-E349-CAB6A4317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will use the </a:t>
            </a:r>
            <a:r>
              <a:rPr lang="en-US" dirty="0" err="1"/>
              <a:t>GridSearchCV</a:t>
            </a:r>
            <a:r>
              <a:rPr lang="en-US" dirty="0"/>
              <a:t> function</a:t>
            </a:r>
          </a:p>
          <a:p>
            <a:r>
              <a:rPr lang="en-US" dirty="0"/>
              <a:t>This takes the following parameters:</a:t>
            </a:r>
          </a:p>
          <a:p>
            <a:pPr lvl="1"/>
            <a:r>
              <a:rPr lang="en-US" dirty="0"/>
              <a:t>estimator = which model to search over (e.g. logistic regression, decision trees, random forest, etc.) </a:t>
            </a:r>
          </a:p>
          <a:p>
            <a:pPr lvl="1"/>
            <a:r>
              <a:rPr lang="en-US" dirty="0" err="1"/>
              <a:t>param_grid</a:t>
            </a:r>
            <a:r>
              <a:rPr lang="en-US" dirty="0"/>
              <a:t> = The hyperparameters and associated values to search over</a:t>
            </a:r>
          </a:p>
          <a:p>
            <a:pPr lvl="1"/>
            <a:r>
              <a:rPr lang="en-US" dirty="0"/>
              <a:t>cv = number of folds (this is the value of K)</a:t>
            </a:r>
          </a:p>
        </p:txBody>
      </p:sp>
    </p:spTree>
    <p:extLst>
      <p:ext uri="{BB962C8B-B14F-4D97-AF65-F5344CB8AC3E}">
        <p14:creationId xmlns:p14="http://schemas.microsoft.com/office/powerpoint/2010/main" val="17160808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BF24A-B55E-E04F-CAF5-F273162D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Logistic Regression with Ridge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02970-A919-0718-434A-D9ECF6C56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load scikit learn functionality we will use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558A833-2296-0552-6225-0C2AA72E94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0588" y="3054486"/>
            <a:ext cx="9088194" cy="1412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196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1E0CB-BC6B-AC3E-1352-BAA73B93C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E0119-F0E3-FFEC-302C-C19846A87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115128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This week we will predict whether a defendant will fail to appear at a future court appearance (</a:t>
            </a:r>
            <a:r>
              <a:rPr lang="en-US" dirty="0" err="1"/>
              <a:t>fta</a:t>
            </a:r>
            <a:r>
              <a:rPr lang="en-US" dirty="0"/>
              <a:t>)</a:t>
            </a:r>
          </a:p>
          <a:p>
            <a:r>
              <a:rPr lang="en-US" dirty="0"/>
              <a:t>We will use the predictors:</a:t>
            </a:r>
          </a:p>
          <a:p>
            <a:pPr lvl="1"/>
            <a:r>
              <a:rPr lang="en-US" dirty="0" err="1"/>
              <a:t>age_at_arrest</a:t>
            </a:r>
            <a:endParaRPr lang="en-US" dirty="0"/>
          </a:p>
          <a:p>
            <a:pPr lvl="1"/>
            <a:r>
              <a:rPr lang="en-US" dirty="0"/>
              <a:t>The judge decision at the initial hearing</a:t>
            </a:r>
          </a:p>
          <a:p>
            <a:pPr lvl="2"/>
            <a:r>
              <a:rPr lang="en-US" dirty="0"/>
              <a:t>ROR – released</a:t>
            </a:r>
          </a:p>
          <a:p>
            <a:pPr lvl="2"/>
            <a:r>
              <a:rPr lang="en-US" dirty="0"/>
              <a:t>HWOB (Held without  bail/detention)</a:t>
            </a:r>
          </a:p>
          <a:p>
            <a:pPr lvl="2"/>
            <a:r>
              <a:rPr lang="en-US" dirty="0"/>
              <a:t>HDOB (Held on bail)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1FB557-23F3-5A69-37B0-86F93CF444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1248" y="1489453"/>
            <a:ext cx="7925487" cy="405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5973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233ABAAE4B484887E2C69717567EDE" ma:contentTypeVersion="11" ma:contentTypeDescription="Create a new document." ma:contentTypeScope="" ma:versionID="487138178fc2ce395cccde324d3a9e54">
  <xsd:schema xmlns:xsd="http://www.w3.org/2001/XMLSchema" xmlns:xs="http://www.w3.org/2001/XMLSchema" xmlns:p="http://schemas.microsoft.com/office/2006/metadata/properties" xmlns:ns3="45728aa8-8d75-454f-8e78-8fa54be1ed29" xmlns:ns4="aaa32805-7aaf-4760-85de-3e2c8bbb92c1" targetNamespace="http://schemas.microsoft.com/office/2006/metadata/properties" ma:root="true" ma:fieldsID="43e5c378e665b736ecd8dbd334afd3f6" ns3:_="" ns4:_="">
    <xsd:import namespace="45728aa8-8d75-454f-8e78-8fa54be1ed29"/>
    <xsd:import namespace="aaa32805-7aaf-4760-85de-3e2c8bbb92c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728aa8-8d75-454f-8e78-8fa54be1ed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a32805-7aaf-4760-85de-3e2c8bbb92c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34EF1C-6AFF-4F5F-988B-ED9C5C1C26D2}">
  <ds:schemaRefs>
    <ds:schemaRef ds:uri="aaa32805-7aaf-4760-85de-3e2c8bbb92c1"/>
    <ds:schemaRef ds:uri="http://schemas.microsoft.com/office/2006/documentManagement/types"/>
    <ds:schemaRef ds:uri="45728aa8-8d75-454f-8e78-8fa54be1ed29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7449ADF-E858-4255-BCE9-CD6BBFE137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5728aa8-8d75-454f-8e78-8fa54be1ed29"/>
    <ds:schemaRef ds:uri="aaa32805-7aaf-4760-85de-3e2c8bbb92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024CCC-7031-4BA2-A947-0D74E6D811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12071</TotalTime>
  <Words>981</Words>
  <Application>Microsoft Office PowerPoint</Application>
  <PresentationFormat>Widescreen</PresentationFormat>
  <Paragraphs>172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Cambria</vt:lpstr>
      <vt:lpstr>Cambria Math</vt:lpstr>
      <vt:lpstr>Office Theme</vt:lpstr>
      <vt:lpstr>1_Office Theme</vt:lpstr>
      <vt:lpstr>INST 414: Data Science Techniques   Lab 7 Implementing Cross-validation</vt:lpstr>
      <vt:lpstr>Running a Prediction Model</vt:lpstr>
      <vt:lpstr>Cross-validation</vt:lpstr>
      <vt:lpstr>K-fold Cross-validation</vt:lpstr>
      <vt:lpstr>K-fold Cross-validation</vt:lpstr>
      <vt:lpstr>K-Fold Cross-Validation </vt:lpstr>
      <vt:lpstr>Functions for Performing K-Fold CV</vt:lpstr>
      <vt:lpstr>Example Logistic Regression with Ridge</vt:lpstr>
      <vt:lpstr>Load Data</vt:lpstr>
      <vt:lpstr>Load Data</vt:lpstr>
      <vt:lpstr>Feature 1 – One-Hot Encode Judge Decision</vt:lpstr>
      <vt:lpstr>Feature 2 – Charge Counts</vt:lpstr>
      <vt:lpstr>Feature 2 –Charge Counts</vt:lpstr>
      <vt:lpstr>Feature 2 –Charge Counts</vt:lpstr>
      <vt:lpstr>Running GridSearchCV</vt:lpstr>
      <vt:lpstr>Running GridSearchCV</vt:lpstr>
      <vt:lpstr>Running GridSearchCV</vt:lpstr>
      <vt:lpstr>Running GridSearchCV</vt:lpstr>
      <vt:lpstr>Plot Calibration Curve</vt:lpstr>
      <vt:lpstr>Evaluate Performance</vt:lpstr>
      <vt:lpstr>Nested Cross-Validation</vt:lpstr>
      <vt:lpstr>Nested Cross-Validation Procedure</vt:lpstr>
      <vt:lpstr>Why Do Nested Cross-Validation?</vt:lpstr>
      <vt:lpstr>Running Nested CV</vt:lpstr>
      <vt:lpstr>Running Nested CV</vt:lpstr>
      <vt:lpstr>Running Nested CV</vt:lpstr>
      <vt:lpstr>Calibration plot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 414: Data Science Techniques   Lecture 3 Working with event data</dc:title>
  <dc:creator>Zubin Jelveh</dc:creator>
  <cp:lastModifiedBy>Zubin Jelveh</cp:lastModifiedBy>
  <cp:revision>89</cp:revision>
  <dcterms:created xsi:type="dcterms:W3CDTF">2021-02-08T17:47:15Z</dcterms:created>
  <dcterms:modified xsi:type="dcterms:W3CDTF">2024-10-22T16:29:19Z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0x010100B1233ABAAE4B484887E2C69717567EDE</vt:lpwstr>
  </property>
</Properties>
</file>