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27"/>
  </p:notesMasterIdLst>
  <p:sldIdLst>
    <p:sldId id="257" r:id="rId5"/>
    <p:sldId id="576" r:id="rId6"/>
    <p:sldId id="584" r:id="rId7"/>
    <p:sldId id="585" r:id="rId8"/>
    <p:sldId id="586" r:id="rId9"/>
    <p:sldId id="587" r:id="rId10"/>
    <p:sldId id="588" r:id="rId11"/>
    <p:sldId id="589" r:id="rId12"/>
    <p:sldId id="590" r:id="rId13"/>
    <p:sldId id="591" r:id="rId14"/>
    <p:sldId id="569" r:id="rId15"/>
    <p:sldId id="575" r:id="rId16"/>
    <p:sldId id="592" r:id="rId17"/>
    <p:sldId id="593" r:id="rId18"/>
    <p:sldId id="594" r:id="rId19"/>
    <p:sldId id="596" r:id="rId20"/>
    <p:sldId id="595" r:id="rId21"/>
    <p:sldId id="597" r:id="rId22"/>
    <p:sldId id="598" r:id="rId23"/>
    <p:sldId id="599" r:id="rId24"/>
    <p:sldId id="600" r:id="rId25"/>
    <p:sldId id="601" r:id="rId2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Zubin Jelveh" initials="ZJ" lastIdx="1" clrIdx="0">
    <p:extLst>
      <p:ext uri="{19B8F6BF-5375-455C-9EA6-DF929625EA0E}">
        <p15:presenceInfo xmlns:p15="http://schemas.microsoft.com/office/powerpoint/2012/main" userId="S::zjelveh@UCHICAGO.EDU::5fa3cae2-013c-4adc-aafe-b14ff7fd1d2f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84972" autoAdjust="0"/>
  </p:normalViewPr>
  <p:slideViewPr>
    <p:cSldViewPr snapToGrid="0">
      <p:cViewPr varScale="1">
        <p:scale>
          <a:sx n="74" d="100"/>
          <a:sy n="74" d="100"/>
        </p:scale>
        <p:origin x="340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commentAuthors" Target="commentAuthor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58B7DC1-E79E-489B-80BC-13FA512A15A2}" type="datetimeFigureOut">
              <a:rPr lang="en-US" smtClean="0"/>
              <a:t>10/15/2024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67191EA-79B1-4676-BF7A-BC2A4D38B0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73151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ED3806-BDEB-460C-9DA3-A4AC5BB0B1D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2C7FA97-70B4-413B-97C0-FFF4B7FBF8C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6EE769B-11BD-47E9-AE8C-24185A5606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112FB-E8D3-4DF0-AA4A-3BFD82DDFA6E}" type="datetimeFigureOut">
              <a:rPr lang="en-US" smtClean="0"/>
              <a:t>10/15/2024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2C0DB0-4BD4-40AC-891C-D3C6027902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ED403A9-E94E-4E0E-912C-3AC191143B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01CC57-E82D-4F74-8143-BD37EA4519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01804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211F76-09F3-4AB2-B322-E98C0DCAA2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90A4C5B-0A15-45F2-B6DD-1E7015218C6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18C4E5E-1A83-47FE-93A8-3D03622046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112FB-E8D3-4DF0-AA4A-3BFD82DDFA6E}" type="datetimeFigureOut">
              <a:rPr lang="en-US" smtClean="0"/>
              <a:t>10/15/2024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063A81-2E66-4751-9339-909677DA3D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0F2FE9-0AD9-440F-B397-B2ADB4C9C4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01CC57-E82D-4F74-8143-BD37EA4519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580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931683E-AA4E-42C7-92FC-CD6F5E32AC1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9832C1C-831C-4392-9559-14B282986A0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1D12127-8753-4098-BFB0-6C16D4A2F6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112FB-E8D3-4DF0-AA4A-3BFD82DDFA6E}" type="datetimeFigureOut">
              <a:rPr lang="en-US" smtClean="0"/>
              <a:t>10/15/2024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BF935CE-EB2E-48E6-BE78-624D597CC1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3AE0D1B-157F-4630-A9D8-0C51188E0F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01CC57-E82D-4F74-8143-BD37EA4519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57685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CBCD64-0D4E-489F-9476-759D023014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mbria" panose="02040503050406030204" pitchFamily="18" charset="0"/>
                <a:ea typeface="Cambria" panose="02040503050406030204" pitchFamily="18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4252AA-3114-448D-89A4-AA93F275586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Cambria" panose="02040503050406030204" pitchFamily="18" charset="0"/>
                <a:ea typeface="Cambria" panose="02040503050406030204" pitchFamily="18" charset="0"/>
              </a:defRPr>
            </a:lvl1pPr>
            <a:lvl2pPr>
              <a:defRPr>
                <a:latin typeface="Cambria" panose="02040503050406030204" pitchFamily="18" charset="0"/>
                <a:ea typeface="Cambria" panose="02040503050406030204" pitchFamily="18" charset="0"/>
              </a:defRPr>
            </a:lvl2pPr>
            <a:lvl3pPr>
              <a:defRPr>
                <a:latin typeface="Cambria" panose="02040503050406030204" pitchFamily="18" charset="0"/>
                <a:ea typeface="Cambria" panose="02040503050406030204" pitchFamily="18" charset="0"/>
              </a:defRPr>
            </a:lvl3pPr>
            <a:lvl4pPr>
              <a:defRPr>
                <a:latin typeface="Cambria" panose="02040503050406030204" pitchFamily="18" charset="0"/>
                <a:ea typeface="Cambria" panose="02040503050406030204" pitchFamily="18" charset="0"/>
              </a:defRPr>
            </a:lvl4pPr>
            <a:lvl5pPr>
              <a:defRPr>
                <a:latin typeface="Cambria" panose="02040503050406030204" pitchFamily="18" charset="0"/>
                <a:ea typeface="Cambria" panose="02040503050406030204" pitchFamily="18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67F8F7-94F0-45CC-A92E-792E6CD18D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Cambria" panose="02040503050406030204" pitchFamily="18" charset="0"/>
                <a:ea typeface="Cambria" panose="02040503050406030204" pitchFamily="18" charset="0"/>
              </a:defRPr>
            </a:lvl1pPr>
          </a:lstStyle>
          <a:p>
            <a:fld id="{891112FB-E8D3-4DF0-AA4A-3BFD82DDFA6E}" type="datetimeFigureOut">
              <a:rPr lang="en-US" smtClean="0"/>
              <a:pPr/>
              <a:t>10/15/2024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1B51E92-750C-4844-861A-C6A6193C62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Cambria" panose="02040503050406030204" pitchFamily="18" charset="0"/>
                <a:ea typeface="Cambria" panose="02040503050406030204" pitchFamily="18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8D9B71B-F104-4B50-A704-A69EDCAFDE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Cambria" panose="02040503050406030204" pitchFamily="18" charset="0"/>
                <a:ea typeface="Cambria" panose="02040503050406030204" pitchFamily="18" charset="0"/>
              </a:defRPr>
            </a:lvl1pPr>
          </a:lstStyle>
          <a:p>
            <a:fld id="{E601CC57-E82D-4F74-8143-BD37EA4519F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67695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6B73C1-18B9-4A5F-A641-B1D9BD49DA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>
                <a:latin typeface="Cambria" panose="02040503050406030204" pitchFamily="18" charset="0"/>
                <a:ea typeface="Cambria" panose="02040503050406030204" pitchFamily="18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651784C-5273-44F7-9262-1F156E7F2A5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AB8A79-BC4E-4204-B93A-D6DBF70182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Cambria" panose="02040503050406030204" pitchFamily="18" charset="0"/>
                <a:ea typeface="Cambria" panose="02040503050406030204" pitchFamily="18" charset="0"/>
              </a:defRPr>
            </a:lvl1pPr>
          </a:lstStyle>
          <a:p>
            <a:fld id="{891112FB-E8D3-4DF0-AA4A-3BFD82DDFA6E}" type="datetimeFigureOut">
              <a:rPr lang="en-US" smtClean="0"/>
              <a:pPr/>
              <a:t>10/15/2024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4C3EE1-B841-4676-9577-A0C13FDDDC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Cambria" panose="02040503050406030204" pitchFamily="18" charset="0"/>
                <a:ea typeface="Cambria" panose="02040503050406030204" pitchFamily="18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9ECFB0D-E424-4EE8-BCD5-FB62B2C93F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Cambria" panose="02040503050406030204" pitchFamily="18" charset="0"/>
                <a:ea typeface="Cambria" panose="02040503050406030204" pitchFamily="18" charset="0"/>
              </a:defRPr>
            </a:lvl1pPr>
          </a:lstStyle>
          <a:p>
            <a:fld id="{E601CC57-E82D-4F74-8143-BD37EA4519F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7125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85D687-406E-4804-BD85-DF95C49073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75E60A-6C1B-4C51-9F5A-49D90242E94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83AB146-169B-445E-B371-A7272BAF9BD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5AFE962-49B4-44FC-B229-9ABA6B0E0B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112FB-E8D3-4DF0-AA4A-3BFD82DDFA6E}" type="datetimeFigureOut">
              <a:rPr lang="en-US" smtClean="0"/>
              <a:t>10/15/2024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954D0B0-8F5B-494A-BD8A-8D2B77AD85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F008D26-6FA9-497F-9E23-E985CD086F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01CC57-E82D-4F74-8143-BD37EA4519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0662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46B772-56EA-4E1D-870E-DC5399C27B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7DDFE92-D7AA-4C4E-890F-41F8870B900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CD5963D-C610-417C-BBBF-50B664A6948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F4EB91A-2ACD-4759-8B22-E9E9D685E45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BEBC8AD-69ED-4F56-9457-81E890E4B69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B0AF2C8-5B2E-4F24-9FE0-AA0D8EB73A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112FB-E8D3-4DF0-AA4A-3BFD82DDFA6E}" type="datetimeFigureOut">
              <a:rPr lang="en-US" smtClean="0"/>
              <a:t>10/15/2024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5A844D9-913B-4456-A877-F3575FBA6C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36F5455-A102-45EB-84C3-8DE10F886C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01CC57-E82D-4F74-8143-BD37EA4519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95030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BD4791-9577-4C5B-811C-3FBC23D676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D1D221A-78A2-4827-9539-870F0C201B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112FB-E8D3-4DF0-AA4A-3BFD82DDFA6E}" type="datetimeFigureOut">
              <a:rPr lang="en-US" smtClean="0"/>
              <a:t>10/15/2024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AF896ED-EF50-466A-AFF5-9DDE9E48A7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FA12E48-9380-43EE-868E-48C13717BC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01CC57-E82D-4F74-8143-BD37EA4519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65012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8A5BC4D-46F8-4394-9EE2-F364870651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112FB-E8D3-4DF0-AA4A-3BFD82DDFA6E}" type="datetimeFigureOut">
              <a:rPr lang="en-US" smtClean="0"/>
              <a:t>10/15/2024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8D55802-7FF1-4E95-9EB8-DD4CF2E37E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2382E4C-53E3-432B-9FFD-36B2A447E2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01CC57-E82D-4F74-8143-BD37EA4519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92995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BBC2CB-5984-4CCA-A811-540FE5C78A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19AC44-37DA-453A-B252-46CA4C9D5C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705F699-3D09-404A-BC27-147FB1A56BD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D60583E-4883-463E-A11A-2BD25995D9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112FB-E8D3-4DF0-AA4A-3BFD82DDFA6E}" type="datetimeFigureOut">
              <a:rPr lang="en-US" smtClean="0"/>
              <a:t>10/15/2024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151F581-82B4-4D90-8F8C-D5216BC502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A7D97C0-9B56-42D4-BD82-4A63B710DE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01CC57-E82D-4F74-8143-BD37EA4519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12768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9D5E91-BA62-43C5-9788-81C5A0A638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3D49752-A552-461E-9B83-1CDB760D91D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FC99023-ED54-417B-A259-627C351D6EF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F866B4E-A620-4AC4-AEB1-9CB9DD3DA6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112FB-E8D3-4DF0-AA4A-3BFD82DDFA6E}" type="datetimeFigureOut">
              <a:rPr lang="en-US" smtClean="0"/>
              <a:t>10/15/2024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9528525-F46B-4FD1-8513-3546D6B0B4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AFBA1ED-2D72-4AB7-A76E-C5DD4366DA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01CC57-E82D-4F74-8143-BD37EA4519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70410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DF22C11-2D15-4D11-972D-7C278AD75C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25E26B3-713B-4AF7-91FF-DA984E4A89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5F3D250-5C7E-4548-9DFA-CC7B8C2E400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defRPr>
            </a:lvl1pPr>
          </a:lstStyle>
          <a:p>
            <a:fld id="{891112FB-E8D3-4DF0-AA4A-3BFD82DDFA6E}" type="datetimeFigureOut">
              <a:rPr lang="en-US" smtClean="0"/>
              <a:pPr/>
              <a:t>10/15/2024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D17D943-DD20-43E3-BDFE-89CB3167362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E6B1F64-1E5C-4BD6-A38D-EAFFB339FA7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defRPr>
            </a:lvl1pPr>
          </a:lstStyle>
          <a:p>
            <a:fld id="{E601CC57-E82D-4F74-8143-BD37EA4519F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40043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Cambria" panose="02040503050406030204" pitchFamily="18" charset="0"/>
          <a:ea typeface="Cambria" panose="02040503050406030204" pitchFamily="18" charset="0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Cambria" panose="02040503050406030204" pitchFamily="18" charset="0"/>
          <a:ea typeface="Cambria" panose="02040503050406030204" pitchFamily="18" charset="0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Cambria" panose="02040503050406030204" pitchFamily="18" charset="0"/>
          <a:ea typeface="Cambria" panose="02040503050406030204" pitchFamily="18" charset="0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Cambria" panose="02040503050406030204" pitchFamily="18" charset="0"/>
          <a:ea typeface="Cambria" panose="02040503050406030204" pitchFamily="18" charset="0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Cambria" panose="02040503050406030204" pitchFamily="18" charset="0"/>
          <a:ea typeface="Cambria" panose="02040503050406030204" pitchFamily="18" charset="0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Cambria" panose="02040503050406030204" pitchFamily="18" charset="0"/>
          <a:ea typeface="Cambria" panose="02040503050406030204" pitchFamily="18" charset="0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7.pn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1.pn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6.png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546C8B-9AB5-4B36-A44B-C6B45DD2D01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756288"/>
            <a:ext cx="9144000" cy="2387600"/>
          </a:xfrm>
        </p:spPr>
        <p:txBody>
          <a:bodyPr>
            <a:normAutofit fontScale="90000"/>
          </a:bodyPr>
          <a:lstStyle/>
          <a:p>
            <a:r>
              <a:rPr lang="en-US" dirty="0"/>
              <a:t>INST 414: Data Science Techniques</a:t>
            </a:r>
            <a:br>
              <a:rPr lang="en-US" dirty="0"/>
            </a:br>
            <a:r>
              <a:rPr lang="en-US" dirty="0"/>
              <a:t> </a:t>
            </a:r>
            <a:br>
              <a:rPr lang="en-US" dirty="0"/>
            </a:br>
            <a:r>
              <a:rPr lang="en-US" sz="4900" dirty="0"/>
              <a:t>Lab 6</a:t>
            </a:r>
            <a:br>
              <a:rPr lang="en-US" sz="4900" dirty="0"/>
            </a:br>
            <a:r>
              <a:rPr lang="en-US" sz="4900" dirty="0"/>
              <a:t>Scikit-Learn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2373063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B33C42-DFB8-AE0C-2AD6-A6D0380E15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8906" y="2766218"/>
            <a:ext cx="10515600" cy="1325563"/>
          </a:xfrm>
        </p:spPr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Running a Prediction Model</a:t>
            </a:r>
          </a:p>
        </p:txBody>
      </p:sp>
    </p:spTree>
    <p:extLst>
      <p:ext uri="{BB962C8B-B14F-4D97-AF65-F5344CB8AC3E}">
        <p14:creationId xmlns:p14="http://schemas.microsoft.com/office/powerpoint/2010/main" val="2944870338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C4F576-533C-88CE-743E-B03BAE4D7F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Scikit-Learn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09CCC2-7BBC-1E40-03A4-216950F513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6574277" cy="4351338"/>
          </a:xfrm>
        </p:spPr>
        <p:txBody>
          <a:bodyPr>
            <a:normAutofit/>
          </a:bodyPr>
          <a:lstStyle/>
          <a:p>
            <a:pPr algn="l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1C1917"/>
                </a:solidFill>
                <a:effectLst/>
              </a:rPr>
              <a:t>Popular open source machine learning library for Python. </a:t>
            </a:r>
          </a:p>
          <a:p>
            <a:pPr algn="l">
              <a:buFont typeface="Arial" panose="020B0604020202020204" pitchFamily="34" charset="0"/>
              <a:buChar char="•"/>
            </a:pPr>
            <a:endParaRPr lang="en-US" b="0" i="0" dirty="0">
              <a:solidFill>
                <a:srgbClr val="1C1917"/>
              </a:solidFill>
              <a:effectLst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1C1917"/>
                </a:solidFill>
                <a:effectLst/>
              </a:rPr>
              <a:t>Provides a wide range of  algorithms via a consistent interface. Easy to switch between different machine learning models.</a:t>
            </a:r>
          </a:p>
        </p:txBody>
      </p:sp>
      <p:pic>
        <p:nvPicPr>
          <p:cNvPr id="1026" name="Picture 2" descr="scikit-learn - Wikipedia">
            <a:extLst>
              <a:ext uri="{FF2B5EF4-FFF2-40B4-BE49-F238E27FC236}">
                <a16:creationId xmlns:a16="http://schemas.microsoft.com/office/drawing/2014/main" id="{6178E5AD-7164-2338-6F6D-9DBCB15586E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19092" y="2450384"/>
            <a:ext cx="4126519" cy="22250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16731362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7CA8CE-B99A-061E-7329-5EE86505AB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Steps for running a model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FBBB05-8318-4F34-ACAC-F4019514C5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We first import the model, in this case OLS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  <a:p>
            <a:r>
              <a:rPr lang="en-US" dirty="0"/>
              <a:t>We then instantiate an instance of the </a:t>
            </a:r>
            <a:r>
              <a:rPr lang="en-US" dirty="0" err="1"/>
              <a:t>ols</a:t>
            </a:r>
            <a:r>
              <a:rPr lang="en-US" dirty="0"/>
              <a:t> class</a:t>
            </a:r>
          </a:p>
          <a:p>
            <a:endParaRPr lang="en-US" dirty="0"/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BC5BD01-EFE5-C498-CE79-64D9A57E446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98282" y="2548306"/>
            <a:ext cx="8949404" cy="455605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6E8C2F68-F07D-954D-DDAC-D68122AD35D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93147" y="4176696"/>
            <a:ext cx="2205705" cy="5394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6663509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9DBF51-B4BC-D875-C413-D9394552DD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fit</a:t>
            </a:r>
            <a:r>
              <a:rPr lang="en-US" dirty="0"/>
              <a:t> function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BDDC98-7C1B-7A6E-2ACB-2650B0FE2BA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 order to run the model, we use the fit function and provide the correct predictors and outcome.</a:t>
            </a:r>
          </a:p>
          <a:p>
            <a:r>
              <a:rPr lang="en-US" dirty="0"/>
              <a:t>We will use  two predictors:</a:t>
            </a:r>
          </a:p>
          <a:p>
            <a:pPr lvl="1"/>
            <a:r>
              <a:rPr lang="en-US" dirty="0" err="1"/>
              <a:t>charge_degree_felony</a:t>
            </a:r>
            <a:endParaRPr lang="en-US" dirty="0"/>
          </a:p>
          <a:p>
            <a:pPr lvl="1"/>
            <a:r>
              <a:rPr lang="en-US" dirty="0" err="1"/>
              <a:t>num_arr_last_year</a:t>
            </a:r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4129BA3-F3A4-848B-540F-BFC82832F05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66965" y="4164380"/>
            <a:ext cx="5154519" cy="23987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5501587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9DBF51-B4BC-D875-C413-D9394552DD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fit</a:t>
            </a:r>
            <a:r>
              <a:rPr lang="en-US" dirty="0"/>
              <a:t> function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57BDDC98-7C1B-7A6E-2ACB-2650B0FE2BA9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lnSpcReduction="10000"/>
              </a:bodyPr>
              <a:lstStyle/>
              <a:p>
                <a:r>
                  <a:rPr lang="en-US" dirty="0"/>
                  <a:t>We now run fit:</a:t>
                </a:r>
              </a:p>
              <a:p>
                <a:pPr marL="0" indent="0">
                  <a:buNone/>
                </a:pPr>
                <a:endParaRPr lang="en-US" dirty="0"/>
              </a:p>
              <a:p>
                <a:r>
                  <a:rPr lang="en-US" dirty="0"/>
                  <a:t>We can look at the intercept and slope of the resulting model using:</a:t>
                </a:r>
              </a:p>
              <a:p>
                <a:endParaRPr lang="en-US" dirty="0"/>
              </a:p>
              <a:p>
                <a:endParaRPr lang="en-US" dirty="0"/>
              </a:p>
              <a:p>
                <a:endParaRPr lang="en-US" dirty="0"/>
              </a:p>
              <a:p>
                <a:r>
                  <a:rPr lang="en-US" dirty="0"/>
                  <a:t>Which means the learned model is: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b="0" i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outcome</m:t>
                    </m:r>
                    <m:r>
                      <a:rPr lang="en-US" b="0" i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.</m:t>
                    </m:r>
                    <m:r>
                      <m:rPr>
                        <m:sty m:val="p"/>
                      </m:rPr>
                      <a:rPr lang="en-US" b="0" i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any</m:t>
                    </m:r>
                    <m:r>
                      <a:rPr lang="en-US" b="0" i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.</m:t>
                    </m:r>
                    <m:r>
                      <m:rPr>
                        <m:sty m:val="p"/>
                      </m:rPr>
                      <a:rPr lang="en-US" b="0" i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arrest</m:t>
                    </m:r>
                    <m:r>
                      <a:rPr lang="en-US" b="0" i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=.48−.14∗</m:t>
                    </m:r>
                    <m:r>
                      <m:rPr>
                        <m:sty m:val="p"/>
                      </m:rPr>
                      <a:rPr lang="en-US" b="0" i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felony</m:t>
                    </m:r>
                    <m:r>
                      <a:rPr lang="en-US" b="0" i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+.08∗</m:t>
                    </m:r>
                    <m:r>
                      <m:rPr>
                        <m:sty m:val="p"/>
                      </m:rPr>
                      <a:rPr lang="en-US" b="0" i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num</m:t>
                    </m:r>
                    <m:r>
                      <a:rPr lang="en-US" b="0" i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_</m:t>
                    </m:r>
                    <m:r>
                      <m:rPr>
                        <m:sty m:val="p"/>
                      </m:rPr>
                      <a:rPr lang="en-US" b="0" i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arr</m:t>
                    </m:r>
                  </m:oMath>
                </a14:m>
                <a:r>
                  <a:rPr lang="en-US" dirty="0">
                    <a:solidFill>
                      <a:srgbClr val="C00000"/>
                    </a:solidFill>
                  </a:rPr>
                  <a:t>_</a:t>
                </a:r>
                <a:r>
                  <a:rPr lang="en-US" dirty="0" err="1">
                    <a:solidFill>
                      <a:srgbClr val="C00000"/>
                    </a:solidFill>
                  </a:rPr>
                  <a:t>last_year</a:t>
                </a:r>
                <a:endParaRPr lang="en-US" dirty="0">
                  <a:solidFill>
                    <a:srgbClr val="C00000"/>
                  </a:solidFill>
                </a:endParaRPr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57BDDC98-7C1B-7A6E-2ACB-2650B0FE2BA9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43" t="-336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6" name="Picture 5">
            <a:extLst>
              <a:ext uri="{FF2B5EF4-FFF2-40B4-BE49-F238E27FC236}">
                <a16:creationId xmlns:a16="http://schemas.microsoft.com/office/drawing/2014/main" id="{3EBA525C-FB70-2D59-C57D-B003EE9D9C2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3814" y="2177062"/>
            <a:ext cx="10519986" cy="568290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314E741E-8978-E281-1A08-16495FAFC96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89696" y="3521212"/>
            <a:ext cx="3126955" cy="12135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3484335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3D8FF5-8C9A-F958-E73A-6693E935F3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predict</a:t>
            </a:r>
            <a:r>
              <a:rPr lang="en-US" dirty="0"/>
              <a:t> function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06BACF-46E3-EAAF-88A5-245B4CE4D52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After fitting the model, we can then use the model to generate predictions. </a:t>
            </a:r>
          </a:p>
          <a:p>
            <a:r>
              <a:rPr lang="en-US" dirty="0"/>
              <a:t>To do so, we call the predict function and feed it the set of predictors. We assign the outcome to a new column called </a:t>
            </a:r>
            <a:r>
              <a:rPr lang="en-US" b="1" dirty="0"/>
              <a:t>prediction</a:t>
            </a:r>
            <a:r>
              <a:rPr lang="en-US" dirty="0"/>
              <a:t> </a:t>
            </a:r>
          </a:p>
          <a:p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F4F8169-779B-3CA4-E774-0DED77DF563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00251" y="4079630"/>
            <a:ext cx="9612970" cy="513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6995087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3D8FF5-8C9A-F958-E73A-6693E935F3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Computing performance metrics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06BACF-46E3-EAAF-88A5-245B4CE4D52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First we choose a threshold and then create a </a:t>
            </a:r>
            <a:r>
              <a:rPr lang="en-US" dirty="0" err="1"/>
              <a:t>yhat</a:t>
            </a:r>
            <a:r>
              <a:rPr lang="en-US" dirty="0"/>
              <a:t> column. In this example, the threshold we will use is the </a:t>
            </a:r>
            <a:r>
              <a:rPr lang="en-US" dirty="0" err="1"/>
              <a:t>baserate</a:t>
            </a:r>
            <a:r>
              <a:rPr lang="en-US" dirty="0"/>
              <a:t> of the outcome.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Then we compute TPR: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And PPV: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53640C36-4508-2C4B-DFE8-B21648AD75A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21387" y="2889114"/>
            <a:ext cx="8345349" cy="597621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538830DC-3FB1-64F8-5F9B-3EA73F2F1AD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81020" y="3688846"/>
            <a:ext cx="6050649" cy="861377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D1F426C7-2937-2A33-EDD1-E48BB3ED778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921456" y="5035356"/>
            <a:ext cx="5966261" cy="10435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255546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03BFCE-85AC-C910-13D7-51A0A7A94E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Using </a:t>
            </a:r>
            <a:r>
              <a:rPr lang="en-US" dirty="0" err="1">
                <a:solidFill>
                  <a:schemeClr val="accent1">
                    <a:lumMod val="75000"/>
                  </a:schemeClr>
                </a:solidFill>
              </a:rPr>
              <a:t>train_test_split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dirty="0"/>
              <a:t>function</a:t>
            </a:r>
            <a:endParaRPr lang="en-US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205870-5D7F-5753-CCB1-15F7B07154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Notice that in the previous example we trained and evaluated on the same data. We will now split into training and evaluation sets. 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AB7F891-111B-50B5-B34F-D226578F357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84261" y="2937750"/>
            <a:ext cx="6556369" cy="21206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7049919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03BFCE-85AC-C910-13D7-51A0A7A94E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Using </a:t>
            </a:r>
            <a:r>
              <a:rPr lang="en-US" dirty="0" err="1">
                <a:solidFill>
                  <a:schemeClr val="accent1">
                    <a:lumMod val="75000"/>
                  </a:schemeClr>
                </a:solidFill>
              </a:rPr>
              <a:t>train_test_split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dirty="0"/>
              <a:t>function</a:t>
            </a:r>
            <a:endParaRPr lang="en-US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205870-5D7F-5753-CCB1-15F7B07154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1" y="1825625"/>
            <a:ext cx="4473102" cy="4351338"/>
          </a:xfrm>
        </p:spPr>
        <p:txBody>
          <a:bodyPr/>
          <a:lstStyle/>
          <a:p>
            <a:r>
              <a:rPr lang="en-US" dirty="0"/>
              <a:t>The function takes a </a:t>
            </a:r>
            <a:r>
              <a:rPr lang="en-US" dirty="0" err="1"/>
              <a:t>DataFrame</a:t>
            </a:r>
            <a:r>
              <a:rPr lang="en-US" dirty="0"/>
              <a:t> (universe), the percentage to split by (</a:t>
            </a:r>
            <a:r>
              <a:rPr lang="en-US" dirty="0" err="1"/>
              <a:t>test_size</a:t>
            </a:r>
            <a:r>
              <a:rPr lang="en-US" dirty="0"/>
              <a:t>), whether to shuffle the rows, and whether to stratify.</a:t>
            </a:r>
          </a:p>
          <a:p>
            <a:r>
              <a:rPr lang="en-US" dirty="0"/>
              <a:t>We stratify on the outcome, which means both train and test will have the same base rates. 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AB7F891-111B-50B5-B34F-D226578F357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45359" y="1825625"/>
            <a:ext cx="6556369" cy="2120633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D8426824-7F5E-83B0-90CA-B7A5F52AA1F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80998" y="4270443"/>
            <a:ext cx="3771670" cy="14916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1880582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E51D6F-5CDF-3437-3A41-DAC753E883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Running Logistic Regression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094D48-7CE8-0480-762D-A591328920B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We will also use logistic regression today. The version we will use will do Ridge Regression. In scikit-learn, the Lambda parameter is referred to as C, and it’s 1/Lambda</a:t>
            </a:r>
          </a:p>
          <a:p>
            <a:endParaRPr lang="en-US" dirty="0"/>
          </a:p>
          <a:p>
            <a:r>
              <a:rPr lang="en-US" dirty="0"/>
              <a:t>Larger C means LESS regularization</a:t>
            </a:r>
          </a:p>
          <a:p>
            <a:r>
              <a:rPr lang="en-US" dirty="0"/>
              <a:t>Smaller C means MORE regularization</a:t>
            </a:r>
          </a:p>
        </p:txBody>
      </p:sp>
    </p:spTree>
    <p:extLst>
      <p:ext uri="{BB962C8B-B14F-4D97-AF65-F5344CB8AC3E}">
        <p14:creationId xmlns:p14="http://schemas.microsoft.com/office/powerpoint/2010/main" val="3832388060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28B68D-CD54-273E-64ED-933038A30A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We Covered Last Time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686736-50BA-B797-F2E3-B9815377345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Feature engineering:</a:t>
            </a:r>
          </a:p>
          <a:p>
            <a:pPr lvl="1"/>
            <a:r>
              <a:rPr lang="en-US" dirty="0"/>
              <a:t>Universe table keeps track of who we are training on/predicting for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Events tables: </a:t>
            </a:r>
          </a:p>
          <a:p>
            <a:pPr lvl="2"/>
            <a:r>
              <a:rPr lang="en-US" dirty="0"/>
              <a:t>We apply transformations to the events table to create features</a:t>
            </a:r>
          </a:p>
          <a:p>
            <a:pPr lvl="2"/>
            <a:r>
              <a:rPr lang="en-US" dirty="0"/>
              <a:t>Merge these features back onto the universe table</a:t>
            </a:r>
          </a:p>
        </p:txBody>
      </p:sp>
      <p:pic>
        <p:nvPicPr>
          <p:cNvPr id="4" name="Content Placeholder 4" descr="Database with solid fill">
            <a:extLst>
              <a:ext uri="{FF2B5EF4-FFF2-40B4-BE49-F238E27FC236}">
                <a16:creationId xmlns:a16="http://schemas.microsoft.com/office/drawing/2014/main" id="{DA0857D4-F3F9-71B0-835D-DD57097BB84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257814" y="4530460"/>
            <a:ext cx="914400" cy="1840584"/>
          </a:xfrm>
          <a:prstGeom prst="rect">
            <a:avLst/>
          </a:prstGeom>
        </p:spPr>
      </p:pic>
      <p:pic>
        <p:nvPicPr>
          <p:cNvPr id="5" name="Graphic 4" descr="Monitor with solid fill">
            <a:extLst>
              <a:ext uri="{FF2B5EF4-FFF2-40B4-BE49-F238E27FC236}">
                <a16:creationId xmlns:a16="http://schemas.microsoft.com/office/drawing/2014/main" id="{7C03AFBD-4832-0F59-6B59-55D077C24C0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5090175" y="4360385"/>
            <a:ext cx="2329992" cy="2329992"/>
          </a:xfrm>
          <a:prstGeom prst="rect">
            <a:avLst/>
          </a:prstGeom>
        </p:spPr>
      </p:pic>
      <p:pic>
        <p:nvPicPr>
          <p:cNvPr id="6" name="Content Placeholder 4" descr="Database with solid fill">
            <a:extLst>
              <a:ext uri="{FF2B5EF4-FFF2-40B4-BE49-F238E27FC236}">
                <a16:creationId xmlns:a16="http://schemas.microsoft.com/office/drawing/2014/main" id="{C760D5DB-2572-A79D-ECDE-B3B61C38FF9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646464" y="4993553"/>
            <a:ext cx="914400" cy="914400"/>
          </a:xfrm>
          <a:prstGeom prst="rect">
            <a:avLst/>
          </a:prstGeom>
        </p:spPr>
      </p:pic>
      <p:sp>
        <p:nvSpPr>
          <p:cNvPr id="7" name="Arrow: Right 6">
            <a:extLst>
              <a:ext uri="{FF2B5EF4-FFF2-40B4-BE49-F238E27FC236}">
                <a16:creationId xmlns:a16="http://schemas.microsoft.com/office/drawing/2014/main" id="{0FD7A175-E508-AD1F-3667-E1963679EF74}"/>
              </a:ext>
            </a:extLst>
          </p:cNvPr>
          <p:cNvSpPr/>
          <p:nvPr/>
        </p:nvSpPr>
        <p:spPr>
          <a:xfrm>
            <a:off x="3440484" y="5342737"/>
            <a:ext cx="1470582" cy="28516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8" name="Arrow: Right 7">
            <a:extLst>
              <a:ext uri="{FF2B5EF4-FFF2-40B4-BE49-F238E27FC236}">
                <a16:creationId xmlns:a16="http://schemas.microsoft.com/office/drawing/2014/main" id="{14382CEE-A7A6-7C9A-A286-A5BCE8887962}"/>
              </a:ext>
            </a:extLst>
          </p:cNvPr>
          <p:cNvSpPr/>
          <p:nvPr/>
        </p:nvSpPr>
        <p:spPr>
          <a:xfrm>
            <a:off x="7798024" y="5308172"/>
            <a:ext cx="1470582" cy="28516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61BC61A-C245-16D3-B780-AE6120F93ED3}"/>
              </a:ext>
            </a:extLst>
          </p:cNvPr>
          <p:cNvSpPr txBox="1"/>
          <p:nvPr/>
        </p:nvSpPr>
        <p:spPr>
          <a:xfrm>
            <a:off x="10540472" y="5068646"/>
            <a:ext cx="1941922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latin typeface="Cambria" panose="02040503050406030204" pitchFamily="18" charset="0"/>
                <a:ea typeface="Cambria" panose="02040503050406030204" pitchFamily="18" charset="0"/>
              </a:rPr>
              <a:t>Person-level data</a:t>
            </a:r>
          </a:p>
          <a:p>
            <a:r>
              <a:rPr lang="en-US" sz="1400" dirty="0">
                <a:latin typeface="Cambria" panose="02040503050406030204" pitchFamily="18" charset="0"/>
                <a:ea typeface="Cambria" panose="02040503050406030204" pitchFamily="18" charset="0"/>
              </a:rPr>
              <a:t>(e.g. each person).</a:t>
            </a:r>
          </a:p>
          <a:p>
            <a:r>
              <a:rPr lang="en-US" sz="1400" dirty="0">
                <a:latin typeface="Cambria" panose="02040503050406030204" pitchFamily="18" charset="0"/>
                <a:ea typeface="Cambria" panose="02040503050406030204" pitchFamily="18" charset="0"/>
              </a:rPr>
              <a:t>Has M&lt;N rows.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6294D22-5593-8151-C99E-F240B95A74AA}"/>
              </a:ext>
            </a:extLst>
          </p:cNvPr>
          <p:cNvSpPr txBox="1"/>
          <p:nvPr/>
        </p:nvSpPr>
        <p:spPr>
          <a:xfrm>
            <a:off x="5517675" y="4999013"/>
            <a:ext cx="1941922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latin typeface="Cambria" panose="02040503050406030204" pitchFamily="18" charset="0"/>
                <a:ea typeface="Cambria" panose="02040503050406030204" pitchFamily="18" charset="0"/>
              </a:rPr>
              <a:t>Apply a series of transformations/</a:t>
            </a:r>
          </a:p>
          <a:p>
            <a:r>
              <a:rPr lang="en-US" sz="1400" dirty="0">
                <a:latin typeface="Cambria" panose="02040503050406030204" pitchFamily="18" charset="0"/>
                <a:ea typeface="Cambria" panose="02040503050406030204" pitchFamily="18" charset="0"/>
              </a:rPr>
              <a:t>functions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C12D5858-8A99-6031-6BB4-204609F68251}"/>
              </a:ext>
            </a:extLst>
          </p:cNvPr>
          <p:cNvSpPr txBox="1"/>
          <p:nvPr/>
        </p:nvSpPr>
        <p:spPr>
          <a:xfrm>
            <a:off x="577046" y="5081420"/>
            <a:ext cx="1941922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latin typeface="Cambria" panose="02040503050406030204" pitchFamily="18" charset="0"/>
                <a:ea typeface="Cambria" panose="02040503050406030204" pitchFamily="18" charset="0"/>
              </a:rPr>
              <a:t>Event-level data</a:t>
            </a:r>
          </a:p>
          <a:p>
            <a:r>
              <a:rPr lang="en-US" sz="1400" dirty="0">
                <a:latin typeface="Cambria" panose="02040503050406030204" pitchFamily="18" charset="0"/>
                <a:ea typeface="Cambria" panose="02040503050406030204" pitchFamily="18" charset="0"/>
              </a:rPr>
              <a:t>(e.g. each arrest).</a:t>
            </a:r>
          </a:p>
          <a:p>
            <a:r>
              <a:rPr lang="en-US" sz="1400" dirty="0">
                <a:latin typeface="Cambria" panose="02040503050406030204" pitchFamily="18" charset="0"/>
                <a:ea typeface="Cambria" panose="02040503050406030204" pitchFamily="18" charset="0"/>
              </a:rPr>
              <a:t>Has N rows.</a:t>
            </a:r>
          </a:p>
        </p:txBody>
      </p:sp>
    </p:spTree>
    <p:extLst>
      <p:ext uri="{BB962C8B-B14F-4D97-AF65-F5344CB8AC3E}">
        <p14:creationId xmlns:p14="http://schemas.microsoft.com/office/powerpoint/2010/main" val="3587278532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6669C6-7810-83C3-8260-E81B141600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Running Ridge Logistic Regression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EC30F70-7FF7-993E-7F13-B20E5F3FAD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We first import the model:</a:t>
            </a:r>
          </a:p>
          <a:p>
            <a:endParaRPr lang="en-US" dirty="0"/>
          </a:p>
          <a:p>
            <a:r>
              <a:rPr lang="en-US" dirty="0"/>
              <a:t>When then instantiate the model: </a:t>
            </a:r>
          </a:p>
          <a:p>
            <a:endParaRPr lang="en-US" dirty="0"/>
          </a:p>
          <a:p>
            <a:r>
              <a:rPr lang="en-US" dirty="0"/>
              <a:t>We run it: 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06CCFE3-925A-CB54-3754-DF9D8C78124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18303" y="1932750"/>
            <a:ext cx="6446771" cy="26733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0F2D8465-64F2-F5C3-EB0E-11BF1B96BEE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87484" y="2802440"/>
            <a:ext cx="3479748" cy="529282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E9DCA1EC-A013-8C07-1445-78CE7123C7B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64242" y="3802759"/>
            <a:ext cx="8976183" cy="5292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66774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A65A16-746D-8030-0E65-13C2A83106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Predicting with Logistic Regression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4F267B-E413-100A-F9F4-2A11F7EACC1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We use the </a:t>
            </a:r>
            <a:r>
              <a:rPr lang="en-US" dirty="0" err="1">
                <a:solidFill>
                  <a:schemeClr val="accent1">
                    <a:lumMod val="75000"/>
                  </a:schemeClr>
                </a:solidFill>
              </a:rPr>
              <a:t>predict_proba</a:t>
            </a:r>
            <a:r>
              <a:rPr lang="en-US" dirty="0"/>
              <a:t> function. (So different than OLS). </a:t>
            </a:r>
          </a:p>
          <a:p>
            <a:pPr lvl="1"/>
            <a:r>
              <a:rPr lang="en-US" dirty="0"/>
              <a:t>This function returns two columns, the first is P(outcome=0) and the second is P(outcome=1) (where outcome is </a:t>
            </a:r>
            <a:r>
              <a:rPr lang="en-US" dirty="0" err="1"/>
              <a:t>outcome_any_arrest</a:t>
            </a:r>
            <a:r>
              <a:rPr lang="en-US" dirty="0"/>
              <a:t>). We are interested in the latter. </a:t>
            </a:r>
          </a:p>
          <a:p>
            <a:pPr lvl="1"/>
            <a:r>
              <a:rPr lang="en-US" dirty="0"/>
              <a:t>So when we create the prediction column, we will only grab the second column from the output of </a:t>
            </a:r>
            <a:r>
              <a:rPr lang="en-US" dirty="0" err="1"/>
              <a:t>predict_proba</a:t>
            </a:r>
            <a:endParaRPr lang="en-US" dirty="0"/>
          </a:p>
          <a:p>
            <a:pPr marL="457200" lvl="1" indent="0">
              <a:buNone/>
            </a:pPr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684B8FF-4808-0188-E342-2F0F3EC0579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90122" y="4338536"/>
            <a:ext cx="8783535" cy="5775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9098398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D787B7-1309-8C80-D543-58B5E4A3FE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Today’s Lab Task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88690F-FD68-6572-5813-8285E432C2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Perform hyperparameter tuning by testing another value for C and decide which one gives better performance</a:t>
            </a:r>
          </a:p>
          <a:p>
            <a:endParaRPr lang="en-US" dirty="0"/>
          </a:p>
          <a:p>
            <a:r>
              <a:rPr lang="en-US" dirty="0"/>
              <a:t>Define a new outcome</a:t>
            </a:r>
          </a:p>
          <a:p>
            <a:endParaRPr lang="en-US" dirty="0"/>
          </a:p>
          <a:p>
            <a:r>
              <a:rPr lang="en-US"/>
              <a:t>Run OLS model </a:t>
            </a:r>
            <a:r>
              <a:rPr lang="en-US" dirty="0"/>
              <a:t>with new outcome and more predictors</a:t>
            </a:r>
          </a:p>
        </p:txBody>
      </p:sp>
    </p:spTree>
    <p:extLst>
      <p:ext uri="{BB962C8B-B14F-4D97-AF65-F5344CB8AC3E}">
        <p14:creationId xmlns:p14="http://schemas.microsoft.com/office/powerpoint/2010/main" val="1059394352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9D467E-9B13-10AC-0A7C-BA7C3AC3A5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Universe Table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D990C9-3F79-0CA6-8A4C-F3BCA07E68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5990617" cy="4351338"/>
          </a:xfrm>
        </p:spPr>
        <p:txBody>
          <a:bodyPr>
            <a:normAutofit/>
          </a:bodyPr>
          <a:lstStyle/>
          <a:p>
            <a:r>
              <a:rPr lang="en-US" dirty="0"/>
              <a:t>Last time, we worked with the following universe table:</a:t>
            </a:r>
          </a:p>
          <a:p>
            <a:pPr lvl="1"/>
            <a:r>
              <a:rPr lang="en-US" dirty="0" err="1"/>
              <a:t>arrest_id</a:t>
            </a:r>
            <a:r>
              <a:rPr lang="en-US" dirty="0"/>
              <a:t>: unique identifier for the arrest</a:t>
            </a:r>
          </a:p>
          <a:p>
            <a:pPr lvl="1"/>
            <a:r>
              <a:rPr lang="en-US" dirty="0" err="1"/>
              <a:t>person_id</a:t>
            </a:r>
            <a:r>
              <a:rPr lang="en-US" dirty="0"/>
              <a:t>: identity of the person who was arrested</a:t>
            </a:r>
          </a:p>
          <a:p>
            <a:pPr lvl="1"/>
            <a:r>
              <a:rPr lang="en-US" dirty="0" err="1"/>
              <a:t>filing_date</a:t>
            </a:r>
            <a:r>
              <a:rPr lang="en-US" dirty="0"/>
              <a:t>: date of the arrest</a:t>
            </a:r>
          </a:p>
          <a:p>
            <a:pPr lvl="1"/>
            <a:r>
              <a:rPr lang="en-US" dirty="0"/>
              <a:t>sex: sex of the defendant as recorded by police</a:t>
            </a:r>
          </a:p>
          <a:p>
            <a:pPr lvl="1"/>
            <a:r>
              <a:rPr lang="en-US" dirty="0"/>
              <a:t>race: race of the defendant as recorded by police 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1054D899-5A14-900A-7906-72EC26BB88A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37397" y="2752928"/>
            <a:ext cx="4545108" cy="23238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8093195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22FA55-0057-9FE6-CD27-A515308F6A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Arrest Events Table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073517-71E2-AD26-D96D-6818A7B1D0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5766881" cy="4351338"/>
          </a:xfrm>
        </p:spPr>
        <p:txBody>
          <a:bodyPr/>
          <a:lstStyle/>
          <a:p>
            <a:r>
              <a:rPr lang="en-US" dirty="0"/>
              <a:t>On the right is the events table. </a:t>
            </a:r>
          </a:p>
          <a:p>
            <a:endParaRPr lang="en-US" dirty="0"/>
          </a:p>
          <a:p>
            <a:r>
              <a:rPr lang="en-US" dirty="0"/>
              <a:t>We used information from this table to create features to merge into our Universe table</a:t>
            </a:r>
          </a:p>
          <a:p>
            <a:endParaRPr lang="en-US" dirty="0"/>
          </a:p>
          <a:p>
            <a:r>
              <a:rPr lang="en-US" dirty="0"/>
              <a:t>There are 6,383 rows in this table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8C1ECC19-CD2D-0D83-20FA-2D36D5005E7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84829" y="2607014"/>
            <a:ext cx="4917820" cy="21510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6438307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C328D6-9A97-B734-C3D7-BAF5355C28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We Created Features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37914B-9A26-24F9-0942-135671179E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charge_degree_felony</a:t>
            </a:r>
            <a:r>
              <a:rPr lang="en-US" dirty="0"/>
              <a:t>: 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Was the current charge a felony</a:t>
            </a:r>
          </a:p>
          <a:p>
            <a:r>
              <a:rPr lang="en-US" dirty="0" err="1"/>
              <a:t>num_arr_last_year</a:t>
            </a:r>
            <a:r>
              <a:rPr lang="en-US" dirty="0"/>
              <a:t>: 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Number of arrests in the last year</a:t>
            </a:r>
          </a:p>
          <a:p>
            <a:r>
              <a:rPr lang="en-US" dirty="0"/>
              <a:t>num_prop_arr_last_2yrs: 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Number of property arrests in the last year</a:t>
            </a:r>
          </a:p>
          <a:p>
            <a:r>
              <a:rPr lang="en-US" dirty="0" err="1"/>
              <a:t>offense_category</a:t>
            </a:r>
            <a:r>
              <a:rPr lang="en-US" dirty="0"/>
              <a:t>: 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(Was the current charge one of the type following types)</a:t>
            </a:r>
          </a:p>
          <a:p>
            <a:pPr lvl="1"/>
            <a:r>
              <a:rPr lang="en-US" dirty="0"/>
              <a:t>Drug</a:t>
            </a:r>
          </a:p>
          <a:p>
            <a:pPr lvl="1"/>
            <a:r>
              <a:rPr lang="en-US" dirty="0"/>
              <a:t>Property</a:t>
            </a:r>
          </a:p>
          <a:p>
            <a:pPr lvl="1"/>
            <a:r>
              <a:rPr lang="en-US" dirty="0"/>
              <a:t>Violent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538402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C0B40B-8634-B003-E6C0-B7529A78B0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Creating an Outcome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2EECA0-E9B1-EAE0-5A60-2C0DC60054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Today we are going train and evaluate our first prediction model.</a:t>
            </a:r>
          </a:p>
          <a:p>
            <a:r>
              <a:rPr lang="en-US" dirty="0"/>
              <a:t>To do so we need to create an outcome.</a:t>
            </a:r>
          </a:p>
          <a:p>
            <a:pPr lvl="1"/>
            <a:r>
              <a:rPr lang="en-US" dirty="0"/>
              <a:t>The first outcome we will create is whether someone was re-arrested within one year of their current arrest. </a:t>
            </a:r>
          </a:p>
          <a:p>
            <a:r>
              <a:rPr lang="en-US" dirty="0"/>
              <a:t>So, let’s say someone was arrested on July 5, 2016. </a:t>
            </a:r>
          </a:p>
          <a:p>
            <a:r>
              <a:rPr lang="en-US" dirty="0"/>
              <a:t>We need to figure out if this person was arrested at any point between July 6, 2016 and July 5, 2017.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7341585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8A0022-9A6C-0857-CA20-CFF092FCC3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Creating an Outcome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10C64D-0DC0-D16C-1614-FBBE1D73F3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358336" cy="4351338"/>
          </a:xfrm>
        </p:spPr>
        <p:txBody>
          <a:bodyPr/>
          <a:lstStyle/>
          <a:p>
            <a:r>
              <a:rPr lang="en-US" dirty="0"/>
              <a:t>Step 1: Merge the universe and arrest events tables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We only use the relevant columns from the Universe table. Here is the result of the merge:</a:t>
            </a:r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ADF9C715-FFBC-0474-05C4-D200F43D597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65005" y="4969050"/>
            <a:ext cx="7421020" cy="1823810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02CF5591-EFE8-AC4E-3D20-F226B59C450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66087" y="2461098"/>
            <a:ext cx="9012514" cy="842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4853010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8A0022-9A6C-0857-CA20-CFF092FCC3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Creating an Outcome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10C64D-0DC0-D16C-1614-FBBE1D73F3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15897"/>
            <a:ext cx="11068455" cy="4351338"/>
          </a:xfrm>
        </p:spPr>
        <p:txBody>
          <a:bodyPr/>
          <a:lstStyle/>
          <a:p>
            <a:r>
              <a:rPr lang="en-US" dirty="0"/>
              <a:t>Step 2: Limit to dates that happened within one year of the current arrest date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We use the between function to look for the right dates</a:t>
            </a:r>
          </a:p>
          <a:p>
            <a:endParaRPr lang="en-US" dirty="0"/>
          </a:p>
          <a:p>
            <a:r>
              <a:rPr lang="en-US" dirty="0"/>
              <a:t>We also use the </a:t>
            </a:r>
            <a:r>
              <a:rPr lang="en-US" dirty="0" err="1"/>
              <a:t>pd.DateOffSet</a:t>
            </a:r>
            <a:r>
              <a:rPr lang="en-US" dirty="0"/>
              <a:t> function to set the beginning and end dates that define “within one year of current arrest”.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B89A78F7-A391-7FAC-3A57-CA51A6A69D6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5090" y="2879387"/>
            <a:ext cx="11841819" cy="7198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3909688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8A0022-9A6C-0857-CA20-CFF092FCC3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Creating an Outcome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10C64D-0DC0-D16C-1614-FBBE1D73F3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15897"/>
            <a:ext cx="11068455" cy="4351338"/>
          </a:xfrm>
        </p:spPr>
        <p:txBody>
          <a:bodyPr/>
          <a:lstStyle/>
          <a:p>
            <a:r>
              <a:rPr lang="en-US" dirty="0"/>
              <a:t>Step 3: Use the </a:t>
            </a:r>
            <a:r>
              <a:rPr lang="en-US" dirty="0" err="1"/>
              <a:t>isin</a:t>
            </a:r>
            <a:r>
              <a:rPr lang="en-US" dirty="0"/>
              <a:t> function to create the outcome column in the Universe  table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Question: Why does this work?</a:t>
            </a:r>
          </a:p>
          <a:p>
            <a:endParaRPr lang="en-US" dirty="0"/>
          </a:p>
          <a:p>
            <a:r>
              <a:rPr lang="en-US" dirty="0"/>
              <a:t>The </a:t>
            </a:r>
            <a:r>
              <a:rPr lang="en-US" dirty="0" err="1"/>
              <a:t>baserate</a:t>
            </a:r>
            <a:r>
              <a:rPr lang="en-US" dirty="0"/>
              <a:t> of the outcome (or P(</a:t>
            </a:r>
            <a:r>
              <a:rPr lang="en-US" dirty="0" err="1"/>
              <a:t>outcome_any_arrest</a:t>
            </a:r>
            <a:r>
              <a:rPr lang="en-US" dirty="0"/>
              <a:t>=1)) is 43.4%. 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5E39E6BF-E41F-EBBB-B347-740EDCBC421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4406" y="2859932"/>
            <a:ext cx="11185518" cy="5969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1821265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1233ABAAE4B484887E2C69717567EDE" ma:contentTypeVersion="11" ma:contentTypeDescription="Create a new document." ma:contentTypeScope="" ma:versionID="487138178fc2ce395cccde324d3a9e54">
  <xsd:schema xmlns:xsd="http://www.w3.org/2001/XMLSchema" xmlns:xs="http://www.w3.org/2001/XMLSchema" xmlns:p="http://schemas.microsoft.com/office/2006/metadata/properties" xmlns:ns3="45728aa8-8d75-454f-8e78-8fa54be1ed29" xmlns:ns4="aaa32805-7aaf-4760-85de-3e2c8bbb92c1" targetNamespace="http://schemas.microsoft.com/office/2006/metadata/properties" ma:root="true" ma:fieldsID="43e5c378e665b736ecd8dbd334afd3f6" ns3:_="" ns4:_="">
    <xsd:import namespace="45728aa8-8d75-454f-8e78-8fa54be1ed29"/>
    <xsd:import namespace="aaa32805-7aaf-4760-85de-3e2c8bbb92c1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5728aa8-8d75-454f-8e78-8fa54be1ed2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aa32805-7aaf-4760-85de-3e2c8bbb92c1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2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E834EF1C-6AFF-4F5F-988B-ED9C5C1C26D2}">
  <ds:schemaRefs>
    <ds:schemaRef ds:uri="aaa32805-7aaf-4760-85de-3e2c8bbb92c1"/>
    <ds:schemaRef ds:uri="http://schemas.microsoft.com/office/2006/documentManagement/types"/>
    <ds:schemaRef ds:uri="45728aa8-8d75-454f-8e78-8fa54be1ed29"/>
    <ds:schemaRef ds:uri="http://purl.org/dc/elements/1.1/"/>
    <ds:schemaRef ds:uri="http://schemas.microsoft.com/office/2006/metadata/properties"/>
    <ds:schemaRef ds:uri="http://purl.org/dc/terms/"/>
    <ds:schemaRef ds:uri="http://schemas.microsoft.com/office/infopath/2007/PartnerControls"/>
    <ds:schemaRef ds:uri="http://schemas.openxmlformats.org/package/2006/metadata/core-properties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67449ADF-E858-4255-BCE9-CD6BBFE1370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5728aa8-8d75-454f-8e78-8fa54be1ed29"/>
    <ds:schemaRef ds:uri="aaa32805-7aaf-4760-85de-3e2c8bbb92c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C3024CCC-7031-4BA2-A947-0D74E6D811AE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10073</TotalTime>
  <Words>970</Words>
  <Application>Microsoft Office PowerPoint</Application>
  <PresentationFormat>Widescreen</PresentationFormat>
  <Paragraphs>128</Paragraphs>
  <Slides>22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7" baseType="lpstr">
      <vt:lpstr>Arial</vt:lpstr>
      <vt:lpstr>Calibri</vt:lpstr>
      <vt:lpstr>Cambria</vt:lpstr>
      <vt:lpstr>Cambria Math</vt:lpstr>
      <vt:lpstr>Office Theme</vt:lpstr>
      <vt:lpstr>INST 414: Data Science Techniques   Lab 6 Scikit-Learn</vt:lpstr>
      <vt:lpstr>What We Covered Last Time</vt:lpstr>
      <vt:lpstr>Universe Table</vt:lpstr>
      <vt:lpstr>Arrest Events Table</vt:lpstr>
      <vt:lpstr>We Created Features</vt:lpstr>
      <vt:lpstr>Creating an Outcome</vt:lpstr>
      <vt:lpstr>Creating an Outcome</vt:lpstr>
      <vt:lpstr>Creating an Outcome</vt:lpstr>
      <vt:lpstr>Creating an Outcome</vt:lpstr>
      <vt:lpstr>Running a Prediction Model</vt:lpstr>
      <vt:lpstr>Scikit-Learn</vt:lpstr>
      <vt:lpstr>Steps for running a model</vt:lpstr>
      <vt:lpstr>The fit function</vt:lpstr>
      <vt:lpstr>The fit function</vt:lpstr>
      <vt:lpstr>The predict function</vt:lpstr>
      <vt:lpstr>Computing performance metrics</vt:lpstr>
      <vt:lpstr>Using train_test_split function</vt:lpstr>
      <vt:lpstr>Using train_test_split function</vt:lpstr>
      <vt:lpstr>Running Logistic Regression</vt:lpstr>
      <vt:lpstr>Running Ridge Logistic Regression</vt:lpstr>
      <vt:lpstr>Predicting with Logistic Regression</vt:lpstr>
      <vt:lpstr>Today’s Lab Task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INST 414: Data Science Techniques   Lecture 3 Working with event data</dc:title>
  <dc:creator>Zubin Jelveh</dc:creator>
  <cp:lastModifiedBy>Zubin Jelveh</cp:lastModifiedBy>
  <cp:revision>81</cp:revision>
  <dcterms:created xsi:type="dcterms:W3CDTF">2021-02-08T17:47:15Z</dcterms:created>
  <dcterms:modified xsi:type="dcterms:W3CDTF">2024-10-15T19:31:38Z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0x010100B1233ABAAE4B484887E2C69717567EDE</vt:lpwstr>
  </property>
</Properties>
</file>