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87" r:id="rId4"/>
    <p:sldId id="755" r:id="rId5"/>
    <p:sldId id="417" r:id="rId6"/>
    <p:sldId id="408" r:id="rId7"/>
    <p:sldId id="757" r:id="rId8"/>
    <p:sldId id="758" r:id="rId9"/>
    <p:sldId id="760" r:id="rId10"/>
    <p:sldId id="761" r:id="rId11"/>
    <p:sldId id="759" r:id="rId12"/>
    <p:sldId id="762" r:id="rId13"/>
    <p:sldId id="756" r:id="rId14"/>
    <p:sldId id="7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6754-DA57-412D-B558-FA9F52CC7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86994-2B9C-49D7-A98D-D49B23B90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56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871D-879D-456F-AE93-5EA77F73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FD2EC-E802-4B25-811A-BBDE0690F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564D-BE89-4B8B-AC25-1566A4D6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764B-0C3E-4794-A028-5C537D26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DB5EC-33DA-4AFF-81D1-961F5B05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0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E9677-7441-4E00-9045-3E378BADC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B25C7-DFD9-4D8E-86F2-EFA68163D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C896-F99A-4F51-9970-06670C7B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A9608-54BF-4BF9-89F6-7E75E66F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766D3-B090-4955-AB84-6D9AB3A95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3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B52D-27CE-40B3-B163-A0BF9FE3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996C-CAE5-4D23-B503-446E3639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3A0F5-63BF-4E82-ABB8-D1EC143B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45D6B-0805-4310-8015-657089CD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3C6E-6A0C-4015-9F0A-02B6E6F9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1A7-8059-4F97-854F-38BE01BB7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58205-8FE8-4F81-A3F8-88912AF17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42E2D-1F81-41E2-BD64-1984FE91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A51FE-5E49-45C3-9685-248BAADD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DC97-B736-42A9-8F69-E6B77974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CC50A-72B7-4005-AB5D-96DEF83E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7BDFA-2C45-4F08-9C22-52BCB1B68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72DE0-3592-470B-9835-792E355DF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C3C90-52B9-4CDA-A7DB-36D82B3A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6AB78-D32C-4AA3-B7F4-054BB363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D3D67-C6E7-4697-899E-495DC58A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04F9-C375-4B99-9AA9-ADC914FF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239D6-092F-4DAE-BDCE-BD1BF33A8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6F3F8-5143-44B7-8774-67BB71C7D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6994-F0D5-4BBE-922B-DD1726449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CD475-FA97-4E4B-B368-DE9EBFABA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99F55-3551-4540-A8E6-EA20BB20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792D89-6309-4162-B999-7B6ADC74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5DD54-4A1C-49B5-B419-F9E1A941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76-9F1F-474F-9D87-0298902A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01861-AFBB-4E42-9A0E-40DCC072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F5365-7D55-4270-BA95-703F2F4C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16F71-BCD8-49FD-A95E-07E681E5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5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52A43-575A-438B-A4BD-134A7480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9B537-027F-4886-BFF6-97F12F19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E71F4-DF26-4D51-978C-D3A7F640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0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641A-C906-4E6C-98EE-877DFE0A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C2900-516B-481F-8B42-14FBA60A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9793B-51B7-49BD-8B19-0B82F8AA2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97419-54CD-4086-AFCE-3CF8F8D5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3A254-6233-4BF9-BBCA-B07DAA83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EA71F-A55B-4EB1-A3A1-02F102E3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5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6663-DC9B-4A7E-A2FE-D560E3F5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A1299-66B2-49FD-B5DC-E9ECEDF16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CAE70-7AF6-4C8B-9C74-E8710429C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9A802-E40C-48E2-8F9C-1DBA2168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1C2E7-D83A-4B04-B176-4DB9B081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E2CB3-3C92-41FE-8B10-43A4A173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6B66-3E4A-42BB-BF1D-AB4E99E6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CC86-5D7A-4650-BFD2-609AE4BC2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6582"/>
            <a:ext cx="10515600" cy="518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9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25ED-A009-4866-A368-C41EAECD6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r>
              <a:rPr lang="en-US" sz="4800" dirty="0"/>
              <a:t>INST 414: Data Science Techniques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Lab 4</a:t>
            </a:r>
            <a:br>
              <a:rPr lang="en-US" sz="4800" dirty="0"/>
            </a:br>
            <a:r>
              <a:rPr lang="en-US" sz="4800" dirty="0"/>
              <a:t>Performance Metrics, Naïve Bayes</a:t>
            </a:r>
          </a:p>
        </p:txBody>
      </p:sp>
    </p:spTree>
    <p:extLst>
      <p:ext uri="{BB962C8B-B14F-4D97-AF65-F5344CB8AC3E}">
        <p14:creationId xmlns:p14="http://schemas.microsoft.com/office/powerpoint/2010/main" val="1053956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23BC-404C-6A9C-8D09-FF790986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sort_values</a:t>
            </a:r>
            <a:r>
              <a:rPr lang="en-US" dirty="0"/>
              <a:t>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A3092-4962-D4D5-C12F-89732D08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572328" cy="5181601"/>
          </a:xfrm>
        </p:spPr>
        <p:txBody>
          <a:bodyPr/>
          <a:lstStyle/>
          <a:p>
            <a:r>
              <a:rPr lang="en-US" dirty="0"/>
              <a:t>We change it to </a:t>
            </a:r>
            <a:r>
              <a:rPr lang="en-US" dirty="0">
                <a:solidFill>
                  <a:srgbClr val="FF0000"/>
                </a:solidFill>
              </a:rPr>
              <a:t>ascending=False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00BEB4-8580-4F0B-20DE-530F0FE52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3682" y="1394592"/>
            <a:ext cx="5060118" cy="436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127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9CC03-C752-1A77-9628-E07B3C776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between()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1CDC7-7AF8-DED1-F2B9-8B706F110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061517" cy="5181601"/>
          </a:xfrm>
        </p:spPr>
        <p:txBody>
          <a:bodyPr/>
          <a:lstStyle/>
          <a:p>
            <a:r>
              <a:rPr lang="en-US" dirty="0"/>
              <a:t>Sometimes we want to know what rows lie between two numbers. </a:t>
            </a:r>
          </a:p>
          <a:p>
            <a:r>
              <a:rPr lang="en-US" dirty="0"/>
              <a:t>We can use logical conditioning to do this. </a:t>
            </a:r>
          </a:p>
          <a:p>
            <a:r>
              <a:rPr lang="en-US" dirty="0"/>
              <a:t>Code to the right limits the </a:t>
            </a:r>
            <a:r>
              <a:rPr lang="en-US" dirty="0" err="1"/>
              <a:t>DataFrame</a:t>
            </a:r>
            <a:r>
              <a:rPr lang="en-US" dirty="0"/>
              <a:t> to rows where the </a:t>
            </a:r>
            <a:r>
              <a:rPr lang="en-US" dirty="0" err="1"/>
              <a:t>age_at_arrest</a:t>
            </a:r>
            <a:r>
              <a:rPr lang="en-US" dirty="0"/>
              <a:t> is between 18 and 25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A6589A-D162-E2C7-F899-EF601670F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2752" y="1394592"/>
            <a:ext cx="4938188" cy="470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656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9CC03-C752-1A77-9628-E07B3C776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between()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1CDC7-7AF8-DED1-F2B9-8B706F110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061517" cy="5181601"/>
          </a:xfrm>
        </p:spPr>
        <p:txBody>
          <a:bodyPr/>
          <a:lstStyle/>
          <a:p>
            <a:r>
              <a:rPr lang="en-US" dirty="0"/>
              <a:t>We can use the </a:t>
            </a:r>
            <a:r>
              <a:rPr lang="en-US" dirty="0">
                <a:solidFill>
                  <a:srgbClr val="FF0000"/>
                </a:solidFill>
              </a:rPr>
              <a:t>between</a:t>
            </a:r>
            <a:r>
              <a:rPr lang="en-US" dirty="0"/>
              <a:t> function to accomplish the same thing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FA5BD8-AD94-F749-DB91-2A675E122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1837" y="1237440"/>
            <a:ext cx="3520745" cy="481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60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052E8-8239-44E1-F804-7CA856D1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970F1-D383-1A3D-162A-167BDC30E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10920663" cy="5181601"/>
          </a:xfrm>
        </p:spPr>
        <p:txBody>
          <a:bodyPr/>
          <a:lstStyle/>
          <a:p>
            <a:r>
              <a:rPr lang="en-US" dirty="0"/>
              <a:t>Sometimes we want to change the values in a column to new values.</a:t>
            </a:r>
          </a:p>
          <a:p>
            <a:r>
              <a:rPr lang="en-US" dirty="0"/>
              <a:t>Common use case is converting True/False to 1/0s</a:t>
            </a:r>
          </a:p>
          <a:p>
            <a:r>
              <a:rPr lang="en-US" dirty="0"/>
              <a:t>Or change categorical strings: E.g. “M” to “Male”, “F” to “Female”, </a:t>
            </a:r>
            <a:r>
              <a:rPr lang="en-US" dirty="0" err="1"/>
              <a:t>etc</a:t>
            </a:r>
            <a:r>
              <a:rPr lang="en-US" dirty="0"/>
              <a:t>  </a:t>
            </a:r>
          </a:p>
          <a:p>
            <a:r>
              <a:rPr lang="en-US" dirty="0"/>
              <a:t>Code below first creates a new column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E7A82C-75C2-ABD0-70BE-74C3D8552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968" y="3812290"/>
            <a:ext cx="5677392" cy="26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385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052E8-8239-44E1-F804-7CA856D1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970F1-D383-1A3D-162A-167BDC30E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10920663" cy="2247271"/>
          </a:xfrm>
        </p:spPr>
        <p:txBody>
          <a:bodyPr/>
          <a:lstStyle/>
          <a:p>
            <a:r>
              <a:rPr lang="en-US" dirty="0"/>
              <a:t>Now we will use the map function to convert True/False to 1/0.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689E68-4FDD-FB72-0605-0B360A147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815" y="4097382"/>
            <a:ext cx="5524979" cy="26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56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563E-48E3-4C33-A867-81E8F891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1F7-477E-417F-B5ED-BAE0B3F9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Computing Performance Metrics:</a:t>
            </a:r>
          </a:p>
          <a:p>
            <a:pPr lvl="1"/>
            <a:r>
              <a:rPr lang="en-US" dirty="0"/>
              <a:t>Introduce:</a:t>
            </a:r>
          </a:p>
          <a:p>
            <a:pPr lvl="2"/>
            <a:r>
              <a:rPr lang="en-US" dirty="0" err="1">
                <a:solidFill>
                  <a:srgbClr val="FF0000"/>
                </a:solidFill>
              </a:rPr>
              <a:t>sort_values</a:t>
            </a:r>
            <a:r>
              <a:rPr lang="en-US" dirty="0"/>
              <a:t> functionality of pandas</a:t>
            </a:r>
          </a:p>
          <a:p>
            <a:pPr lvl="2"/>
            <a:endParaRPr lang="en-US" dirty="0"/>
          </a:p>
          <a:p>
            <a:pPr lvl="2"/>
            <a:r>
              <a:rPr lang="en-US" dirty="0">
                <a:solidFill>
                  <a:srgbClr val="FF0000"/>
                </a:solidFill>
              </a:rPr>
              <a:t>map</a:t>
            </a:r>
            <a:r>
              <a:rPr lang="en-US" dirty="0"/>
              <a:t> function</a:t>
            </a:r>
          </a:p>
          <a:p>
            <a:pPr lvl="2"/>
            <a:endParaRPr lang="en-US" dirty="0"/>
          </a:p>
          <a:p>
            <a:pPr lvl="2"/>
            <a:r>
              <a:rPr lang="en-US" dirty="0">
                <a:solidFill>
                  <a:srgbClr val="FF0000"/>
                </a:solidFill>
              </a:rPr>
              <a:t>between</a:t>
            </a:r>
            <a:r>
              <a:rPr lang="en-US" dirty="0"/>
              <a:t> function</a:t>
            </a:r>
          </a:p>
          <a:p>
            <a:pPr lvl="1"/>
            <a:endParaRPr lang="en-US" dirty="0"/>
          </a:p>
          <a:p>
            <a:r>
              <a:rPr lang="en-US" dirty="0"/>
              <a:t>Using Naïve Bayes to Predict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42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Computing Performance Metrics</a:t>
            </a:r>
          </a:p>
        </p:txBody>
      </p:sp>
    </p:spTree>
    <p:extLst>
      <p:ext uri="{BB962C8B-B14F-4D97-AF65-F5344CB8AC3E}">
        <p14:creationId xmlns:p14="http://schemas.microsoft.com/office/powerpoint/2010/main" val="1919356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BDE40-5C73-ADB1-02EC-54669CF34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82807-BAB3-C896-504F-C275321C7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sample of 10,000 records from a dataset covering arrests made in Maryland between 2013 and 2019.</a:t>
            </a:r>
          </a:p>
          <a:p>
            <a:endParaRPr lang="en-US" dirty="0"/>
          </a:p>
          <a:p>
            <a:r>
              <a:rPr lang="en-US" dirty="0"/>
              <a:t>This data contains predictions for 1-year violent rearrest using a machine learning model (random forest)</a:t>
            </a:r>
          </a:p>
          <a:p>
            <a:endParaRPr lang="en-US" dirty="0"/>
          </a:p>
          <a:p>
            <a:r>
              <a:rPr lang="en-US" dirty="0"/>
              <a:t>The data also contains information on a defendant’s age, and past conviction and arrest records. </a:t>
            </a:r>
          </a:p>
          <a:p>
            <a:pPr lvl="1"/>
            <a:r>
              <a:rPr lang="en-US" dirty="0"/>
              <a:t>A conviction is an arrest that was found to be guilty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12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E9BE-7286-5E15-1C1A-650C0A31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06582"/>
            <a:ext cx="10399295" cy="5181601"/>
          </a:xfrm>
        </p:spPr>
        <p:txBody>
          <a:bodyPr/>
          <a:lstStyle/>
          <a:p>
            <a:r>
              <a:rPr lang="en-US" dirty="0"/>
              <a:t>We will use the </a:t>
            </a:r>
            <a:r>
              <a:rPr lang="en-US" dirty="0" err="1"/>
              <a:t>DataFrame</a:t>
            </a:r>
            <a:r>
              <a:rPr lang="en-US" dirty="0"/>
              <a:t> methods that we have been practicing to compute performance metrics (i.e. conditional probabilities)</a:t>
            </a:r>
          </a:p>
          <a:p>
            <a:endParaRPr lang="en-US" dirty="0"/>
          </a:p>
          <a:p>
            <a:r>
              <a:rPr lang="en-US" dirty="0"/>
              <a:t>TPR</a:t>
            </a:r>
          </a:p>
          <a:p>
            <a:endParaRPr lang="en-US" dirty="0"/>
          </a:p>
          <a:p>
            <a:r>
              <a:rPr lang="en-US" dirty="0"/>
              <a:t>PPV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5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New Functions</a:t>
            </a:r>
          </a:p>
        </p:txBody>
      </p:sp>
    </p:spTree>
    <p:extLst>
      <p:ext uri="{BB962C8B-B14F-4D97-AF65-F5344CB8AC3E}">
        <p14:creationId xmlns:p14="http://schemas.microsoft.com/office/powerpoint/2010/main" val="2845085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23BC-404C-6A9C-8D09-FF790986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sort_values</a:t>
            </a:r>
            <a:r>
              <a:rPr lang="en-US" dirty="0"/>
              <a:t>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A3092-4962-D4D5-C12F-89732D08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759102" cy="5181601"/>
          </a:xfrm>
        </p:spPr>
        <p:txBody>
          <a:bodyPr/>
          <a:lstStyle/>
          <a:p>
            <a:r>
              <a:rPr lang="en-US" dirty="0"/>
              <a:t>Sometimes we want to sort a </a:t>
            </a:r>
            <a:r>
              <a:rPr lang="en-US" dirty="0" err="1"/>
              <a:t>dataframe</a:t>
            </a:r>
            <a:r>
              <a:rPr lang="en-US" dirty="0"/>
              <a:t> by the values of one (or more columns)</a:t>
            </a:r>
          </a:p>
          <a:p>
            <a:r>
              <a:rPr lang="en-US" dirty="0"/>
              <a:t>For example, left column in the image on right is sorted from highest predicted risk to lowest predicted risk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442ED8-FE84-09BE-0CE8-E23EA95F5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911" y="983557"/>
            <a:ext cx="3458202" cy="489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568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23BC-404C-6A9C-8D09-FF790986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sort_values</a:t>
            </a:r>
            <a:r>
              <a:rPr lang="en-US" dirty="0"/>
              <a:t>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A3092-4962-D4D5-C12F-89732D08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759102" cy="5181601"/>
          </a:xfrm>
        </p:spPr>
        <p:txBody>
          <a:bodyPr/>
          <a:lstStyle/>
          <a:p>
            <a:r>
              <a:rPr lang="en-US" dirty="0"/>
              <a:t>To do so, we use the </a:t>
            </a:r>
            <a:r>
              <a:rPr lang="en-US" dirty="0" err="1"/>
              <a:t>sort_values</a:t>
            </a:r>
            <a:r>
              <a:rPr lang="en-US" dirty="0"/>
              <a:t> function on the </a:t>
            </a:r>
            <a:r>
              <a:rPr lang="en-US" dirty="0" err="1"/>
              <a:t>DataFrame</a:t>
            </a:r>
            <a:r>
              <a:rPr lang="en-US" dirty="0"/>
              <a:t>.</a:t>
            </a:r>
          </a:p>
          <a:p>
            <a:r>
              <a:rPr lang="en-US" dirty="0"/>
              <a:t>We have a </a:t>
            </a:r>
            <a:r>
              <a:rPr lang="en-US" dirty="0" err="1"/>
              <a:t>DataFrame</a:t>
            </a:r>
            <a:r>
              <a:rPr lang="en-US" dirty="0"/>
              <a:t> on the right with two columns:</a:t>
            </a:r>
          </a:p>
          <a:p>
            <a:pPr lvl="1"/>
            <a:r>
              <a:rPr lang="en-US" dirty="0" err="1"/>
              <a:t>Umd_id</a:t>
            </a:r>
            <a:r>
              <a:rPr lang="en-US" dirty="0"/>
              <a:t> : unique identifier</a:t>
            </a:r>
          </a:p>
          <a:p>
            <a:pPr lvl="1"/>
            <a:r>
              <a:rPr lang="en-US" dirty="0" err="1"/>
              <a:t>Age_at_arrest</a:t>
            </a:r>
            <a:endParaRPr lang="en-US" dirty="0"/>
          </a:p>
          <a:p>
            <a:r>
              <a:rPr lang="en-US" dirty="0"/>
              <a:t>We will sort the </a:t>
            </a:r>
            <a:r>
              <a:rPr lang="en-US" dirty="0" err="1"/>
              <a:t>DataFrame</a:t>
            </a:r>
            <a:r>
              <a:rPr lang="en-US" dirty="0"/>
              <a:t> by 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AA35AB-40F1-9A64-3B24-5B3AAE1B8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481" y="1092048"/>
            <a:ext cx="2919949" cy="475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845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23BC-404C-6A9C-8D09-FF790986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sort_values</a:t>
            </a:r>
            <a:r>
              <a:rPr lang="en-US" dirty="0"/>
              <a:t>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A3092-4962-D4D5-C12F-89732D08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572328" cy="5181601"/>
          </a:xfrm>
        </p:spPr>
        <p:txBody>
          <a:bodyPr/>
          <a:lstStyle/>
          <a:p>
            <a:r>
              <a:rPr lang="en-US" dirty="0"/>
              <a:t>Notice that by default, the </a:t>
            </a:r>
            <a:r>
              <a:rPr lang="en-US" dirty="0" err="1"/>
              <a:t>DataFrame</a:t>
            </a:r>
            <a:r>
              <a:rPr lang="en-US" dirty="0"/>
              <a:t> is sorted from lowest value to highest value</a:t>
            </a:r>
          </a:p>
          <a:p>
            <a:endParaRPr lang="en-US" dirty="0"/>
          </a:p>
          <a:p>
            <a:r>
              <a:rPr lang="en-US" dirty="0"/>
              <a:t>We can sort from highest to lowest by using the “ascending” parameter, which has a default value of True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2313BD-B332-684D-5132-0C5CFD5B7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928" y="1394592"/>
            <a:ext cx="4028872" cy="509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196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416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Cambria</vt:lpstr>
      <vt:lpstr>Office Theme</vt:lpstr>
      <vt:lpstr>INST 414: Data Science Techniques  Lab 4 Performance Metrics, Naïve Bayes</vt:lpstr>
      <vt:lpstr>Today’s Session</vt:lpstr>
      <vt:lpstr>Computing Performance Metrics</vt:lpstr>
      <vt:lpstr>The Dataset</vt:lpstr>
      <vt:lpstr>Performance Metrics</vt:lpstr>
      <vt:lpstr>New Functions</vt:lpstr>
      <vt:lpstr>sort_values() function</vt:lpstr>
      <vt:lpstr>sort_values() function</vt:lpstr>
      <vt:lpstr>sort_values() function</vt:lpstr>
      <vt:lpstr>sort_values() function</vt:lpstr>
      <vt:lpstr>between() function</vt:lpstr>
      <vt:lpstr>between() function</vt:lpstr>
      <vt:lpstr>map() function</vt:lpstr>
      <vt:lpstr>map() function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CCJS 418E: Foundations of Data Science for Criminology  Lab 3 Tabular Data</dc:title>
  <dc:creator>Zubin Jelveh</dc:creator>
  <cp:lastModifiedBy>Zubin Jelveh</cp:lastModifiedBy>
  <cp:revision>19</cp:revision>
  <dcterms:created xsi:type="dcterms:W3CDTF">2022-02-10T03:12:39Z</dcterms:created>
  <dcterms:modified xsi:type="dcterms:W3CDTF">2024-09-20T14:39:02Z</dcterms:modified>
</cp:coreProperties>
</file>