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3" r:id="rId3"/>
    <p:sldId id="387" r:id="rId4"/>
    <p:sldId id="409" r:id="rId5"/>
    <p:sldId id="417" r:id="rId6"/>
    <p:sldId id="418" r:id="rId7"/>
    <p:sldId id="424" r:id="rId8"/>
    <p:sldId id="426" r:id="rId9"/>
    <p:sldId id="427" r:id="rId10"/>
    <p:sldId id="430" r:id="rId11"/>
    <p:sldId id="423" r:id="rId12"/>
    <p:sldId id="428" r:id="rId13"/>
    <p:sldId id="744" r:id="rId14"/>
    <p:sldId id="429" r:id="rId15"/>
    <p:sldId id="431" r:id="rId16"/>
    <p:sldId id="408" r:id="rId17"/>
    <p:sldId id="257" r:id="rId18"/>
    <p:sldId id="732" r:id="rId19"/>
    <p:sldId id="733" r:id="rId20"/>
    <p:sldId id="734" r:id="rId21"/>
    <p:sldId id="745" r:id="rId22"/>
    <p:sldId id="735" r:id="rId23"/>
    <p:sldId id="736" r:id="rId24"/>
    <p:sldId id="746" r:id="rId25"/>
    <p:sldId id="737" r:id="rId26"/>
    <p:sldId id="752" r:id="rId27"/>
    <p:sldId id="747" r:id="rId28"/>
    <p:sldId id="738" r:id="rId29"/>
    <p:sldId id="740" r:id="rId30"/>
    <p:sldId id="753" r:id="rId31"/>
    <p:sldId id="750" r:id="rId32"/>
    <p:sldId id="749" r:id="rId33"/>
    <p:sldId id="748" r:id="rId34"/>
    <p:sldId id="741" r:id="rId35"/>
    <p:sldId id="754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66754-DA57-412D-B558-FA9F52CC74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A86994-2B9C-49D7-A98D-D49B23B90B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5564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C871D-879D-456F-AE93-5EA77F73D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FFD2EC-E802-4B25-811A-BBDE0690F0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1564D-BE89-4B8B-AC25-1566A4D6C9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E764B-0C3E-4794-A028-5C537D268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DB5EC-33DA-4AFF-81D1-961F5B05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309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6E9677-7441-4E00-9045-3E378BADCA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2B25C7-DFD9-4D8E-86F2-EFA68163DA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6C896-F99A-4F51-9970-06670C7B50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A9608-54BF-4BF9-89F6-7E75E66F2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2766D3-B090-4955-AB84-6D9AB3A95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936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AB52D-27CE-40B3-B163-A0BF9FE3C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F996C-CAE5-4D23-B503-446E363924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3A0F5-63BF-4E82-ABB8-D1EC143B8F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045D6B-0805-4310-8015-657089CD5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13C6E-6A0C-4015-9F0A-02B6E6F96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168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201A7-8059-4F97-854F-38BE01BB7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758205-8FE8-4F81-A3F8-88912AF175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42E2D-1F81-41E2-BD64-1984FE9121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2A51FE-5E49-45C3-9685-248BAADDD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58DC97-B736-42A9-8F69-E6B779743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363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CC50A-72B7-4005-AB5D-96DEF83E1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7BDFA-2C45-4F08-9C22-52BCB1B686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472DE0-3592-470B-9835-792E355DFD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CC3C90-52B9-4CDA-A7DB-36D82B3A3A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B6AB78-D32C-4AA3-B7F4-054BB3635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9D3D67-C6E7-4697-899E-495DC58AD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784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F04F9-C375-4B99-9AA9-ADC914FF6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A239D6-092F-4DAE-BDCE-BD1BF33A8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26F3F8-5143-44B7-8774-67BB71C7D7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FF6994-F0D5-4BBE-922B-DD17264490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9CD475-FA97-4E4B-B368-DE9EBFABA5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299F55-3551-4540-A8E6-EA20BB20B1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792D89-6309-4162-B999-7B6ADC741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E5DD54-4A1C-49B5-B419-F9E1A9411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0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B4976-9F1F-474F-9D87-0298902A2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E01861-AFBB-4E42-9A0E-40DCC0728C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F5365-7D55-4270-BA95-703F2F4C6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516F71-BCD8-49FD-A95E-07E681E5C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757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C52A43-575A-438B-A4BD-134A748014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49B537-027F-4886-BFF6-97F12F19E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8E71F4-DF26-4D51-978C-D3A7F6404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200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A641A-C906-4E6C-98EE-877DFE0AC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C2900-516B-481F-8B42-14FBA60A80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B9793B-51B7-49BD-8B19-0B82F8AA2A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C97419-54CD-4086-AFCE-3CF8F8D5AB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A3A254-6233-4BF9-BBCA-B07DAA830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4EA71F-A55B-4EB1-A3A1-02F102E3B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555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56663-DC9B-4A7E-A2FE-D560E3F59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8A1299-66B2-49FD-B5DC-E9ECEDF161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BCAE70-7AF6-4C8B-9C74-E8710429C4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09A802-E40C-48E2-8F9C-1DBA21683D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41C2E7-D83A-4B04-B176-4DB9B081C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1E2CB3-3C92-41FE-8B10-43A4A173D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051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B76B66-3E4A-42BB-BF1D-AB4E99E64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0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65CC86-5D7A-4650-BFD2-609AE4BC2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06582"/>
            <a:ext cx="10515600" cy="5181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1906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425ED-A009-4866-A368-C41EAECD65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t">
            <a:noAutofit/>
          </a:bodyPr>
          <a:lstStyle/>
          <a:p>
            <a:r>
              <a:rPr lang="en-US" sz="4800" dirty="0"/>
              <a:t>INST 414: Data Science Techniques</a:t>
            </a:r>
            <a:br>
              <a:rPr lang="en-US" sz="4800" dirty="0"/>
            </a:br>
            <a:br>
              <a:rPr lang="en-US" sz="4800" dirty="0"/>
            </a:br>
            <a:r>
              <a:rPr lang="en-US" sz="4800" dirty="0"/>
              <a:t>Lab 3</a:t>
            </a:r>
            <a:br>
              <a:rPr lang="en-US" sz="4800" dirty="0"/>
            </a:br>
            <a:r>
              <a:rPr lang="en-US" sz="4800" dirty="0" err="1"/>
              <a:t>Groupby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0539568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52432-EEF8-B576-8387-1442BBBC2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1: Final Step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4AE9BE-7286-5E15-1C1A-650C0A311E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506582"/>
                <a:ext cx="10399295" cy="5181601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𝑠𝑢𝑟𝑣𝑖𝑣𝑒𝑑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𝑝𝑐𝑙𝑎𝑠𝑠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𝑠𝑢𝑟𝑣𝑖𝑣𝑒𝑑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=1,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𝑝𝑐𝑙𝑎𝑠𝑠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𝑝𝑐𝑙𝑎𝑠𝑠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=1)</m:t>
                          </m:r>
                        </m:den>
                      </m:f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Divide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𝑠𝑢𝑟𝑣𝑖𝑣𝑒𝑑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𝑝𝑐𝑙𝑎𝑠𝑠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by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𝑝𝑐𝑙𝑎𝑠𝑠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4AE9BE-7286-5E15-1C1A-650C0A311E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506582"/>
                <a:ext cx="10399295" cy="5181601"/>
              </a:xfrm>
              <a:blipFill>
                <a:blip r:embed="rId2"/>
                <a:stretch>
                  <a:fillRect l="-11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A731F923-4D75-5375-555C-8292E024BB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3816" y="3973613"/>
            <a:ext cx="3459780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1666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52432-EEF8-B576-8387-1442BBBC2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2: Use counts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4AE9BE-7286-5E15-1C1A-650C0A311E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506582"/>
                <a:ext cx="10399295" cy="5181601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𝑠𝑢𝑟𝑣𝑖𝑣𝑒𝑑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𝑝𝑐𝑙𝑎𝑠𝑠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Num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of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passengers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in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pclass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 1 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who</m:t>
                          </m:r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survived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Num</m:t>
                          </m:r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of</m:t>
                          </m:r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passengers</m:t>
                          </m:r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in</m:t>
                          </m:r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pclass</m:t>
                          </m:r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 1</m:t>
                          </m:r>
                        </m:den>
                      </m:f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Step 1: </a:t>
                </a:r>
              </a:p>
              <a:p>
                <a:r>
                  <a:rPr lang="en-US" dirty="0"/>
                  <a:t>Numerator: Use </a:t>
                </a:r>
                <a:r>
                  <a:rPr lang="en-US" b="1" dirty="0"/>
                  <a:t>logical filtering</a:t>
                </a:r>
                <a:r>
                  <a:rPr lang="en-US" dirty="0"/>
                  <a:t> and </a:t>
                </a:r>
                <a:r>
                  <a:rPr lang="en-US" dirty="0">
                    <a:solidFill>
                      <a:srgbClr val="FF0000"/>
                    </a:solidFill>
                  </a:rPr>
                  <a:t>shape </a:t>
                </a:r>
                <a:r>
                  <a:rPr lang="en-US" dirty="0"/>
                  <a:t>to get the number of passengers in </a:t>
                </a:r>
                <a:r>
                  <a:rPr lang="en-US" dirty="0" err="1"/>
                  <a:t>pclass</a:t>
                </a:r>
                <a:r>
                  <a:rPr lang="en-US" dirty="0"/>
                  <a:t> 1 who survived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4AE9BE-7286-5E15-1C1A-650C0A311E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506582"/>
                <a:ext cx="10399295" cy="5181601"/>
              </a:xfrm>
              <a:blipFill>
                <a:blip r:embed="rId2"/>
                <a:stretch>
                  <a:fillRect l="-11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D429F237-E355-8432-421C-FE11F73AC6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8083" y="4229729"/>
            <a:ext cx="6759526" cy="25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8760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52432-EEF8-B576-8387-1442BBBC2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2: Use counts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4AE9BE-7286-5E15-1C1A-650C0A311E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506582"/>
                <a:ext cx="10399295" cy="5181601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𝑠𝑢𝑟𝑣𝑖𝑣𝑒𝑑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𝑝𝑐𝑙𝑎𝑠𝑠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Num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of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passengers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in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pclass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 1 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who</m:t>
                          </m:r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survived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Num</m:t>
                          </m:r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of</m:t>
                          </m:r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passengers</m:t>
                          </m:r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in</m:t>
                          </m:r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pclass</m:t>
                          </m:r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 1</m:t>
                          </m:r>
                        </m:den>
                      </m:f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Step 1: </a:t>
                </a:r>
              </a:p>
              <a:p>
                <a:r>
                  <a:rPr lang="en-US" dirty="0"/>
                  <a:t>Numerator: Use </a:t>
                </a:r>
                <a:r>
                  <a:rPr lang="en-US" b="1" dirty="0"/>
                  <a:t>logical filtering</a:t>
                </a:r>
                <a:r>
                  <a:rPr lang="en-US" dirty="0"/>
                  <a:t> and </a:t>
                </a:r>
                <a:r>
                  <a:rPr lang="en-US" dirty="0">
                    <a:solidFill>
                      <a:srgbClr val="FF0000"/>
                    </a:solidFill>
                  </a:rPr>
                  <a:t>shape </a:t>
                </a:r>
                <a:r>
                  <a:rPr lang="en-US" dirty="0"/>
                  <a:t>to get the number of passengers in </a:t>
                </a:r>
                <a:r>
                  <a:rPr lang="en-US" dirty="0" err="1"/>
                  <a:t>pclass</a:t>
                </a:r>
                <a:r>
                  <a:rPr lang="en-US" dirty="0"/>
                  <a:t> 1 who survived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Step 2:</a:t>
                </a:r>
              </a:p>
              <a:p>
                <a:r>
                  <a:rPr lang="en-US" dirty="0"/>
                  <a:t>Denominator: Use </a:t>
                </a:r>
                <a:r>
                  <a:rPr lang="en-US" b="1" dirty="0"/>
                  <a:t>logical filtering</a:t>
                </a:r>
                <a:r>
                  <a:rPr lang="en-US" dirty="0"/>
                  <a:t> and </a:t>
                </a:r>
                <a:r>
                  <a:rPr lang="en-US" dirty="0">
                    <a:solidFill>
                      <a:srgbClr val="FF0000"/>
                    </a:solidFill>
                  </a:rPr>
                  <a:t>shape </a:t>
                </a:r>
                <a:r>
                  <a:rPr lang="en-US" dirty="0"/>
                  <a:t>to get the number of passengers in </a:t>
                </a:r>
                <a:r>
                  <a:rPr lang="en-US" dirty="0" err="1"/>
                  <a:t>pclass</a:t>
                </a:r>
                <a:r>
                  <a:rPr lang="en-US" dirty="0"/>
                  <a:t> 1</a:t>
                </a:r>
              </a:p>
              <a:p>
                <a:pPr marL="0" indent="0">
                  <a:buNone/>
                </a:pPr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4AE9BE-7286-5E15-1C1A-650C0A311E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506582"/>
                <a:ext cx="10399295" cy="5181601"/>
              </a:xfrm>
              <a:blipFill>
                <a:blip r:embed="rId2"/>
                <a:stretch>
                  <a:fillRect l="-11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D429F237-E355-8432-421C-FE11F73AC6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8083" y="4229729"/>
            <a:ext cx="6759526" cy="25910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A8C4A76-C772-E494-D991-C2A5B65100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7405" y="6130079"/>
            <a:ext cx="4717189" cy="228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9882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52432-EEF8-B576-8387-1442BBBC2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2: Final Step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4AE9BE-7286-5E15-1C1A-650C0A311E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506582"/>
                <a:ext cx="10399295" cy="5181601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𝑠𝑢𝑟𝑣𝑖𝑣𝑒𝑑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𝑝𝑐𝑙𝑎𝑠𝑠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Num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of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passengers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in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pclass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 1 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who</m:t>
                          </m:r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survived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Num</m:t>
                          </m:r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of</m:t>
                          </m:r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passengers</m:t>
                          </m:r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in</m:t>
                          </m:r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pclass</m:t>
                          </m:r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 1</m:t>
                          </m:r>
                        </m:den>
                      </m:f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Divide numerator by denominator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4AE9BE-7286-5E15-1C1A-650C0A311E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506582"/>
                <a:ext cx="10399295" cy="5181601"/>
              </a:xfrm>
              <a:blipFill>
                <a:blip r:embed="rId2"/>
                <a:stretch>
                  <a:fillRect l="-11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35579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52432-EEF8-B576-8387-1442BBBC2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3: Direct 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4AE9BE-7286-5E15-1C1A-650C0A311E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506582"/>
                <a:ext cx="10399295" cy="518160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𝑠𝑢𝑟𝑣𝑖𝑣𝑒𝑑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𝑝𝑐𝑙𝑎𝑠𝑠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“Of those who were in </a:t>
                </a:r>
                <a:r>
                  <a:rPr lang="en-US" dirty="0" err="1"/>
                  <a:t>pclass</a:t>
                </a:r>
                <a:r>
                  <a:rPr lang="en-US" dirty="0"/>
                  <a:t> 1, what share survived?”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This approach allows for computation in one line of code</a:t>
                </a:r>
              </a:p>
              <a:p>
                <a:pPr marL="0" indent="0">
                  <a:buNone/>
                </a:pPr>
                <a:r>
                  <a:rPr lang="en-US" dirty="0"/>
                  <a:t>Step 1: </a:t>
                </a:r>
              </a:p>
              <a:p>
                <a:r>
                  <a:rPr lang="en-US" dirty="0"/>
                  <a:t>Use </a:t>
                </a:r>
                <a:r>
                  <a:rPr lang="en-US" b="1" dirty="0"/>
                  <a:t>logical filtering</a:t>
                </a:r>
                <a:r>
                  <a:rPr lang="en-US" dirty="0"/>
                  <a:t> and </a:t>
                </a:r>
                <a:r>
                  <a:rPr lang="en-US" dirty="0">
                    <a:solidFill>
                      <a:srgbClr val="FF0000"/>
                    </a:solidFill>
                  </a:rPr>
                  <a:t>mean </a:t>
                </a:r>
                <a:r>
                  <a:rPr lang="en-US" dirty="0"/>
                  <a:t>to compute the probability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4AE9BE-7286-5E15-1C1A-650C0A311E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506582"/>
                <a:ext cx="10399295" cy="5181601"/>
              </a:xfrm>
              <a:blipFill>
                <a:blip r:embed="rId2"/>
                <a:stretch>
                  <a:fillRect l="-1172" t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66F1AB41-3642-9321-10B9-FE848D7235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0114" y="4576680"/>
            <a:ext cx="4374259" cy="25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5756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52432-EEF8-B576-8387-1442BBBC2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3: Direct 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4AE9BE-7286-5E15-1C1A-650C0A311E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506582"/>
                <a:ext cx="10399295" cy="518160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𝑠𝑢𝑟𝑣𝑖𝑣𝑒𝑑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𝑝𝑐𝑙𝑎𝑠𝑠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“Of those who were in </a:t>
                </a:r>
                <a:r>
                  <a:rPr lang="en-US" dirty="0" err="1"/>
                  <a:t>pclass</a:t>
                </a:r>
                <a:r>
                  <a:rPr lang="en-US" dirty="0"/>
                  <a:t> 1, what share survived?”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This approach allows for computation in one line of code</a:t>
                </a:r>
              </a:p>
              <a:p>
                <a:pPr marL="0" indent="0">
                  <a:buNone/>
                </a:pPr>
                <a:r>
                  <a:rPr lang="en-US" dirty="0"/>
                  <a:t>Step 1: </a:t>
                </a:r>
              </a:p>
              <a:p>
                <a:r>
                  <a:rPr lang="en-US" dirty="0"/>
                  <a:t>Use </a:t>
                </a:r>
                <a:r>
                  <a:rPr lang="en-US" b="1" dirty="0"/>
                  <a:t>logical filtering</a:t>
                </a:r>
                <a:r>
                  <a:rPr lang="en-US" dirty="0"/>
                  <a:t> and </a:t>
                </a:r>
                <a:r>
                  <a:rPr lang="en-US" dirty="0">
                    <a:solidFill>
                      <a:srgbClr val="FF0000"/>
                    </a:solidFill>
                  </a:rPr>
                  <a:t>mean </a:t>
                </a:r>
                <a:r>
                  <a:rPr lang="en-US" dirty="0"/>
                  <a:t>to compute the probability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4AE9BE-7286-5E15-1C1A-650C0A311E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506582"/>
                <a:ext cx="10399295" cy="5181601"/>
              </a:xfrm>
              <a:blipFill>
                <a:blip r:embed="rId2"/>
                <a:stretch>
                  <a:fillRect l="-1172" t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66F1AB41-3642-9321-10B9-FE848D7235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0114" y="4576680"/>
            <a:ext cx="4374259" cy="25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0517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This Week: </a:t>
            </a:r>
            <a:r>
              <a:rPr lang="en-US" dirty="0" err="1">
                <a:solidFill>
                  <a:schemeClr val="bg1"/>
                </a:solidFill>
              </a:rPr>
              <a:t>groupby</a:t>
            </a:r>
            <a:r>
              <a:rPr lang="en-US" dirty="0">
                <a:solidFill>
                  <a:schemeClr val="bg1"/>
                </a:solidFill>
              </a:rPr>
              <a:t>/apply/lambda</a:t>
            </a:r>
          </a:p>
        </p:txBody>
      </p:sp>
    </p:spTree>
    <p:extLst>
      <p:ext uri="{BB962C8B-B14F-4D97-AF65-F5344CB8AC3E}">
        <p14:creationId xmlns:p14="http://schemas.microsoft.com/office/powerpoint/2010/main" val="28450859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48114-348A-431F-BBCB-513513007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groupby</a:t>
            </a:r>
            <a:r>
              <a:rPr lang="en-US" dirty="0"/>
              <a:t> in pandas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D8C1F-B2B7-48AF-9ED4-B4DAA9F70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02357" cy="4351338"/>
          </a:xfrm>
        </p:spPr>
        <p:txBody>
          <a:bodyPr>
            <a:normAutofit/>
          </a:bodyPr>
          <a:lstStyle/>
          <a:p>
            <a:r>
              <a:rPr lang="en-US" dirty="0"/>
              <a:t>Useful for when we want to perform the same operation on subgroups.</a:t>
            </a:r>
          </a:p>
          <a:p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185F177-5F5C-0532-7277-3CD3F772DCCA}"/>
              </a:ext>
            </a:extLst>
          </p:cNvPr>
          <p:cNvGrpSpPr/>
          <p:nvPr/>
        </p:nvGrpSpPr>
        <p:grpSpPr>
          <a:xfrm>
            <a:off x="7063295" y="1505882"/>
            <a:ext cx="3319954" cy="4502639"/>
            <a:chOff x="7729042" y="1674324"/>
            <a:chExt cx="3319954" cy="4502639"/>
          </a:xfrm>
        </p:grpSpPr>
        <p:sp>
          <p:nvSpPr>
            <p:cNvPr id="5" name="Content Placeholder 2">
              <a:extLst>
                <a:ext uri="{FF2B5EF4-FFF2-40B4-BE49-F238E27FC236}">
                  <a16:creationId xmlns:a16="http://schemas.microsoft.com/office/drawing/2014/main" id="{631D0EF5-D4F8-48C6-B67C-CF0414217833}"/>
                </a:ext>
              </a:extLst>
            </p:cNvPr>
            <p:cNvSpPr txBox="1">
              <a:spLocks/>
            </p:cNvSpPr>
            <p:nvPr/>
          </p:nvSpPr>
          <p:spPr>
            <a:xfrm>
              <a:off x="7729042" y="1674324"/>
              <a:ext cx="3319954" cy="69230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 err="1"/>
                <a:t>Dataframe</a:t>
              </a:r>
              <a:r>
                <a:rPr lang="en-US" dirty="0"/>
                <a:t> called </a:t>
              </a:r>
              <a:r>
                <a:rPr lang="en-US" b="1" dirty="0"/>
                <a:t>df</a:t>
              </a:r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F50E022C-5E2B-FDA2-EA86-EB32BC2FA1A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22435" y="2366633"/>
              <a:ext cx="1966130" cy="381033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384373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48114-348A-431F-BBCB-513513007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groupby</a:t>
            </a:r>
            <a:r>
              <a:rPr lang="en-US" dirty="0"/>
              <a:t> in pandas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D8C1F-B2B7-48AF-9ED4-B4DAA9F70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02357" cy="4351338"/>
          </a:xfrm>
        </p:spPr>
        <p:txBody>
          <a:bodyPr>
            <a:normAutofit/>
          </a:bodyPr>
          <a:lstStyle/>
          <a:p>
            <a:r>
              <a:rPr lang="en-US" dirty="0"/>
              <a:t>What is the sum of x?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2ACF722-E248-8977-7653-B2C54B1E01AB}"/>
              </a:ext>
            </a:extLst>
          </p:cNvPr>
          <p:cNvSpPr txBox="1">
            <a:spLocks/>
          </p:cNvSpPr>
          <p:nvPr/>
        </p:nvSpPr>
        <p:spPr>
          <a:xfrm>
            <a:off x="7729042" y="1674324"/>
            <a:ext cx="3319954" cy="692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Dataframe</a:t>
            </a:r>
            <a:r>
              <a:rPr lang="en-US" dirty="0"/>
              <a:t> called </a:t>
            </a:r>
            <a:r>
              <a:rPr lang="en-US" b="1" dirty="0"/>
              <a:t>df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208F2B4-536A-B8EB-400C-C93F704ECC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2435" y="2366633"/>
            <a:ext cx="1966130" cy="3810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2215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48114-348A-431F-BBCB-513513007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groupby</a:t>
            </a:r>
            <a:r>
              <a:rPr lang="en-US" dirty="0"/>
              <a:t> in pandas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D8C1F-B2B7-48AF-9ED4-B4DAA9F70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02357" cy="4351338"/>
          </a:xfrm>
        </p:spPr>
        <p:txBody>
          <a:bodyPr>
            <a:normAutofit/>
          </a:bodyPr>
          <a:lstStyle/>
          <a:p>
            <a:r>
              <a:rPr lang="en-US" dirty="0"/>
              <a:t>What is the sum of x?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DEE4987-A79A-5A9D-E62E-075282DF46D9}"/>
              </a:ext>
            </a:extLst>
          </p:cNvPr>
          <p:cNvSpPr txBox="1">
            <a:spLocks/>
          </p:cNvSpPr>
          <p:nvPr/>
        </p:nvSpPr>
        <p:spPr>
          <a:xfrm>
            <a:off x="7729042" y="1674324"/>
            <a:ext cx="3319954" cy="692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Dataframe</a:t>
            </a:r>
            <a:r>
              <a:rPr lang="en-US" dirty="0"/>
              <a:t> called </a:t>
            </a:r>
            <a:r>
              <a:rPr lang="en-US" b="1" dirty="0"/>
              <a:t>df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45876B7-FFFE-F12C-3968-0D1D35FBFE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2435" y="2366633"/>
            <a:ext cx="1966130" cy="381033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518BC7B-05A5-9869-7446-A0102A047A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5892" y="2906985"/>
            <a:ext cx="1554615" cy="1044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2183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1563E-48E3-4C33-A867-81E8F8915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531F7-477E-417F-B5ED-BAE0B3F9E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Introduce:</a:t>
            </a:r>
          </a:p>
          <a:p>
            <a:pPr lvl="1"/>
            <a:r>
              <a:rPr lang="en-US" dirty="0" err="1">
                <a:solidFill>
                  <a:srgbClr val="FF0000"/>
                </a:solidFill>
              </a:rPr>
              <a:t>groupby</a:t>
            </a:r>
            <a:r>
              <a:rPr lang="en-US" dirty="0"/>
              <a:t> functionality of pandas</a:t>
            </a:r>
          </a:p>
          <a:p>
            <a:pPr lvl="1"/>
            <a:endParaRPr lang="en-US" dirty="0"/>
          </a:p>
          <a:p>
            <a:pPr lvl="1"/>
            <a:r>
              <a:rPr lang="en-US" dirty="0">
                <a:solidFill>
                  <a:srgbClr val="FF0000"/>
                </a:solidFill>
              </a:rPr>
              <a:t>apply</a:t>
            </a:r>
            <a:r>
              <a:rPr lang="en-US" dirty="0"/>
              <a:t> function</a:t>
            </a:r>
          </a:p>
          <a:p>
            <a:pPr lvl="1"/>
            <a:endParaRPr lang="en-US" dirty="0"/>
          </a:p>
          <a:p>
            <a:pPr lvl="1"/>
            <a:r>
              <a:rPr lang="en-US" dirty="0">
                <a:solidFill>
                  <a:srgbClr val="FF0000"/>
                </a:solidFill>
              </a:rPr>
              <a:t>lambda</a:t>
            </a:r>
            <a:r>
              <a:rPr lang="en-US" dirty="0"/>
              <a:t> keyword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4421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48114-348A-431F-BBCB-513513007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groupby</a:t>
            </a:r>
            <a:r>
              <a:rPr lang="en-US" dirty="0"/>
              <a:t> in pandas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D8C1F-B2B7-48AF-9ED4-B4DAA9F70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02357" cy="4351338"/>
          </a:xfrm>
        </p:spPr>
        <p:txBody>
          <a:bodyPr>
            <a:normAutofit/>
          </a:bodyPr>
          <a:lstStyle/>
          <a:p>
            <a:r>
              <a:rPr lang="en-US" dirty="0"/>
              <a:t>What is the sum of x for Group a?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CACFD0C-4C00-36A8-FF92-7AAFEF9F7DF0}"/>
              </a:ext>
            </a:extLst>
          </p:cNvPr>
          <p:cNvSpPr txBox="1">
            <a:spLocks/>
          </p:cNvSpPr>
          <p:nvPr/>
        </p:nvSpPr>
        <p:spPr>
          <a:xfrm>
            <a:off x="7729042" y="1674324"/>
            <a:ext cx="3319954" cy="692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Dataframe</a:t>
            </a:r>
            <a:r>
              <a:rPr lang="en-US" dirty="0"/>
              <a:t> called </a:t>
            </a:r>
            <a:r>
              <a:rPr lang="en-US" b="1" dirty="0"/>
              <a:t>df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00AA36-D458-3F68-D9F9-43970ADBB7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2435" y="2366633"/>
            <a:ext cx="1966130" cy="3810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4202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48114-348A-431F-BBCB-513513007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groupby</a:t>
            </a:r>
            <a:r>
              <a:rPr lang="en-US" dirty="0"/>
              <a:t> in pandas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D8C1F-B2B7-48AF-9ED4-B4DAA9F70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02357" cy="4351338"/>
          </a:xfrm>
        </p:spPr>
        <p:txBody>
          <a:bodyPr>
            <a:normAutofit/>
          </a:bodyPr>
          <a:lstStyle/>
          <a:p>
            <a:r>
              <a:rPr lang="en-US" dirty="0"/>
              <a:t>What is the sum of x for Group a?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3E90C8D-9A90-D812-A780-8985A118DC8C}"/>
              </a:ext>
            </a:extLst>
          </p:cNvPr>
          <p:cNvSpPr txBox="1">
            <a:spLocks/>
          </p:cNvSpPr>
          <p:nvPr/>
        </p:nvSpPr>
        <p:spPr>
          <a:xfrm>
            <a:off x="7729042" y="1674324"/>
            <a:ext cx="3319954" cy="692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Dataframe</a:t>
            </a:r>
            <a:r>
              <a:rPr lang="en-US" dirty="0"/>
              <a:t> called </a:t>
            </a:r>
            <a:r>
              <a:rPr lang="en-US" b="1" dirty="0"/>
              <a:t>df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D83A55-BD18-66E2-CA31-638B7578FB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2435" y="2366633"/>
            <a:ext cx="1966130" cy="381033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35FF94D-6A25-B872-AC42-BD4F134E95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7975" y="3250630"/>
            <a:ext cx="3497883" cy="102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3929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48114-348A-431F-BBCB-513513007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groupby</a:t>
            </a:r>
            <a:r>
              <a:rPr lang="en-US" dirty="0"/>
              <a:t> in pandas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D8C1F-B2B7-48AF-9ED4-B4DAA9F70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02357" cy="4351338"/>
          </a:xfrm>
        </p:spPr>
        <p:txBody>
          <a:bodyPr>
            <a:normAutofit/>
          </a:bodyPr>
          <a:lstStyle/>
          <a:p>
            <a:r>
              <a:rPr lang="en-US" dirty="0"/>
              <a:t>What is the sum of x for Group b?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086ED09-AB8E-F922-8234-C7723C4AD265}"/>
              </a:ext>
            </a:extLst>
          </p:cNvPr>
          <p:cNvSpPr txBox="1">
            <a:spLocks/>
          </p:cNvSpPr>
          <p:nvPr/>
        </p:nvSpPr>
        <p:spPr>
          <a:xfrm>
            <a:off x="7729042" y="1674324"/>
            <a:ext cx="3319954" cy="692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Dataframe</a:t>
            </a:r>
            <a:r>
              <a:rPr lang="en-US" dirty="0"/>
              <a:t> called </a:t>
            </a:r>
            <a:r>
              <a:rPr lang="en-US" b="1" dirty="0"/>
              <a:t>df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6507891-841F-21FB-D2E9-38D53E0265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2435" y="2366633"/>
            <a:ext cx="1966130" cy="381033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AA05809-E4EB-69D5-21D2-DF5C6ACE8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9267" y="3274292"/>
            <a:ext cx="3368332" cy="1013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8030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48114-348A-431F-BBCB-513513007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groupby</a:t>
            </a:r>
            <a:r>
              <a:rPr lang="en-US" dirty="0"/>
              <a:t> in pandas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D8C1F-B2B7-48AF-9ED4-B4DAA9F70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02357" cy="4351338"/>
          </a:xfrm>
        </p:spPr>
        <p:txBody>
          <a:bodyPr>
            <a:normAutofit/>
          </a:bodyPr>
          <a:lstStyle/>
          <a:p>
            <a:r>
              <a:rPr lang="en-US" dirty="0"/>
              <a:t>What is the sum of x for Group a and b?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66C26D4-1521-3CBD-E8BA-C0F2E75FEEE1}"/>
              </a:ext>
            </a:extLst>
          </p:cNvPr>
          <p:cNvSpPr txBox="1">
            <a:spLocks/>
          </p:cNvSpPr>
          <p:nvPr/>
        </p:nvSpPr>
        <p:spPr>
          <a:xfrm>
            <a:off x="7729042" y="1674324"/>
            <a:ext cx="3319954" cy="692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Dataframe</a:t>
            </a:r>
            <a:r>
              <a:rPr lang="en-US" dirty="0"/>
              <a:t> called </a:t>
            </a:r>
            <a:r>
              <a:rPr lang="en-US" b="1" dirty="0"/>
              <a:t>df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EE37EDE-941C-7043-E69C-256104CDAF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2435" y="2366633"/>
            <a:ext cx="1966130" cy="3810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6469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48114-348A-431F-BBCB-513513007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groupby</a:t>
            </a:r>
            <a:r>
              <a:rPr lang="en-US" dirty="0"/>
              <a:t> in pandas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D8C1F-B2B7-48AF-9ED4-B4DAA9F70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02357" cy="4351338"/>
          </a:xfrm>
        </p:spPr>
        <p:txBody>
          <a:bodyPr>
            <a:normAutofit/>
          </a:bodyPr>
          <a:lstStyle/>
          <a:p>
            <a:r>
              <a:rPr lang="en-US" dirty="0"/>
              <a:t>What is the sum of x for Group a and b?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1FFEB66-F81B-6D74-0B73-395507A4B839}"/>
              </a:ext>
            </a:extLst>
          </p:cNvPr>
          <p:cNvSpPr txBox="1">
            <a:spLocks/>
          </p:cNvSpPr>
          <p:nvPr/>
        </p:nvSpPr>
        <p:spPr>
          <a:xfrm>
            <a:off x="7729042" y="1674324"/>
            <a:ext cx="3319954" cy="692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Dataframe</a:t>
            </a:r>
            <a:r>
              <a:rPr lang="en-US" dirty="0"/>
              <a:t> called </a:t>
            </a:r>
            <a:r>
              <a:rPr lang="en-US" b="1" dirty="0"/>
              <a:t>df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0E9157C-B2E6-49CC-8453-AB81B5CC92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2435" y="2366633"/>
            <a:ext cx="1966130" cy="381033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1D89E97-0D2F-A062-7ACD-1A1488C982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8887" y="3338267"/>
            <a:ext cx="4640982" cy="1867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1526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48114-348A-431F-BBCB-513513007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apply in pandas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D8C1F-B2B7-48AF-9ED4-B4DAA9F70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02357" cy="4351338"/>
          </a:xfrm>
        </p:spPr>
        <p:txBody>
          <a:bodyPr>
            <a:normAutofit/>
          </a:bodyPr>
          <a:lstStyle/>
          <a:p>
            <a:r>
              <a:rPr lang="en-US" b="1" dirty="0"/>
              <a:t>apply</a:t>
            </a:r>
            <a:r>
              <a:rPr lang="en-US" dirty="0"/>
              <a:t> takes a function as the input and applies it to each column in the </a:t>
            </a:r>
            <a:r>
              <a:rPr lang="en-US" dirty="0" err="1"/>
              <a:t>dataframe</a:t>
            </a:r>
            <a:r>
              <a:rPr lang="en-US" dirty="0"/>
              <a:t>.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6C0B176-AA7B-8459-FAB4-A693D1839EE0}"/>
              </a:ext>
            </a:extLst>
          </p:cNvPr>
          <p:cNvSpPr txBox="1">
            <a:spLocks/>
          </p:cNvSpPr>
          <p:nvPr/>
        </p:nvSpPr>
        <p:spPr>
          <a:xfrm>
            <a:off x="7729042" y="1674324"/>
            <a:ext cx="3319954" cy="692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Dataframe</a:t>
            </a:r>
            <a:r>
              <a:rPr lang="en-US" dirty="0"/>
              <a:t> called </a:t>
            </a:r>
            <a:r>
              <a:rPr lang="en-US" b="1" dirty="0"/>
              <a:t>df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3B28D1B-FE38-E6C9-2206-F455A3A56D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2435" y="2366633"/>
            <a:ext cx="1966130" cy="3810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9322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48114-348A-431F-BBCB-513513007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apply in pandas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D8C1F-B2B7-48AF-9ED4-B4DAA9F70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02357" cy="4351338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apply</a:t>
            </a:r>
            <a:r>
              <a:rPr lang="en-US" dirty="0"/>
              <a:t> takes a function as the input and applies it to each column in the </a:t>
            </a:r>
            <a:r>
              <a:rPr lang="en-US" dirty="0" err="1"/>
              <a:t>dataframe</a:t>
            </a:r>
            <a:r>
              <a:rPr lang="en-US" dirty="0"/>
              <a:t>. Here we are applying the </a:t>
            </a:r>
            <a:r>
              <a:rPr lang="en-US" b="1" dirty="0"/>
              <a:t>sum</a:t>
            </a:r>
            <a:r>
              <a:rPr lang="en-US" dirty="0"/>
              <a:t> function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dirty="0"/>
              <a:t>(We didn’t include “group” in the call above because we don’t want to apply </a:t>
            </a:r>
            <a:r>
              <a:rPr lang="en-US" b="1" dirty="0"/>
              <a:t>sum</a:t>
            </a:r>
            <a:r>
              <a:rPr lang="en-US" dirty="0"/>
              <a:t> to a string column)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6C0B176-AA7B-8459-FAB4-A693D1839EE0}"/>
              </a:ext>
            </a:extLst>
          </p:cNvPr>
          <p:cNvSpPr txBox="1">
            <a:spLocks/>
          </p:cNvSpPr>
          <p:nvPr/>
        </p:nvSpPr>
        <p:spPr>
          <a:xfrm>
            <a:off x="7729042" y="1674324"/>
            <a:ext cx="3319954" cy="692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Dataframe</a:t>
            </a:r>
            <a:r>
              <a:rPr lang="en-US" dirty="0"/>
              <a:t> called </a:t>
            </a:r>
            <a:r>
              <a:rPr lang="en-US" b="1" dirty="0"/>
              <a:t>df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3B28D1B-FE38-E6C9-2206-F455A3A56D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2435" y="2366633"/>
            <a:ext cx="1966130" cy="381033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5ACB42C-D8B8-D0D8-E314-B7932BDC5A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7762" y="3210156"/>
            <a:ext cx="4008467" cy="1592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1877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48114-348A-431F-BBCB-513513007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groupby</a:t>
            </a:r>
            <a:r>
              <a:rPr lang="en-US" dirty="0"/>
              <a:t> and apply in pandas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D8C1F-B2B7-48AF-9ED4-B4DAA9F70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02357" cy="4351338"/>
          </a:xfrm>
        </p:spPr>
        <p:txBody>
          <a:bodyPr>
            <a:normAutofit/>
          </a:bodyPr>
          <a:lstStyle/>
          <a:p>
            <a:r>
              <a:rPr lang="en-US" dirty="0"/>
              <a:t>A few slides back we ran: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Now let’s do the same using apply: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2BDE322-57EC-347D-D6F9-B1C2A4C3BC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0545" y="4001294"/>
            <a:ext cx="4679085" cy="183657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C32F41F-B475-28B4-1B19-08E00D8183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8323" y="4001294"/>
            <a:ext cx="5700254" cy="190516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0F377C5-4F38-7014-F410-BE1277627A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8323" y="1394592"/>
            <a:ext cx="4640982" cy="1867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8869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A9845-2DE0-4081-B69E-DC66A2819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Did We Learn?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3921C-869D-424B-A512-9E952D2F2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apply function takes a function as a parameter and applies it to each group separately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800" dirty="0" err="1"/>
              <a:t>df.</a:t>
            </a:r>
            <a:r>
              <a:rPr lang="en-US" sz="2800" dirty="0" err="1">
                <a:solidFill>
                  <a:srgbClr val="FF0000"/>
                </a:solidFill>
              </a:rPr>
              <a:t>groupby</a:t>
            </a:r>
            <a:r>
              <a:rPr lang="en-US" sz="2800" dirty="0"/>
              <a:t>(by=[‘group’]).</a:t>
            </a:r>
            <a:r>
              <a:rPr lang="en-US" dirty="0" err="1"/>
              <a:t>x</a:t>
            </a:r>
            <a:r>
              <a:rPr lang="en-US" sz="2800" dirty="0" err="1"/>
              <a:t>.</a:t>
            </a:r>
            <a:r>
              <a:rPr lang="en-US" sz="2800" dirty="0" err="1">
                <a:solidFill>
                  <a:srgbClr val="FF0000"/>
                </a:solidFill>
              </a:rPr>
              <a:t>apply</a:t>
            </a:r>
            <a:r>
              <a:rPr lang="en-US" sz="2800" dirty="0"/>
              <a:t>(</a:t>
            </a:r>
            <a:r>
              <a:rPr lang="en-US" sz="2800" dirty="0" err="1"/>
              <a:t>func</a:t>
            </a:r>
            <a:r>
              <a:rPr lang="en-US" sz="2800" dirty="0"/>
              <a:t>=</a:t>
            </a:r>
            <a:r>
              <a:rPr lang="en-US" sz="2800" dirty="0">
                <a:solidFill>
                  <a:srgbClr val="FF0000"/>
                </a:solidFill>
              </a:rPr>
              <a:t>sum</a:t>
            </a:r>
            <a:r>
              <a:rPr lang="en-US" sz="2800" dirty="0"/>
              <a:t>)</a:t>
            </a:r>
          </a:p>
          <a:p>
            <a:pPr marL="0" indent="0" algn="ctr">
              <a:buNone/>
            </a:pPr>
            <a:endParaRPr lang="en-US" sz="2800" dirty="0"/>
          </a:p>
          <a:p>
            <a:r>
              <a:rPr lang="en-US" dirty="0"/>
              <a:t>Terms in </a:t>
            </a:r>
            <a:r>
              <a:rPr lang="en-US" dirty="0">
                <a:solidFill>
                  <a:srgbClr val="FF0000"/>
                </a:solidFill>
              </a:rPr>
              <a:t>red </a:t>
            </a:r>
            <a:r>
              <a:rPr lang="en-US" dirty="0"/>
              <a:t>are all functions</a:t>
            </a:r>
          </a:p>
          <a:p>
            <a:r>
              <a:rPr lang="en-US" dirty="0"/>
              <a:t>Reading from left to right: </a:t>
            </a:r>
          </a:p>
          <a:p>
            <a:pPr lvl="1"/>
            <a:r>
              <a:rPr lang="en-US" dirty="0" err="1"/>
              <a:t>df</a:t>
            </a:r>
            <a:r>
              <a:rPr lang="en-US" dirty="0"/>
              <a:t> is a </a:t>
            </a:r>
            <a:r>
              <a:rPr lang="en-US" dirty="0" err="1"/>
              <a:t>dataframe</a:t>
            </a:r>
            <a:r>
              <a:rPr lang="en-US" dirty="0"/>
              <a:t> that we call the </a:t>
            </a:r>
            <a:r>
              <a:rPr lang="en-US" dirty="0" err="1"/>
              <a:t>groupby</a:t>
            </a:r>
            <a:r>
              <a:rPr lang="en-US" dirty="0"/>
              <a:t> function on. </a:t>
            </a:r>
          </a:p>
          <a:p>
            <a:pPr lvl="2"/>
            <a:r>
              <a:rPr lang="en-US" dirty="0"/>
              <a:t>We group by the “group” column. </a:t>
            </a:r>
          </a:p>
          <a:p>
            <a:pPr lvl="1"/>
            <a:r>
              <a:rPr lang="en-US" dirty="0"/>
              <a:t>We then take the X column and apply the sum function </a:t>
            </a:r>
            <a:r>
              <a:rPr lang="en-US" b="1" dirty="0"/>
              <a:t>by group.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8429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48114-348A-431F-BBCB-513513007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keyword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D8C1F-B2B7-48AF-9ED4-B4DAA9F70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33660" cy="4351338"/>
          </a:xfrm>
        </p:spPr>
        <p:txBody>
          <a:bodyPr>
            <a:normAutofit/>
          </a:bodyPr>
          <a:lstStyle/>
          <a:p>
            <a:r>
              <a:rPr lang="en-US" dirty="0"/>
              <a:t>How we typically write a function in python  </a:t>
            </a:r>
            <a:r>
              <a:rPr lang="en-US" dirty="0">
                <a:sym typeface="Wingdings" panose="05000000000000000000" pitchFamily="2" charset="2"/>
              </a:rPr>
              <a:t>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dirty="0">
              <a:sym typeface="Wingdings" panose="05000000000000000000" pitchFamily="2" charset="2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B8786B9-B5A3-5605-3857-5A1D9CD20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0943" y="1721638"/>
            <a:ext cx="3924640" cy="1874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5958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Recap of Last Week</a:t>
            </a:r>
          </a:p>
        </p:txBody>
      </p:sp>
    </p:spTree>
    <p:extLst>
      <p:ext uri="{BB962C8B-B14F-4D97-AF65-F5344CB8AC3E}">
        <p14:creationId xmlns:p14="http://schemas.microsoft.com/office/powerpoint/2010/main" val="19193569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48114-348A-431F-BBCB-513513007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keyword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D8C1F-B2B7-48AF-9ED4-B4DAA9F70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3366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How we typically write a function in python  </a:t>
            </a:r>
            <a:r>
              <a:rPr lang="en-US" dirty="0">
                <a:sym typeface="Wingdings" panose="05000000000000000000" pitchFamily="2" charset="2"/>
              </a:rPr>
              <a:t>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r>
              <a:rPr lang="en-US" b="1" dirty="0">
                <a:sym typeface="Wingdings" panose="05000000000000000000" pitchFamily="2" charset="2"/>
              </a:rPr>
              <a:t>lambda</a:t>
            </a:r>
            <a:r>
              <a:rPr lang="en-US" dirty="0">
                <a:sym typeface="Wingdings" panose="05000000000000000000" pitchFamily="2" charset="2"/>
              </a:rPr>
              <a:t> is another way you can write a function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But typically you do not assign a lambda function to variable. It is for writing </a:t>
            </a:r>
            <a:r>
              <a:rPr lang="en-US" b="1" dirty="0">
                <a:sym typeface="Wingdings" panose="05000000000000000000" pitchFamily="2" charset="2"/>
              </a:rPr>
              <a:t>ANONYMOUS</a:t>
            </a:r>
            <a:r>
              <a:rPr lang="en-US" dirty="0">
                <a:sym typeface="Wingdings" panose="05000000000000000000" pitchFamily="2" charset="2"/>
              </a:rPr>
              <a:t> functions</a:t>
            </a:r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B8786B9-B5A3-5605-3857-5A1D9CD20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0943" y="1721638"/>
            <a:ext cx="3924640" cy="187468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96FD9DB-A969-DFEB-A4A9-C65FE717E6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6155" y="3645011"/>
            <a:ext cx="5227773" cy="127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7973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28F2D-8CFA-7B56-DD4E-1EFC9DD91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lambda useful?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680EC-8A46-DF49-49B0-945C27A91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582"/>
            <a:ext cx="5851358" cy="5181601"/>
          </a:xfrm>
        </p:spPr>
        <p:txBody>
          <a:bodyPr/>
          <a:lstStyle/>
          <a:p>
            <a:r>
              <a:rPr lang="en-US" dirty="0"/>
              <a:t>Let’s combine </a:t>
            </a:r>
            <a:r>
              <a:rPr lang="en-US" b="1" dirty="0"/>
              <a:t>apply</a:t>
            </a:r>
            <a:r>
              <a:rPr lang="en-US" dirty="0"/>
              <a:t> and </a:t>
            </a:r>
            <a:r>
              <a:rPr lang="en-US" b="1" dirty="0"/>
              <a:t>lambda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What just happened?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B8667F7-386A-D8F4-A418-A4778289BF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8688" y="1724951"/>
            <a:ext cx="1966130" cy="381033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5D20EAB-9732-B06F-CFC7-BA7995B4E8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7781" y="2033787"/>
            <a:ext cx="6203218" cy="1600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6187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28F2D-8CFA-7B56-DD4E-1EFC9DD91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lambda useful?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680EC-8A46-DF49-49B0-945C27A91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582"/>
            <a:ext cx="5851358" cy="518160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Let’s combine </a:t>
            </a:r>
            <a:r>
              <a:rPr lang="en-US" b="1" dirty="0"/>
              <a:t>apply</a:t>
            </a:r>
            <a:r>
              <a:rPr lang="en-US" dirty="0"/>
              <a:t> and </a:t>
            </a:r>
            <a:r>
              <a:rPr lang="en-US" b="1" dirty="0"/>
              <a:t>lambda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r>
              <a:rPr lang="en-US" b="1" dirty="0"/>
              <a:t>apply</a:t>
            </a:r>
            <a:r>
              <a:rPr lang="en-US" dirty="0"/>
              <a:t> applied the anonymous function to columns x and y (separately)</a:t>
            </a:r>
          </a:p>
          <a:p>
            <a:r>
              <a:rPr lang="en-US" dirty="0"/>
              <a:t>The anonymous function took in each column (which is referred to as z here), and got the second element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B8667F7-386A-D8F4-A418-A4778289BF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8688" y="1724951"/>
            <a:ext cx="1966130" cy="381033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E9F8BD5-91FC-708D-32C9-973748BCE250}"/>
              </a:ext>
            </a:extLst>
          </p:cNvPr>
          <p:cNvSpPr/>
          <p:nvPr/>
        </p:nvSpPr>
        <p:spPr>
          <a:xfrm>
            <a:off x="9681411" y="2590800"/>
            <a:ext cx="703407" cy="312821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0281054-B6E9-A63F-04CC-B850EC0EAE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7781" y="2033787"/>
            <a:ext cx="6203218" cy="1600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586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48114-348A-431F-BBCB-513513007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</a:t>
            </a:r>
            <a:r>
              <a:rPr lang="en-US" dirty="0" err="1"/>
              <a:t>groupby</a:t>
            </a:r>
            <a:r>
              <a:rPr lang="en-US" dirty="0"/>
              <a:t>, apply, and lambda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48D8C1F-B2B7-48AF-9ED4-B4DAA9F7062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5933660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Let’s compute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=1|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𝑔𝑟𝑜𝑢𝑝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48D8C1F-B2B7-48AF-9ED4-B4DAA9F7062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5933660" cy="4351338"/>
              </a:xfrm>
              <a:blipFill>
                <a:blip r:embed="rId2"/>
                <a:stretch>
                  <a:fillRect l="-1850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28A2704-C8CC-A0BB-573E-4D02D0FC213A}"/>
              </a:ext>
            </a:extLst>
          </p:cNvPr>
          <p:cNvSpPr txBox="1">
            <a:spLocks/>
          </p:cNvSpPr>
          <p:nvPr/>
        </p:nvSpPr>
        <p:spPr>
          <a:xfrm>
            <a:off x="7729042" y="1674324"/>
            <a:ext cx="3319954" cy="692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Dataframe</a:t>
            </a:r>
            <a:r>
              <a:rPr lang="en-US" dirty="0"/>
              <a:t> called </a:t>
            </a:r>
            <a:r>
              <a:rPr lang="en-US" b="1" dirty="0"/>
              <a:t>df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1947358-8908-16B6-4E37-A895309197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2435" y="2366633"/>
            <a:ext cx="1966130" cy="381033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837D8D1-5138-4C0A-2E3D-A3DB15921C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543" y="3157406"/>
            <a:ext cx="8016935" cy="1874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4351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A9845-2DE0-4081-B69E-DC66A2819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Just Happened?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3921C-869D-424B-A512-9E952D2F2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922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err="1"/>
              <a:t>df.groupby</a:t>
            </a:r>
            <a:r>
              <a:rPr lang="en-US" sz="2800" dirty="0"/>
              <a:t>(by=[‘group’]).</a:t>
            </a:r>
            <a:r>
              <a:rPr lang="en-US" sz="2800" dirty="0">
                <a:solidFill>
                  <a:srgbClr val="FF0000"/>
                </a:solidFill>
              </a:rPr>
              <a:t>apply</a:t>
            </a:r>
            <a:r>
              <a:rPr lang="en-US" sz="2800" dirty="0"/>
              <a:t>(</a:t>
            </a:r>
            <a:r>
              <a:rPr lang="en-US" sz="2800" dirty="0" err="1"/>
              <a:t>func</a:t>
            </a:r>
            <a:r>
              <a:rPr lang="en-US" sz="2800" dirty="0"/>
              <a:t>=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lambda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grp</a:t>
            </a:r>
            <a:r>
              <a:rPr lang="en-US" sz="2800" dirty="0"/>
              <a:t>: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</a:rPr>
              <a:t>grp</a:t>
            </a:r>
            <a:r>
              <a:rPr lang="en-US" sz="2800" dirty="0" err="1"/>
              <a:t>.</a:t>
            </a:r>
            <a:r>
              <a:rPr lang="en-US" dirty="0" err="1"/>
              <a:t>x.</a:t>
            </a:r>
            <a:r>
              <a:rPr lang="en-US" sz="2800" dirty="0" err="1"/>
              <a:t>mean</a:t>
            </a:r>
            <a:r>
              <a:rPr lang="en-US" sz="2800" dirty="0"/>
              <a:t>())</a:t>
            </a:r>
          </a:p>
          <a:p>
            <a:pPr marL="0" indent="0" algn="ctr">
              <a:buNone/>
            </a:pPr>
            <a:endParaRPr lang="en-US" sz="2800" dirty="0"/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2B41ADC-FCF3-4A72-926D-A082931C2F2F}"/>
              </a:ext>
            </a:extLst>
          </p:cNvPr>
          <p:cNvSpPr txBox="1">
            <a:spLocks/>
          </p:cNvSpPr>
          <p:nvPr/>
        </p:nvSpPr>
        <p:spPr>
          <a:xfrm>
            <a:off x="1003852" y="2927559"/>
            <a:ext cx="3806687" cy="99839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apply: we will apply the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function defined by lambda to each group </a:t>
            </a:r>
            <a:endParaRPr lang="en-US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9CB6CAB-A9DF-4AD5-8087-B8132BF9DCF2}"/>
              </a:ext>
            </a:extLst>
          </p:cNvPr>
          <p:cNvSpPr txBox="1">
            <a:spLocks/>
          </p:cNvSpPr>
          <p:nvPr/>
        </p:nvSpPr>
        <p:spPr>
          <a:xfrm>
            <a:off x="694083" y="4909223"/>
            <a:ext cx="3806687" cy="69228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lambda: Is the keyword that tells python we are defining a function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E256E22-767A-4B1E-AA71-7196AA865BD2}"/>
              </a:ext>
            </a:extLst>
          </p:cNvPr>
          <p:cNvSpPr txBox="1">
            <a:spLocks/>
          </p:cNvSpPr>
          <p:nvPr/>
        </p:nvSpPr>
        <p:spPr>
          <a:xfrm>
            <a:off x="7219121" y="2927559"/>
            <a:ext cx="4416288" cy="116008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grp: Is the parameter the function takes, in our case it’s just the df filtered to each group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58F84C-0C5B-4112-93A0-ED64433A32ED}"/>
              </a:ext>
            </a:extLst>
          </p:cNvPr>
          <p:cNvSpPr txBox="1"/>
          <p:nvPr/>
        </p:nvSpPr>
        <p:spPr>
          <a:xfrm>
            <a:off x="4810539" y="4678181"/>
            <a:ext cx="56984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grp</a:t>
            </a:r>
            <a:r>
              <a:rPr lang="en-US" sz="2400" dirty="0" err="1"/>
              <a:t>.X.sum</a:t>
            </a:r>
            <a:r>
              <a:rPr lang="en-US" sz="2400" dirty="0"/>
              <a:t>(): Is the function itself. </a:t>
            </a:r>
          </a:p>
          <a:p>
            <a:pPr algn="ctr"/>
            <a:r>
              <a:rPr lang="en-US" sz="2400" dirty="0"/>
              <a:t>It’s saying: take the grp </a:t>
            </a:r>
            <a:r>
              <a:rPr lang="en-US" sz="2400" dirty="0" err="1"/>
              <a:t>dataframe</a:t>
            </a:r>
            <a:r>
              <a:rPr lang="en-US" sz="2400" dirty="0"/>
              <a:t>, </a:t>
            </a:r>
          </a:p>
          <a:p>
            <a:pPr algn="ctr"/>
            <a:r>
              <a:rPr lang="en-US" sz="2400" dirty="0"/>
              <a:t>look at the X column, and then add it up</a:t>
            </a:r>
          </a:p>
        </p:txBody>
      </p:sp>
    </p:spTree>
    <p:extLst>
      <p:ext uri="{BB962C8B-B14F-4D97-AF65-F5344CB8AC3E}">
        <p14:creationId xmlns:p14="http://schemas.microsoft.com/office/powerpoint/2010/main" val="36492406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48114-348A-431F-BBCB-513513007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logical conditioning with </a:t>
            </a:r>
            <a:r>
              <a:rPr lang="en-US" dirty="0" err="1"/>
              <a:t>groupby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D8C1F-B2B7-48AF-9ED4-B4DAA9F70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33660" cy="4351338"/>
          </a:xfrm>
        </p:spPr>
        <p:txBody>
          <a:bodyPr>
            <a:normAutofit/>
          </a:bodyPr>
          <a:lstStyle/>
          <a:p>
            <a:r>
              <a:rPr lang="en-US" dirty="0"/>
              <a:t>The following two lines will fail: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To use logical conditioning, you need to use apply/lambda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28A2704-C8CC-A0BB-573E-4D02D0FC213A}"/>
              </a:ext>
            </a:extLst>
          </p:cNvPr>
          <p:cNvSpPr txBox="1">
            <a:spLocks/>
          </p:cNvSpPr>
          <p:nvPr/>
        </p:nvSpPr>
        <p:spPr>
          <a:xfrm>
            <a:off x="7729042" y="1674324"/>
            <a:ext cx="3319954" cy="692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Dataframe</a:t>
            </a:r>
            <a:r>
              <a:rPr lang="en-US" dirty="0"/>
              <a:t> called </a:t>
            </a:r>
            <a:r>
              <a:rPr lang="en-US" b="1" dirty="0"/>
              <a:t>df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1947358-8908-16B6-4E37-A895309197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2435" y="2366633"/>
            <a:ext cx="1966130" cy="381033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B3D4907-AC5D-FF29-41F9-22085AD770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1312" y="2341529"/>
            <a:ext cx="4336156" cy="76968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AC3E200-0F6E-6322-DD3B-4BF7617DC1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353" y="4652831"/>
            <a:ext cx="7445385" cy="1524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7066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52432-EEF8-B576-8387-1442BBBC2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Computing Conditional Probabilities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4AE9BE-7286-5E15-1C1A-650C0A311E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06582"/>
                <a:ext cx="7327232" cy="5181601"/>
              </a:xfrm>
            </p:spPr>
            <p:txBody>
              <a:bodyPr/>
              <a:lstStyle/>
              <a:p>
                <a:r>
                  <a:rPr lang="en-US" dirty="0"/>
                  <a:t>We went through three different ways of computing:</a:t>
                </a:r>
              </a:p>
              <a:p>
                <a:pPr marL="0" indent="0">
                  <a:buNone/>
                </a:pPr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𝑠𝑢𝑟𝑣𝑖𝑣𝑒𝑑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=1|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𝑝𝑐𝑙𝑎𝑠𝑠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4AE9BE-7286-5E15-1C1A-650C0A311E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06582"/>
                <a:ext cx="7327232" cy="5181601"/>
              </a:xfrm>
              <a:blipFill>
                <a:blip r:embed="rId2"/>
                <a:stretch>
                  <a:fillRect l="-1499" t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>
            <a:extLst>
              <a:ext uri="{FF2B5EF4-FFF2-40B4-BE49-F238E27FC236}">
                <a16:creationId xmlns:a16="http://schemas.microsoft.com/office/drawing/2014/main" id="{A3A114E1-3C83-1BE4-4C72-D667D26EC2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9610" y="1394592"/>
            <a:ext cx="3480328" cy="2558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63606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52432-EEF8-B576-8387-1442BBBC2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1: Using Probabilities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4AE9BE-7286-5E15-1C1A-650C0A311E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506582"/>
                <a:ext cx="10399295" cy="5181601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𝑠𝑢𝑟𝑣𝑖𝑣𝑒𝑑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𝑝𝑐𝑙𝑎𝑠𝑠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𝑠𝑢𝑟𝑣𝑖𝑣𝑒𝑑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=1,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𝑝𝑐𝑙𝑎𝑠𝑠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𝑝𝑐𝑙𝑎𝑠𝑠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=1)</m:t>
                          </m:r>
                        </m:den>
                      </m:f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4AE9BE-7286-5E15-1C1A-650C0A311E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506582"/>
                <a:ext cx="10399295" cy="5181601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4857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52432-EEF8-B576-8387-1442BBBC2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1: Compute Numerator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4AE9BE-7286-5E15-1C1A-650C0A311E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506582"/>
                <a:ext cx="10399295" cy="5181601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𝑠𝑢𝑟𝑣𝑖𝑣𝑒𝑑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𝑝𝑐𝑙𝑎𝑠𝑠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𝑠𝑢𝑟𝑣𝑖𝑣𝑒𝑑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=1,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𝑝𝑐𝑙𝑎𝑠𝑠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𝑝𝑐𝑙𝑎𝑠𝑠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=1)</m:t>
                          </m:r>
                        </m:den>
                      </m:f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:r>
                  <a:rPr lang="en-US" dirty="0"/>
                  <a:t>Computing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𝑠𝑢𝑟𝑣𝑖𝑣𝑒𝑑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𝑝𝑐𝑙𝑎𝑠𝑠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Step 1: </a:t>
                </a:r>
              </a:p>
              <a:p>
                <a:r>
                  <a:rPr lang="en-US" dirty="0"/>
                  <a:t>Use </a:t>
                </a:r>
                <a:r>
                  <a:rPr lang="en-US" dirty="0" err="1">
                    <a:solidFill>
                      <a:srgbClr val="FF0000"/>
                    </a:solidFill>
                  </a:rPr>
                  <a:t>value_counts</a:t>
                </a:r>
                <a:r>
                  <a:rPr lang="en-US" dirty="0"/>
                  <a:t> with </a:t>
                </a:r>
                <a:r>
                  <a:rPr lang="en-US" dirty="0">
                    <a:solidFill>
                      <a:srgbClr val="FF0000"/>
                    </a:solidFill>
                  </a:rPr>
                  <a:t>normalize=True, </a:t>
                </a:r>
                <a:r>
                  <a:rPr lang="en-US" dirty="0"/>
                  <a:t>to get the joint distribution: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𝑠𝑢𝑟𝑣𝑖𝑣𝑒𝑑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𝑝𝑙𝑐𝑎𝑠𝑠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4AE9BE-7286-5E15-1C1A-650C0A311E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506582"/>
                <a:ext cx="10399295" cy="5181601"/>
              </a:xfrm>
              <a:blipFill>
                <a:blip r:embed="rId2"/>
                <a:stretch>
                  <a:fillRect l="-11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5DD77935-9C77-BAF4-5FA9-A147538291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6717" y="4422397"/>
            <a:ext cx="7460627" cy="25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5676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52432-EEF8-B576-8387-1442BBBC2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1: Compute Numerator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4AE9BE-7286-5E15-1C1A-650C0A311E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506582"/>
                <a:ext cx="10399295" cy="5181601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𝑠𝑢𝑟𝑣𝑖𝑣𝑒𝑑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𝑝𝑐𝑙𝑎𝑠𝑠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𝑠𝑢𝑟𝑣𝑖𝑣𝑒𝑑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=1,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𝑝𝑐𝑙𝑎𝑠𝑠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𝑝𝑐𝑙𝑎𝑠𝑠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=1)</m:t>
                          </m:r>
                        </m:den>
                      </m:f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:r>
                  <a:rPr lang="en-US" dirty="0"/>
                  <a:t>Computing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𝑠𝑢𝑟𝑣𝑖𝑣𝑒𝑑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𝑝𝑐𝑙𝑎𝑠𝑠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Step 1: </a:t>
                </a:r>
              </a:p>
              <a:p>
                <a:r>
                  <a:rPr lang="en-US" dirty="0"/>
                  <a:t>Use </a:t>
                </a:r>
                <a:r>
                  <a:rPr lang="en-US" dirty="0" err="1">
                    <a:solidFill>
                      <a:srgbClr val="FF0000"/>
                    </a:solidFill>
                  </a:rPr>
                  <a:t>value_counts</a:t>
                </a:r>
                <a:r>
                  <a:rPr lang="en-US" dirty="0"/>
                  <a:t> with </a:t>
                </a:r>
                <a:r>
                  <a:rPr lang="en-US" dirty="0">
                    <a:solidFill>
                      <a:srgbClr val="FF0000"/>
                    </a:solidFill>
                  </a:rPr>
                  <a:t>normalize=True, </a:t>
                </a:r>
                <a:r>
                  <a:rPr lang="en-US" dirty="0"/>
                  <a:t>to get the joint distribution: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𝑠𝑢𝑟𝑣𝑖𝑣𝑒𝑑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𝑝𝑙𝑐𝑎𝑠𝑠</m:t>
                        </m:r>
                      </m:e>
                    </m:d>
                  </m:oMath>
                </a14:m>
                <a:endParaRPr lang="en-US" b="0" dirty="0"/>
              </a:p>
              <a:p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en-US" dirty="0"/>
                  <a:t>Step 2:</a:t>
                </a:r>
              </a:p>
              <a:p>
                <a:r>
                  <a:rPr lang="en-US" dirty="0"/>
                  <a:t>Use </a:t>
                </a:r>
                <a:r>
                  <a:rPr lang="en-US" dirty="0" err="1"/>
                  <a:t>iloc</a:t>
                </a:r>
                <a:r>
                  <a:rPr lang="en-US" dirty="0"/>
                  <a:t> to pick out</a:t>
                </a:r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𝑠𝑢𝑟𝑣𝑖𝑣𝑒𝑑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𝑝𝑐𝑙𝑎𝑠𝑠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</m:oMath>
                </a14:m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4AE9BE-7286-5E15-1C1A-650C0A311E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506582"/>
                <a:ext cx="10399295" cy="5181601"/>
              </a:xfrm>
              <a:blipFill>
                <a:blip r:embed="rId2"/>
                <a:stretch>
                  <a:fillRect l="-11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5DD77935-9C77-BAF4-5FA9-A147538291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6717" y="4422397"/>
            <a:ext cx="7460627" cy="25910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3C2A41-498B-29A1-D397-C1425DAB0D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90903" y="5982689"/>
            <a:ext cx="4839119" cy="266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0715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52432-EEF8-B576-8387-1442BBBC2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1: Compute Denominator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4AE9BE-7286-5E15-1C1A-650C0A311E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506582"/>
                <a:ext cx="10399295" cy="5181601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𝑠𝑢𝑟𝑣𝑖𝑣𝑒𝑑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𝑝𝑐𝑙𝑎𝑠𝑠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𝑠𝑢𝑟𝑣𝑖𝑣𝑒𝑑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=1,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𝑝𝑐𝑙𝑎𝑠𝑠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𝑝𝑐𝑙𝑎𝑠𝑠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=1)</m:t>
                          </m:r>
                        </m:den>
                      </m:f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:r>
                  <a:rPr lang="en-US" dirty="0"/>
                  <a:t>Computing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𝑝𝑐𝑙𝑎𝑠𝑠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Step 1: </a:t>
                </a:r>
              </a:p>
              <a:p>
                <a:r>
                  <a:rPr lang="en-US" dirty="0"/>
                  <a:t>Use </a:t>
                </a:r>
                <a:r>
                  <a:rPr lang="en-US" dirty="0" err="1">
                    <a:solidFill>
                      <a:srgbClr val="FF0000"/>
                    </a:solidFill>
                  </a:rPr>
                  <a:t>value_counts</a:t>
                </a:r>
                <a:r>
                  <a:rPr lang="en-US" dirty="0"/>
                  <a:t> with </a:t>
                </a:r>
                <a:r>
                  <a:rPr lang="en-US" dirty="0">
                    <a:solidFill>
                      <a:srgbClr val="FF0000"/>
                    </a:solidFill>
                  </a:rPr>
                  <a:t>normalize=True, </a:t>
                </a:r>
                <a:r>
                  <a:rPr lang="en-US" dirty="0"/>
                  <a:t>to get the distribution: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𝑝𝑙𝑐𝑎𝑠𝑠</m:t>
                        </m:r>
                      </m:e>
                    </m:d>
                  </m:oMath>
                </a14:m>
                <a:endParaRPr lang="en-US" b="0" dirty="0"/>
              </a:p>
              <a:p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4AE9BE-7286-5E15-1C1A-650C0A311E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506582"/>
                <a:ext cx="10399295" cy="5181601"/>
              </a:xfrm>
              <a:blipFill>
                <a:blip r:embed="rId2"/>
                <a:stretch>
                  <a:fillRect l="-11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2F40813B-58EB-6521-D608-1EA5EA8B86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195" y="4350607"/>
            <a:ext cx="5105842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8046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52432-EEF8-B576-8387-1442BBBC2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1: Compute Denominator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4AE9BE-7286-5E15-1C1A-650C0A311E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506582"/>
                <a:ext cx="10399295" cy="5181601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𝑠𝑢𝑟𝑣𝑖𝑣𝑒𝑑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𝑝𝑐𝑙𝑎𝑠𝑠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𝑠𝑢𝑟𝑣𝑖𝑣𝑒𝑑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=1,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𝑝𝑐𝑙𝑎𝑠𝑠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𝑝𝑐𝑙𝑎𝑠𝑠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=1)</m:t>
                          </m:r>
                        </m:den>
                      </m:f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:r>
                  <a:rPr lang="en-US" dirty="0"/>
                  <a:t>Computing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𝑝𝑐𝑙𝑎𝑠𝑠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Step 1: </a:t>
                </a:r>
              </a:p>
              <a:p>
                <a:r>
                  <a:rPr lang="en-US" dirty="0"/>
                  <a:t>Use </a:t>
                </a:r>
                <a:r>
                  <a:rPr lang="en-US" dirty="0" err="1">
                    <a:solidFill>
                      <a:srgbClr val="FF0000"/>
                    </a:solidFill>
                  </a:rPr>
                  <a:t>value_counts</a:t>
                </a:r>
                <a:r>
                  <a:rPr lang="en-US" dirty="0"/>
                  <a:t> with </a:t>
                </a:r>
                <a:r>
                  <a:rPr lang="en-US" dirty="0">
                    <a:solidFill>
                      <a:srgbClr val="FF0000"/>
                    </a:solidFill>
                  </a:rPr>
                  <a:t>normalize=True, </a:t>
                </a:r>
                <a:r>
                  <a:rPr lang="en-US" dirty="0"/>
                  <a:t>to get the distribution: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𝑝𝑙𝑐𝑎𝑠𝑠</m:t>
                        </m:r>
                      </m:e>
                    </m:d>
                  </m:oMath>
                </a14:m>
                <a:endParaRPr lang="en-US" b="0" dirty="0"/>
              </a:p>
              <a:p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en-US" dirty="0"/>
                  <a:t>Step 2:</a:t>
                </a:r>
              </a:p>
              <a:p>
                <a:r>
                  <a:rPr lang="en-US" dirty="0"/>
                  <a:t>Use </a:t>
                </a:r>
                <a:r>
                  <a:rPr lang="en-US" dirty="0" err="1"/>
                  <a:t>iloc</a:t>
                </a:r>
                <a:r>
                  <a:rPr lang="en-US" dirty="0"/>
                  <a:t> to pick out</a:t>
                </a:r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𝑝𝑐𝑙𝑎𝑠𝑠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</m:oMath>
                </a14:m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4AE9BE-7286-5E15-1C1A-650C0A311E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506582"/>
                <a:ext cx="10399295" cy="5181601"/>
              </a:xfrm>
              <a:blipFill>
                <a:blip r:embed="rId2"/>
                <a:stretch>
                  <a:fillRect l="-11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2F40813B-58EB-6521-D608-1EA5EA8B86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195" y="4350607"/>
            <a:ext cx="5105842" cy="27434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2BAB0D8-706C-550D-5D05-A9B5E25E8F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0708" y="5906291"/>
            <a:ext cx="2956816" cy="25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5330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1084</TotalTime>
  <Words>980</Words>
  <Application>Microsoft Office PowerPoint</Application>
  <PresentationFormat>Widescreen</PresentationFormat>
  <Paragraphs>228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Cambria</vt:lpstr>
      <vt:lpstr>Cambria Math</vt:lpstr>
      <vt:lpstr>Wingdings</vt:lpstr>
      <vt:lpstr>Office Theme</vt:lpstr>
      <vt:lpstr>INST 414: Data Science Techniques  Lab 3 Groupby</vt:lpstr>
      <vt:lpstr>Today’s Session</vt:lpstr>
      <vt:lpstr>Recap of Last Week</vt:lpstr>
      <vt:lpstr>Computing Conditional Probabilities</vt:lpstr>
      <vt:lpstr>Method 1: Using Probabilities</vt:lpstr>
      <vt:lpstr>Method 1: Compute Numerator</vt:lpstr>
      <vt:lpstr>Method 1: Compute Numerator</vt:lpstr>
      <vt:lpstr>Method 1: Compute Denominator</vt:lpstr>
      <vt:lpstr>Method 1: Compute Denominator</vt:lpstr>
      <vt:lpstr>Method 1: Final Step</vt:lpstr>
      <vt:lpstr>Method 2: Use counts</vt:lpstr>
      <vt:lpstr>Method 2: Use counts</vt:lpstr>
      <vt:lpstr>Method 2: Final Step</vt:lpstr>
      <vt:lpstr>Method 3: Direct method</vt:lpstr>
      <vt:lpstr>Method 3: Direct method</vt:lpstr>
      <vt:lpstr>This Week: groupby/apply/lambda</vt:lpstr>
      <vt:lpstr>groupby in pandas</vt:lpstr>
      <vt:lpstr>groupby in pandas</vt:lpstr>
      <vt:lpstr>groupby in pandas</vt:lpstr>
      <vt:lpstr>groupby in pandas</vt:lpstr>
      <vt:lpstr>groupby in pandas</vt:lpstr>
      <vt:lpstr>groupby in pandas</vt:lpstr>
      <vt:lpstr>groupby in pandas</vt:lpstr>
      <vt:lpstr>groupby in pandas</vt:lpstr>
      <vt:lpstr>apply in pandas</vt:lpstr>
      <vt:lpstr>apply in pandas</vt:lpstr>
      <vt:lpstr>groupby and apply in pandas</vt:lpstr>
      <vt:lpstr>What Did We Learn?</vt:lpstr>
      <vt:lpstr>lambda keyword</vt:lpstr>
      <vt:lpstr>lambda keyword</vt:lpstr>
      <vt:lpstr>Why is lambda useful?</vt:lpstr>
      <vt:lpstr>Why is lambda useful?</vt:lpstr>
      <vt:lpstr>Combining groupby, apply, and lambda</vt:lpstr>
      <vt:lpstr>What Just Happened?</vt:lpstr>
      <vt:lpstr>Using logical conditioning with groupby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CCJS 418E: Foundations of Data Science for Criminology  Lab 3 Tabular Data</dc:title>
  <dc:creator>Zubin Jelveh</dc:creator>
  <cp:lastModifiedBy>Zubin Jelveh</cp:lastModifiedBy>
  <cp:revision>13</cp:revision>
  <dcterms:created xsi:type="dcterms:W3CDTF">2022-02-10T03:12:39Z</dcterms:created>
  <dcterms:modified xsi:type="dcterms:W3CDTF">2024-09-20T14:13:31Z</dcterms:modified>
</cp:coreProperties>
</file>