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387" r:id="rId4"/>
    <p:sldId id="390" r:id="rId5"/>
    <p:sldId id="393" r:id="rId6"/>
    <p:sldId id="392" r:id="rId7"/>
    <p:sldId id="399" r:id="rId8"/>
    <p:sldId id="400" r:id="rId9"/>
    <p:sldId id="391" r:id="rId10"/>
    <p:sldId id="398" r:id="rId11"/>
    <p:sldId id="401" r:id="rId12"/>
    <p:sldId id="402" r:id="rId13"/>
    <p:sldId id="404" r:id="rId14"/>
    <p:sldId id="406" r:id="rId15"/>
    <p:sldId id="407" r:id="rId16"/>
    <p:sldId id="408" r:id="rId17"/>
    <p:sldId id="409" r:id="rId18"/>
    <p:sldId id="414" r:id="rId19"/>
    <p:sldId id="413" r:id="rId20"/>
    <p:sldId id="410" r:id="rId21"/>
    <p:sldId id="411" r:id="rId22"/>
    <p:sldId id="412" r:id="rId23"/>
    <p:sldId id="415" r:id="rId24"/>
    <p:sldId id="41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66754-DA57-412D-B558-FA9F52CC7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86994-2B9C-49D7-A98D-D49B23B90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56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C871D-879D-456F-AE93-5EA77F73D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FD2EC-E802-4B25-811A-BBDE0690F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1564D-BE89-4B8B-AC25-1566A4D6C9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E764B-0C3E-4794-A028-5C537D26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DB5EC-33DA-4AFF-81D1-961F5B05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0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6E9677-7441-4E00-9045-3E378BADCA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2B25C7-DFD9-4D8E-86F2-EFA68163D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6C896-F99A-4F51-9970-06670C7B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A9608-54BF-4BF9-89F6-7E75E66F2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766D3-B090-4955-AB84-6D9AB3A95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3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AB52D-27CE-40B3-B163-A0BF9FE3C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F996C-CAE5-4D23-B503-446E36392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3A0F5-63BF-4E82-ABB8-D1EC143B8F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45D6B-0805-4310-8015-657089CD5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13C6E-6A0C-4015-9F0A-02B6E6F96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6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01A7-8059-4F97-854F-38BE01BB7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758205-8FE8-4F81-A3F8-88912AF17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42E2D-1F81-41E2-BD64-1984FE9121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A51FE-5E49-45C3-9685-248BAADD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8DC97-B736-42A9-8F69-E6B779743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6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CC50A-72B7-4005-AB5D-96DEF83E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7BDFA-2C45-4F08-9C22-52BCB1B686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72DE0-3592-470B-9835-792E355DF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C3C90-52B9-4CDA-A7DB-36D82B3A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6AB78-D32C-4AA3-B7F4-054BB3635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D3D67-C6E7-4697-899E-495DC58A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8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F04F9-C375-4B99-9AA9-ADC914FF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239D6-092F-4DAE-BDCE-BD1BF33A8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6F3F8-5143-44B7-8774-67BB71C7D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F6994-F0D5-4BBE-922B-DD1726449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9CD475-FA97-4E4B-B368-DE9EBFABA5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99F55-3551-4540-A8E6-EA20BB20B1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792D89-6309-4162-B999-7B6ADC74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E5DD54-4A1C-49B5-B419-F9E1A9411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976-9F1F-474F-9D87-0298902A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E01861-AFBB-4E42-9A0E-40DCC0728C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F5365-7D55-4270-BA95-703F2F4C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516F71-BCD8-49FD-A95E-07E681E5C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5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C52A43-575A-438B-A4BD-134A748014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49B537-027F-4886-BFF6-97F12F19E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E71F4-DF26-4D51-978C-D3A7F640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0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A641A-C906-4E6C-98EE-877DFE0A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C2900-516B-481F-8B42-14FBA60A8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9793B-51B7-49BD-8B19-0B82F8AA2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97419-54CD-4086-AFCE-3CF8F8D5A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3A254-6233-4BF9-BBCA-B07DAA83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EA71F-A55B-4EB1-A3A1-02F102E3B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5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56663-DC9B-4A7E-A2FE-D560E3F5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8A1299-66B2-49FD-B5DC-E9ECEDF16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CAE70-7AF6-4C8B-9C74-E8710429C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9A802-E40C-48E2-8F9C-1DBA2168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1C2E7-D83A-4B04-B176-4DB9B081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1E2CB3-3C92-41FE-8B10-43A4A173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5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76B66-3E4A-42BB-BF1D-AB4E99E64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0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CC86-5D7A-4650-BFD2-609AE4BC2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6582"/>
            <a:ext cx="10515600" cy="5181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190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425ED-A009-4866-A368-C41EAECD65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>
            <a:noAutofit/>
          </a:bodyPr>
          <a:lstStyle/>
          <a:p>
            <a:r>
              <a:rPr lang="en-US" sz="4800" dirty="0"/>
              <a:t>INST 414: Data Science Techniques</a:t>
            </a:r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Lab 2</a:t>
            </a:r>
            <a:br>
              <a:rPr lang="en-US" sz="4800" dirty="0"/>
            </a:br>
            <a:r>
              <a:rPr lang="en-US" sz="4800" dirty="0"/>
              <a:t>Computing Probabilities With Pandas</a:t>
            </a:r>
          </a:p>
        </p:txBody>
      </p:sp>
    </p:spTree>
    <p:extLst>
      <p:ext uri="{BB962C8B-B14F-4D97-AF65-F5344CB8AC3E}">
        <p14:creationId xmlns:p14="http://schemas.microsoft.com/office/powerpoint/2010/main" val="10539568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92C6-9405-DAD4-3A65-888AB0775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unique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E62A4-75B8-548B-ABD0-E7CA79D02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</a:t>
            </a:r>
            <a:r>
              <a:rPr lang="en-US" dirty="0" err="1">
                <a:solidFill>
                  <a:srgbClr val="FF0000"/>
                </a:solidFill>
              </a:rPr>
              <a:t>value_counts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1C6D6D-D09E-636A-CC81-ECE35F597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474" y="1925494"/>
            <a:ext cx="3589331" cy="21718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D9C819-0470-3513-5C99-A97C87D8A5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2296" y="2125712"/>
            <a:ext cx="2667231" cy="153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1453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92C6-9405-DAD4-3A65-888AB0775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unique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E62A4-75B8-548B-ABD0-E7CA79D02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</a:t>
            </a:r>
            <a:r>
              <a:rPr lang="en-US" dirty="0" err="1">
                <a:solidFill>
                  <a:srgbClr val="FF0000"/>
                </a:solidFill>
              </a:rPr>
              <a:t>value_counts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Use normalize=True parameter to get probabilities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1C6D6D-D09E-636A-CC81-ECE35F597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474" y="1925494"/>
            <a:ext cx="3589331" cy="21718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D9C819-0470-3513-5C99-A97C87D8A5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2296" y="2125712"/>
            <a:ext cx="2667231" cy="153175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FC4902-B571-DD69-EA48-041EF3831F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2296" y="4741776"/>
            <a:ext cx="3932261" cy="157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8057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92C6-9405-DAD4-3A65-888AB0775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unique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E62A4-75B8-548B-ABD0-E7CA79D02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Works for more than one column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Check your understanding</a:t>
            </a:r>
          </a:p>
          <a:p>
            <a:pPr lvl="1"/>
            <a:r>
              <a:rPr lang="en-US" dirty="0"/>
              <a:t>What does the first row mean? (</a:t>
            </a:r>
            <a:r>
              <a:rPr lang="en-US" dirty="0" err="1"/>
              <a:t>fta</a:t>
            </a:r>
            <a:r>
              <a:rPr lang="en-US" dirty="0"/>
              <a:t>=0, sex=F, 2)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1C6D6D-D09E-636A-CC81-ECE35F597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474" y="1925494"/>
            <a:ext cx="3589331" cy="21718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2C5184-4D4D-F286-EB25-9108AF1CA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7754" y="2145568"/>
            <a:ext cx="3505504" cy="15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3327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92C6-9405-DAD4-3A65-888AB0775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unique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E62A4-75B8-548B-ABD0-E7CA79D02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Works for more than one column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Computing a joint distribution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1C6D6D-D09E-636A-CC81-ECE35F597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474" y="1925494"/>
            <a:ext cx="3589331" cy="21718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2C5184-4D4D-F286-EB25-9108AF1CA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7543" y="2081397"/>
            <a:ext cx="3505504" cy="15241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6E9CF35-BF20-483D-C5A0-DC7A055401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7543" y="4717275"/>
            <a:ext cx="4534293" cy="156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5802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92C6-9405-DAD4-3A65-888AB0775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944"/>
            <a:ext cx="10515600" cy="1325563"/>
          </a:xfrm>
        </p:spPr>
        <p:txBody>
          <a:bodyPr/>
          <a:lstStyle/>
          <a:p>
            <a:r>
              <a:rPr lang="en-US" dirty="0"/>
              <a:t>Using logic to filter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E62A4-75B8-548B-ABD0-E7CA79D02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rows where year is 2022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1C6D6D-D09E-636A-CC81-ECE35F597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474" y="1925494"/>
            <a:ext cx="3589331" cy="21718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A7A280-6113-41D4-58E3-10098304B3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0003" y="2319019"/>
            <a:ext cx="2705334" cy="156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6405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92C6-9405-DAD4-3A65-888AB0775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944"/>
            <a:ext cx="10515600" cy="1325563"/>
          </a:xfrm>
        </p:spPr>
        <p:txBody>
          <a:bodyPr/>
          <a:lstStyle/>
          <a:p>
            <a:r>
              <a:rPr lang="en-US" dirty="0"/>
              <a:t>Using logic to filter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E62A4-75B8-548B-ABD0-E7CA79D02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Return </a:t>
            </a:r>
            <a:r>
              <a:rPr lang="en-US" dirty="0" err="1"/>
              <a:t>fta</a:t>
            </a:r>
            <a:r>
              <a:rPr lang="en-US" dirty="0"/>
              <a:t> column where sex is F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1C6D6D-D09E-636A-CC81-ECE35F597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474" y="1925494"/>
            <a:ext cx="3589331" cy="21718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F04E171-E86F-BA35-E2E8-884203D61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5240" y="2240177"/>
            <a:ext cx="2362405" cy="118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1466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This Week</a:t>
            </a:r>
          </a:p>
        </p:txBody>
      </p:sp>
    </p:spTree>
    <p:extLst>
      <p:ext uri="{BB962C8B-B14F-4D97-AF65-F5344CB8AC3E}">
        <p14:creationId xmlns:p14="http://schemas.microsoft.com/office/powerpoint/2010/main" val="28450859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AE9BE-7286-5E15-1C1A-650C0A311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7327232" cy="5181601"/>
          </a:xfrm>
        </p:spPr>
        <p:txBody>
          <a:bodyPr/>
          <a:lstStyle/>
          <a:p>
            <a:r>
              <a:rPr lang="en-US" dirty="0"/>
              <a:t>Let’s say I wanted to add a new column that was True when year is 2022 and False otherwise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FC5073-9310-7A09-8113-6CFF29F2A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663" y="2687494"/>
            <a:ext cx="3589331" cy="21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3606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AE9BE-7286-5E15-1C1A-650C0A311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7327232" cy="5181601"/>
          </a:xfrm>
        </p:spPr>
        <p:txBody>
          <a:bodyPr/>
          <a:lstStyle/>
          <a:p>
            <a:r>
              <a:rPr lang="en-US" dirty="0"/>
              <a:t>Let’s say I wanted to add a new column that was True when year is 2022 and False otherwise</a:t>
            </a:r>
          </a:p>
          <a:p>
            <a:r>
              <a:rPr lang="en-US" dirty="0"/>
              <a:t>I have to come up with a column name. Let’s say “year_is_2022”.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FC5073-9310-7A09-8113-6CFF29F2A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663" y="2687494"/>
            <a:ext cx="3589331" cy="21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9169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AE9BE-7286-5E15-1C1A-650C0A311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7327232" cy="5181601"/>
          </a:xfrm>
        </p:spPr>
        <p:txBody>
          <a:bodyPr/>
          <a:lstStyle/>
          <a:p>
            <a:r>
              <a:rPr lang="en-US" dirty="0"/>
              <a:t>Let’s say I wanted to add a new column that was True when year is 2022 and False otherwise</a:t>
            </a:r>
          </a:p>
          <a:p>
            <a:r>
              <a:rPr lang="en-US" dirty="0"/>
              <a:t>I have to come up with a column name. Let’s say “year_is_2022”.</a:t>
            </a:r>
          </a:p>
          <a:p>
            <a:r>
              <a:rPr lang="en-US" dirty="0"/>
              <a:t>Method 1)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FC5073-9310-7A09-8113-6CFF29F2A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663" y="2687494"/>
            <a:ext cx="3589331" cy="21718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DA70DA9-373C-C4E0-F2B0-26ECECE6D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3696" y="4181646"/>
            <a:ext cx="3734124" cy="23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777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1563E-48E3-4C33-A867-81E8F891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531F7-477E-417F-B5ED-BAE0B3F9E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two features of Pandas:</a:t>
            </a:r>
          </a:p>
          <a:p>
            <a:pPr lvl="1"/>
            <a:r>
              <a:rPr lang="en-US" dirty="0"/>
              <a:t>The </a:t>
            </a:r>
            <a:r>
              <a:rPr lang="en-US" dirty="0" err="1">
                <a:solidFill>
                  <a:srgbClr val="FF0000"/>
                </a:solidFill>
              </a:rPr>
              <a:t>iloc</a:t>
            </a:r>
            <a:r>
              <a:rPr lang="en-US" dirty="0"/>
              <a:t> property</a:t>
            </a:r>
          </a:p>
          <a:p>
            <a:pPr lvl="2"/>
            <a:r>
              <a:rPr lang="en-US" dirty="0"/>
              <a:t>For flexibly accessing rows and columns in a </a:t>
            </a:r>
            <a:r>
              <a:rPr lang="en-US" dirty="0" err="1"/>
              <a:t>DataFrame</a:t>
            </a:r>
            <a:endParaRPr lang="en-US" dirty="0"/>
          </a:p>
          <a:p>
            <a:pPr lvl="1"/>
            <a:r>
              <a:rPr lang="en-US" dirty="0"/>
              <a:t>Two ways to create a column</a:t>
            </a:r>
          </a:p>
          <a:p>
            <a:pPr lvl="1"/>
            <a:endParaRPr lang="en-US" dirty="0"/>
          </a:p>
          <a:p>
            <a:r>
              <a:rPr lang="en-US" dirty="0"/>
              <a:t>Using </a:t>
            </a:r>
            <a:r>
              <a:rPr lang="en-US" dirty="0" err="1">
                <a:solidFill>
                  <a:srgbClr val="FF0000"/>
                </a:solidFill>
              </a:rPr>
              <a:t>value_counts</a:t>
            </a:r>
            <a:r>
              <a:rPr lang="en-US" dirty="0"/>
              <a:t> to compute probabilities</a:t>
            </a:r>
          </a:p>
          <a:p>
            <a:pPr lvl="1"/>
            <a:r>
              <a:rPr lang="en-US" dirty="0"/>
              <a:t>Marginal</a:t>
            </a:r>
          </a:p>
          <a:p>
            <a:pPr lvl="1"/>
            <a:r>
              <a:rPr lang="en-US" dirty="0"/>
              <a:t>Joint</a:t>
            </a:r>
          </a:p>
          <a:p>
            <a:pPr lvl="1"/>
            <a:r>
              <a:rPr lang="en-US" dirty="0"/>
              <a:t>Conditional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421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2432-EEF8-B576-8387-1442BBBC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AE9BE-7286-5E15-1C1A-650C0A311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7327232" cy="5181601"/>
          </a:xfrm>
        </p:spPr>
        <p:txBody>
          <a:bodyPr/>
          <a:lstStyle/>
          <a:p>
            <a:r>
              <a:rPr lang="en-US" dirty="0"/>
              <a:t>Method 2) uses the </a:t>
            </a:r>
            <a:r>
              <a:rPr lang="en-US" dirty="0">
                <a:solidFill>
                  <a:srgbClr val="FF0000"/>
                </a:solidFill>
              </a:rPr>
              <a:t>assign</a:t>
            </a:r>
            <a:r>
              <a:rPr lang="en-US" dirty="0"/>
              <a:t> function: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left side of the equal sign is the column name and the right side is the value we want to assign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FC5073-9310-7A09-8113-6CFF29F2A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663" y="2687494"/>
            <a:ext cx="3589331" cy="21718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184C938-F98D-E266-A7E2-789643272C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2727" y="2247603"/>
            <a:ext cx="3749365" cy="22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9947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63FA3-2043-8B67-71EC-0C22FD8D2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Flexibly accessing rows and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CBA-5F41-CEB5-094D-F7B48D9A4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6870032" cy="5181601"/>
          </a:xfrm>
        </p:spPr>
        <p:txBody>
          <a:bodyPr/>
          <a:lstStyle/>
          <a:p>
            <a:r>
              <a:rPr lang="en-US" dirty="0"/>
              <a:t>We will use the </a:t>
            </a:r>
            <a:r>
              <a:rPr lang="en-US" dirty="0" err="1">
                <a:solidFill>
                  <a:srgbClr val="FF0000"/>
                </a:solidFill>
              </a:rPr>
              <a:t>iloc</a:t>
            </a:r>
            <a:r>
              <a:rPr lang="en-US" dirty="0"/>
              <a:t> property</a:t>
            </a:r>
          </a:p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df</a:t>
            </a:r>
            <a:r>
              <a:rPr lang="en-US" dirty="0" err="1"/>
              <a:t>.</a:t>
            </a:r>
            <a:r>
              <a:rPr lang="en-US" dirty="0" err="1">
                <a:solidFill>
                  <a:srgbClr val="FF0000"/>
                </a:solidFill>
              </a:rPr>
              <a:t>iloc</a:t>
            </a:r>
            <a:r>
              <a:rPr lang="en-US" dirty="0"/>
              <a:t>[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row_index</a:t>
            </a:r>
            <a:r>
              <a:rPr lang="en-US" dirty="0"/>
              <a:t>, </a:t>
            </a:r>
            <a:r>
              <a:rPr lang="en-US" dirty="0" err="1">
                <a:solidFill>
                  <a:srgbClr val="002060"/>
                </a:solidFill>
              </a:rPr>
              <a:t>column_index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The form of </a:t>
            </a:r>
            <a:r>
              <a:rPr lang="en-US" dirty="0" err="1"/>
              <a:t>iloc</a:t>
            </a:r>
            <a:r>
              <a:rPr lang="en-US" dirty="0"/>
              <a:t> is that we have a bracket</a:t>
            </a:r>
          </a:p>
          <a:p>
            <a:pPr lvl="1"/>
            <a:r>
              <a:rPr lang="en-US" dirty="0"/>
              <a:t>Inside the bracket, the first element accesses </a:t>
            </a:r>
            <a:r>
              <a:rPr lang="en-US" dirty="0">
                <a:solidFill>
                  <a:schemeClr val="accent2"/>
                </a:solidFill>
              </a:rPr>
              <a:t>rows</a:t>
            </a:r>
            <a:r>
              <a:rPr lang="en-US" dirty="0"/>
              <a:t> and the second element accesses </a:t>
            </a:r>
            <a:r>
              <a:rPr lang="en-US" dirty="0">
                <a:solidFill>
                  <a:srgbClr val="002060"/>
                </a:solidFill>
              </a:rPr>
              <a:t>columns</a:t>
            </a:r>
          </a:p>
          <a:p>
            <a:pPr lvl="1"/>
            <a:r>
              <a:rPr lang="en-US" dirty="0"/>
              <a:t>If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row_index</a:t>
            </a:r>
            <a:r>
              <a:rPr lang="en-US" dirty="0"/>
              <a:t> is 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/>
              <a:t>, that means get all rows</a:t>
            </a:r>
          </a:p>
          <a:p>
            <a:pPr lvl="1"/>
            <a:r>
              <a:rPr lang="en-US" dirty="0"/>
              <a:t>If </a:t>
            </a:r>
            <a:r>
              <a:rPr lang="en-US" dirty="0" err="1">
                <a:solidFill>
                  <a:srgbClr val="002060"/>
                </a:solidFill>
              </a:rPr>
              <a:t>column_index</a:t>
            </a:r>
            <a:r>
              <a:rPr lang="en-US" dirty="0"/>
              <a:t> is 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/>
              <a:t>, that means get all columns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C86491-65DD-041E-2F89-E4D2021AED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663" y="2687494"/>
            <a:ext cx="3589331" cy="21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985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63FA3-2043-8B67-71EC-0C22FD8D2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Flexibly accessing rows and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CBA-5F41-CEB5-094D-F7B48D9A4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6870032" cy="5181601"/>
          </a:xfrm>
        </p:spPr>
        <p:txBody>
          <a:bodyPr/>
          <a:lstStyle/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Second column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C86491-65DD-041E-2F89-E4D2021AED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663" y="2687494"/>
            <a:ext cx="3589331" cy="21718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4FE3EB-A969-D698-96F7-E1C94BFC4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2381" y="1582890"/>
            <a:ext cx="2446232" cy="147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517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63FA3-2043-8B67-71EC-0C22FD8D2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Flexibly accessing rows and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CBA-5F41-CEB5-094D-F7B48D9A4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6870032" cy="5181601"/>
          </a:xfrm>
        </p:spPr>
        <p:txBody>
          <a:bodyPr/>
          <a:lstStyle/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Second column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Second and third column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C86491-65DD-041E-2F89-E4D2021AED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663" y="2687494"/>
            <a:ext cx="3589331" cy="21718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4FE3EB-A969-D698-96F7-E1C94BFC4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2381" y="1582890"/>
            <a:ext cx="2446232" cy="14784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C6823C2-931F-9F28-19F5-00810FA0FC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5813" y="3319415"/>
            <a:ext cx="1760373" cy="2240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79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63FA3-2043-8B67-71EC-0C22FD8D2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Flexibly accessing rows and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CBA-5F41-CEB5-094D-F7B48D9A4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6870032" cy="5181601"/>
          </a:xfrm>
        </p:spPr>
        <p:txBody>
          <a:bodyPr/>
          <a:lstStyle/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Second column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Second and third column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Second row, third column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C86491-65DD-041E-2F89-E4D2021AED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663" y="2687494"/>
            <a:ext cx="3589331" cy="21718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4FE3EB-A969-D698-96F7-E1C94BFC4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2381" y="1582890"/>
            <a:ext cx="2446232" cy="14784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C6823C2-931F-9F28-19F5-00810FA0FC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5813" y="3319415"/>
            <a:ext cx="1760373" cy="22404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1CE5FB6-3312-FABE-1085-DAE518BA6C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5813" y="5818006"/>
            <a:ext cx="1409822" cy="71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330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Recap of Last Week</a:t>
            </a:r>
          </a:p>
        </p:txBody>
      </p:sp>
    </p:spTree>
    <p:extLst>
      <p:ext uri="{BB962C8B-B14F-4D97-AF65-F5344CB8AC3E}">
        <p14:creationId xmlns:p14="http://schemas.microsoft.com/office/powerpoint/2010/main" val="19193569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A7F2-E8C9-B08B-62C1-2F4392BCD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rows and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A12A4-D64F-8E9B-F276-F5646A3CF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8105274" cy="518160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err="1"/>
              <a:t>DataFrame</a:t>
            </a:r>
            <a:r>
              <a:rPr lang="en-US" dirty="0"/>
              <a:t> is called </a:t>
            </a:r>
            <a:r>
              <a:rPr lang="en-US" dirty="0" err="1"/>
              <a:t>df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df.shape</a:t>
            </a:r>
            <a:endParaRPr lang="en-US" dirty="0"/>
          </a:p>
          <a:p>
            <a:pPr lvl="1"/>
            <a:r>
              <a:rPr lang="en-US" dirty="0"/>
              <a:t>Number of rows and columns</a:t>
            </a:r>
          </a:p>
          <a:p>
            <a:pPr lvl="2"/>
            <a:r>
              <a:rPr lang="en-US" dirty="0"/>
              <a:t> (4, 5)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4D29A6-3C38-52E0-1859-C6F42C978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4143" y="3880814"/>
            <a:ext cx="3589331" cy="2171888"/>
          </a:xfrm>
          <a:prstGeom prst="rect">
            <a:avLst/>
          </a:prstGeom>
        </p:spPr>
      </p:pic>
      <p:sp>
        <p:nvSpPr>
          <p:cNvPr id="10" name="Left Brace 9">
            <a:extLst>
              <a:ext uri="{FF2B5EF4-FFF2-40B4-BE49-F238E27FC236}">
                <a16:creationId xmlns:a16="http://schemas.microsoft.com/office/drawing/2014/main" id="{8868FA0F-8B56-57A8-85AA-4C70BEA94988}"/>
              </a:ext>
            </a:extLst>
          </p:cNvPr>
          <p:cNvSpPr/>
          <p:nvPr/>
        </p:nvSpPr>
        <p:spPr>
          <a:xfrm>
            <a:off x="5094433" y="4291263"/>
            <a:ext cx="259710" cy="1676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C370E6A5-8FEA-7C28-4B29-E9F5DEEC9F1D}"/>
              </a:ext>
            </a:extLst>
          </p:cNvPr>
          <p:cNvSpPr/>
          <p:nvPr/>
        </p:nvSpPr>
        <p:spPr>
          <a:xfrm rot="5400000">
            <a:off x="7138283" y="2203048"/>
            <a:ext cx="259710" cy="29838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86F47C-D878-7AE9-8CF8-D6C26B663379}"/>
              </a:ext>
            </a:extLst>
          </p:cNvPr>
          <p:cNvSpPr txBox="1"/>
          <p:nvPr/>
        </p:nvSpPr>
        <p:spPr>
          <a:xfrm>
            <a:off x="6668967" y="3083786"/>
            <a:ext cx="2091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 columns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350D8B-8030-A987-D6BB-9B41F563AF78}"/>
              </a:ext>
            </a:extLst>
          </p:cNvPr>
          <p:cNvSpPr txBox="1"/>
          <p:nvPr/>
        </p:nvSpPr>
        <p:spPr>
          <a:xfrm>
            <a:off x="4287386" y="4924715"/>
            <a:ext cx="87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rows</a:t>
            </a:r>
          </a:p>
        </p:txBody>
      </p:sp>
    </p:spTree>
    <p:extLst>
      <p:ext uri="{BB962C8B-B14F-4D97-AF65-F5344CB8AC3E}">
        <p14:creationId xmlns:p14="http://schemas.microsoft.com/office/powerpoint/2010/main" val="32143038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A7F2-E8C9-B08B-62C1-2F4392BCD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Column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A12A4-D64F-8E9B-F276-F5646A3CF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8105274" cy="5181601"/>
          </a:xfrm>
        </p:spPr>
        <p:txBody>
          <a:bodyPr/>
          <a:lstStyle/>
          <a:p>
            <a:r>
              <a:rPr lang="en-US" dirty="0" err="1"/>
              <a:t>df.columns</a:t>
            </a:r>
            <a:endParaRPr lang="en-US" dirty="0"/>
          </a:p>
          <a:p>
            <a:pPr lvl="1"/>
            <a:r>
              <a:rPr lang="en-US" dirty="0"/>
              <a:t>Tell us the column names</a:t>
            </a:r>
          </a:p>
          <a:p>
            <a:pPr lvl="2"/>
            <a:r>
              <a:rPr lang="en-US" dirty="0"/>
              <a:t>[‘</a:t>
            </a:r>
            <a:r>
              <a:rPr lang="en-US" dirty="0" err="1"/>
              <a:t>caseID</a:t>
            </a:r>
            <a:r>
              <a:rPr lang="en-US" dirty="0"/>
              <a:t>’, ‘year’, ‘sex’, ‘age’, ‘</a:t>
            </a:r>
            <a:r>
              <a:rPr lang="en-US" dirty="0" err="1"/>
              <a:t>fta</a:t>
            </a:r>
            <a:r>
              <a:rPr lang="en-US" dirty="0"/>
              <a:t>’]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4D29A6-3C38-52E0-1859-C6F42C978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1605" y="3688308"/>
            <a:ext cx="3589331" cy="21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9121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A7F2-E8C9-B08B-62C1-2F4392BCD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A12A4-D64F-8E9B-F276-F5646A3CF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7527758" cy="5181601"/>
          </a:xfrm>
        </p:spPr>
        <p:txBody>
          <a:bodyPr/>
          <a:lstStyle/>
          <a:p>
            <a:r>
              <a:rPr lang="en-US" dirty="0"/>
              <a:t>Two ways to access  a single column that returns a Series: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4D29A6-3C38-52E0-1859-C6F42C978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958" y="1506582"/>
            <a:ext cx="3589331" cy="21718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86598A-8521-1DD0-AA75-A4C1F1B749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055" y="3583503"/>
            <a:ext cx="2347163" cy="15165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898F888-7A0D-D05B-2F57-BA6339E6F5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9073" y="3562642"/>
            <a:ext cx="2453853" cy="157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7991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A7F2-E8C9-B08B-62C1-2F4392BCD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A12A4-D64F-8E9B-F276-F5646A3CF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6597316" cy="5181601"/>
          </a:xfrm>
        </p:spPr>
        <p:txBody>
          <a:bodyPr/>
          <a:lstStyle/>
          <a:p>
            <a:r>
              <a:rPr lang="en-US" dirty="0"/>
              <a:t>Accessing  a single column to get a </a:t>
            </a:r>
            <a:r>
              <a:rPr lang="en-US" dirty="0" err="1"/>
              <a:t>DataFrame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8BADEF9-EC7C-4B83-738F-7184DC299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4182" y="2687013"/>
            <a:ext cx="1219306" cy="211092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E997BDA-C8C9-0AF9-82AC-81239FFA7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470" y="2477129"/>
            <a:ext cx="3589331" cy="21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827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A7F2-E8C9-B08B-62C1-2F4392BCD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multiple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A12A4-D64F-8E9B-F276-F5646A3CF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8105274" cy="5181601"/>
          </a:xfrm>
        </p:spPr>
        <p:txBody>
          <a:bodyPr/>
          <a:lstStyle/>
          <a:p>
            <a:r>
              <a:rPr lang="en-US" dirty="0"/>
              <a:t>Accessing  more than one column (returns a </a:t>
            </a:r>
            <a:r>
              <a:rPr lang="en-US" dirty="0" err="1"/>
              <a:t>DataFrame</a:t>
            </a:r>
            <a:r>
              <a:rPr lang="en-US" dirty="0"/>
              <a:t>):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C9F1095-8F71-C925-7C7B-87CD7AE08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1558" y="3184317"/>
            <a:ext cx="2027096" cy="226333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C817E02-3F94-0DFA-75EB-1B7E47957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5958" y="1506582"/>
            <a:ext cx="3589331" cy="21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2491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032F5-3CCC-3054-A9AB-780F25D97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on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4B633-E844-230D-E790-143318026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add up the values in a column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sum</a:t>
            </a:r>
          </a:p>
          <a:p>
            <a:pPr lvl="1"/>
            <a:r>
              <a:rPr lang="en-US" dirty="0" err="1"/>
              <a:t>df.age.sum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112</a:t>
            </a:r>
          </a:p>
          <a:p>
            <a:r>
              <a:rPr lang="en-US" dirty="0"/>
              <a:t>To get the average/mean 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mean</a:t>
            </a:r>
          </a:p>
          <a:p>
            <a:pPr lvl="1"/>
            <a:r>
              <a:rPr lang="en-US" dirty="0" err="1"/>
              <a:t>df.fta.mean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0.25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3613A0-2D0D-2EB5-BCFC-3F05A2A92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474" y="1925494"/>
            <a:ext cx="3589331" cy="21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9101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513</Words>
  <Application>Microsoft Office PowerPoint</Application>
  <PresentationFormat>Widescreen</PresentationFormat>
  <Paragraphs>131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Cambria</vt:lpstr>
      <vt:lpstr>Office Theme</vt:lpstr>
      <vt:lpstr>INST 414: Data Science Techniques  Lab 2 Computing Probabilities With Pandas</vt:lpstr>
      <vt:lpstr>Today’s Session</vt:lpstr>
      <vt:lpstr>Recap of Last Week</vt:lpstr>
      <vt:lpstr>Number of rows and columns</vt:lpstr>
      <vt:lpstr>Column names</vt:lpstr>
      <vt:lpstr>Accessing columns</vt:lpstr>
      <vt:lpstr>Accessing columns</vt:lpstr>
      <vt:lpstr>Accessing multiple columns</vt:lpstr>
      <vt:lpstr>Operations on columns</vt:lpstr>
      <vt:lpstr>Count unique values</vt:lpstr>
      <vt:lpstr>Count unique values</vt:lpstr>
      <vt:lpstr>Count unique values</vt:lpstr>
      <vt:lpstr>Count unique values</vt:lpstr>
      <vt:lpstr>Using logic to filter</vt:lpstr>
      <vt:lpstr>Using logic to filter</vt:lpstr>
      <vt:lpstr>This Week</vt:lpstr>
      <vt:lpstr>Creating columns</vt:lpstr>
      <vt:lpstr>Creating columns</vt:lpstr>
      <vt:lpstr>Creating columns</vt:lpstr>
      <vt:lpstr>Creating columns</vt:lpstr>
      <vt:lpstr>Flexibly accessing rows and columns</vt:lpstr>
      <vt:lpstr>Flexibly accessing rows and columns</vt:lpstr>
      <vt:lpstr>Flexibly accessing rows and columns</vt:lpstr>
      <vt:lpstr>Flexibly accessing rows and columns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CCJS 418E: Foundations of Data Science for Criminology  Lab 3 Tabular Data</dc:title>
  <dc:creator>Zubin Jelveh</dc:creator>
  <cp:lastModifiedBy>Zubin Jelveh</cp:lastModifiedBy>
  <cp:revision>10</cp:revision>
  <dcterms:created xsi:type="dcterms:W3CDTF">2022-02-10T03:12:39Z</dcterms:created>
  <dcterms:modified xsi:type="dcterms:W3CDTF">2024-09-11T17:54:07Z</dcterms:modified>
</cp:coreProperties>
</file>