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33" r:id="rId3"/>
    <p:sldId id="381" r:id="rId4"/>
    <p:sldId id="382" r:id="rId5"/>
    <p:sldId id="312" r:id="rId6"/>
    <p:sldId id="313" r:id="rId7"/>
    <p:sldId id="314" r:id="rId8"/>
    <p:sldId id="315" r:id="rId9"/>
    <p:sldId id="316" r:id="rId10"/>
    <p:sldId id="317" r:id="rId11"/>
    <p:sldId id="318" r:id="rId12"/>
    <p:sldId id="321" r:id="rId13"/>
    <p:sldId id="319" r:id="rId14"/>
    <p:sldId id="320" r:id="rId15"/>
    <p:sldId id="387" r:id="rId16"/>
    <p:sldId id="384" r:id="rId17"/>
    <p:sldId id="385" r:id="rId18"/>
    <p:sldId id="386" r:id="rId19"/>
    <p:sldId id="388" r:id="rId20"/>
    <p:sldId id="383" r:id="rId21"/>
    <p:sldId id="389" r:id="rId22"/>
    <p:sldId id="390" r:id="rId23"/>
    <p:sldId id="417" r:id="rId24"/>
    <p:sldId id="419" r:id="rId25"/>
    <p:sldId id="418" r:id="rId26"/>
    <p:sldId id="420" r:id="rId27"/>
    <p:sldId id="421" r:id="rId28"/>
    <p:sldId id="424" r:id="rId29"/>
    <p:sldId id="425" r:id="rId30"/>
    <p:sldId id="426" r:id="rId31"/>
    <p:sldId id="427" r:id="rId32"/>
    <p:sldId id="428" r:id="rId33"/>
    <p:sldId id="429" r:id="rId34"/>
    <p:sldId id="430" r:id="rId35"/>
    <p:sldId id="431" r:id="rId36"/>
    <p:sldId id="432" r:id="rId37"/>
    <p:sldId id="433" r:id="rId38"/>
    <p:sldId id="434" r:id="rId39"/>
    <p:sldId id="435" r:id="rId40"/>
    <p:sldId id="436" r:id="rId41"/>
    <p:sldId id="438" r:id="rId42"/>
    <p:sldId id="440" r:id="rId43"/>
    <p:sldId id="441" r:id="rId44"/>
    <p:sldId id="439" r:id="rId4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34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8-30T17:02:50.078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2556 38 24575,'0'0'0,"-8"5"0,-10 1 0,1-1 0,-1 0 0,0-1 0,-25 3 0,-77 0 0,89-6 0,-346-7 0,-2-23 0,-48-4 0,-299 23 0,675 14 0,-1 3 0,1 1 0,0 3 0,-92 32 0,117-38-1365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8-30T17:13:37.285"/>
    </inkml:context>
    <inkml:brush xml:id="br0">
      <inkml:brushProperty name="width" value="0.035" units="cm"/>
      <inkml:brushProperty name="height" value="0.035" units="cm"/>
      <inkml:brushProperty name="color" value="#ED7D31"/>
    </inkml:brush>
  </inkml:definitions>
  <inkml:trace contextRef="#ctx0" brushRef="#br0">0 53 24575,'3'-2'0,"-1"0"0,0 0 0,0-1 0,0 1 0,0 0 0,0-1 0,-1 0 0,3-4 0,-2 4 0,12-16 0,-2 15 0,-10 5 0,0 1 0,0 0 0,0-1 0,0 1 0,0 0 0,0 0 0,-1 0 0,1 0 0,-1 0 0,1 1 0,1 2 0,7 11 0,123 167 0,7-5 0,8-7 0,178 159 0,434 327 0,-191-171 0,-182-176 0,16-22 0,-399-286 0,949 601 0,-722-475 0,488 193 0,-456-240 0,-128-44 0,-115-30-682,35 15-1,-42-15-6143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8-30T17:13:38.425"/>
    </inkml:context>
    <inkml:brush xml:id="br0">
      <inkml:brushProperty name="width" value="0.035" units="cm"/>
      <inkml:brushProperty name="height" value="0.035" units="cm"/>
      <inkml:brushProperty name="color" value="#ED7D31"/>
    </inkml:brush>
  </inkml:definitions>
  <inkml:trace contextRef="#ctx0" brushRef="#br0">646 76 24575,'0'0'0,"0"0"0,-17-31 0,14 25 0,1 2 0,-1 1 0,1-1 0,0 0 0,-1 1 0,0-1 0,0 1 0,0 0 0,0 0 0,-6-4 0,15 30 0,27 73 0,5-2 0,4-1 0,4-3 0,91 135 0,-111-192 0,-19-26 0,-1 1 0,0 0 0,0 0 0,-1 0 0,6 12 0,-11-19 0,0 0 0,0-1 0,0 1 0,0 0 0,0-1 0,0 1 0,0 0 0,-1 0 0,1-1 0,0 1 0,0 0 0,-1-1 0,1 1 0,0-1 0,-1 1 0,1 0 0,0-1 0,-1 1 0,1-1 0,-1 1 0,1-1 0,-1 1 0,1-1 0,-1 1 0,1-1 0,-1 0 0,0 1 0,-21 12 0,17-11 0,-402 203 0,378-189 0,-78 42 0,-2-4 0,-146 50 0,237-100-1365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8-30T17:13:40.728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0 1 24575,'0'0'0,"0"0"0,0 0 0,0 0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8-30T17:13:43.027"/>
    </inkml:context>
    <inkml:brush xml:id="br0">
      <inkml:brushProperty name="width" value="0.035" units="cm"/>
      <inkml:brushProperty name="height" value="0.035" units="cm"/>
      <inkml:brushProperty name="color" value="#FF0000"/>
    </inkml:brush>
  </inkml:definitions>
  <inkml:trace contextRef="#ctx0" brushRef="#br0">87 1996 24575,'-5'-2'0,"-1"-1"0,1 1 0,0-1 0,0 1 0,0-1 0,0-1 0,1 1 0,-1-1 0,-6-7 0,8 8 0,0 0 0,0 0 0,1-1 0,-1 1 0,1-1 0,0 0 0,0 1 0,0-1 0,1 0 0,-1 0 0,1 0 0,0 0 0,0 0 0,0 0 0,1-1 0,-1 1 0,1 0 0,0 0 0,1 0 0,0-8 0,2-4 0,1-1 0,1 1 0,12-29 0,-17 44 0,29-63 0,2 1 0,78-117 0,110-98 0,-142 195 0,3 4 0,3 3 0,163-112 0,-122 108 0,2 6 0,195-82 0,-99 65 0,4 10 0,4 10 0,2 10 0,3 11 0,2 9 0,1 11 0,292 0 0,775 90 0,-771 11 0,-404-43 0,-2 5 0,131 54 0,-69-8 0,-3 9 0,318 203 0,-488-280 0,336 214 0,18-32 0,226 45 0,-431-174 0,-15-9 0,3-6 0,1-8 0,2-6 0,195 18 0,-310-49-116,29 3-300,0 2-1,95 25 1,-147-28-6410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8-30T17:13:44.102"/>
    </inkml:context>
    <inkml:brush xml:id="br0">
      <inkml:brushProperty name="width" value="0.035" units="cm"/>
      <inkml:brushProperty name="height" value="0.035" units="cm"/>
      <inkml:brushProperty name="color" value="#FF0000"/>
    </inkml:brush>
  </inkml:definitions>
  <inkml:trace contextRef="#ctx0" brushRef="#br0">293 0 24575,'0'0'0,"0"0"0,4 9 0,16 27 0,2-1 0,2 0 0,43 49 0,97 84 0,-92-96 0,-2-5 0,-35-35 0,-1 2 0,47 60 0,-80-92 0,0-1 0,0 1 0,0-1 0,0 1 0,0 0 0,0-1 0,0 1 0,-1 0 0,1 0 0,-1 0 0,1 0 0,-1-1 0,0 1 0,0 0 0,0 0 0,0 0 0,0 0 0,0 0 0,0 0 0,-1 0 0,1-1 0,0 1 0,-1 0 0,0 0 0,1 0 0,-1-1 0,0 1 0,0 0 0,0-1 0,0 1 0,0-1 0,-3 3 0,-4 3 0,0 0 0,0-1 0,-1 0 0,1 0 0,-12 4 0,0 2 0,-234 151 0,-105 63 0,177-128-1365,176-94-5461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8-30T17:02:50.079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738 0 24575,'0'0'0,"0"0"0,0 0 0,0 0 0,-3 1 0,0 1 0,0-1 0,0 1 0,0-1 0,0 1 0,0 0 0,0 0 0,1 0 0,-1 0 0,1 1 0,-4 4 0,2-3 0,-29 33 0,-52 76 0,21-25 0,11-25 0,-3-3 0,-2-1 0,-3-4 0,-3-2 0,-99 64 0,161-116 0,-5 3 0,0 1 0,0 0 0,1 0 0,-1 1 0,-6 8 0,12-13 0,0 1 0,0-1 0,0 1 0,0-1 0,0 1 0,0-1 0,1 1 0,-1-1 0,0 1 0,1 0 0,0-1 0,-1 1 0,1 0 0,0-1 0,0 1 0,0 0 0,0 0 0,0-1 0,0 1 0,0 0 0,1-1 0,-1 1 0,1 0 0,-1-1 0,1 1 0,0 0 0,-1-1 0,1 1 0,0-1 0,0 1 0,0-1 0,2 2 0,195 220 0,-95-111 0,116 163 0,-200-234 100,-16-35-344,-1 0 0,0 0 0,1 0-1,0 0 1,7 8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8-30T17:02:50.080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1345 2100 24575,'-33'-2'0,"27"0"0,1 1 0,-1-1 0,1 0 0,-1-1 0,1 1 0,0-1 0,0 0 0,0 0 0,0-1 0,1 0 0,-1 1 0,1-1 0,0-1 0,0 1 0,-4-7 0,-6-9 0,1 0 0,-14-31 0,20 37 0,-31-60 0,3-1 0,4-1 0,2-2 0,-26-123 0,42 127 0,-46-196 0,48 232 0,-2 1 0,-1 1 0,-2 0 0,-1 1 0,-24-36 0,-201-282 0,208 304 0,-2 2 0,-70-71 0,75 89 0,0 2 0,-2 1 0,-1 2 0,-61-33 0,69 43 0,1 0 0,0-2 0,1-1 0,-23-21 0,39 32-1365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8-30T17:02:50.081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912 58 24575,'-29'0'0,"-816"-57"0,839 56 0,-18 1 0,24 0 0,-1 1 0,1-1 0,-1 0 0,1 0 0,0 1 0,-1-1 0,1 0 0,-1 1 0,1-1 0,-1 1 0,1-1 0,0 1 0,-1-1 0,1 0 0,0 1 0,0-1 0,-1 1 0,1-1 0,0 1 0,0-1 0,0 1 0,0 0 0,-1-1 0,1 1 0,0-1 0,0 1 0,0-1 0,0 1 0,0-1 0,0 1 0,1 0 0,-1-1 0,0 1 0,0-1 0,0 1 0,0-1 0,1 1 0,-1-1 0,1 2 0,8 30 11,-1 2-1,-1-1 1,3 66-1,-10 103-226,-2-90-975,2-77-5635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8-30T17:02:50.082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15 0 24575,'-14'301'0,"19"-83"0,10 0 0,78 397 0,-25-330 0,167 442 0,-204-644 0,11 30 0,5-1 0,63 110 0,-88-189 0,0-1 0,2-2 0,2 0 0,0-2 0,51 42 0,166 107 0,-75-61 0,-76-45 0,116 113 0,-170-146 0,-2 2 0,-2 2 0,-2 1 0,-2 2 0,33 63 0,-35-48 2,37 119 0,0 69 18,-11-36-1409,-35-148-5437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8-30T17:02:50.083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780 13 24575,'-22'-1'0,"-233"-5"0,34 2 0,215 3 0,1 1 0,0 0 0,-1-1 0,1 2 0,-1-1 0,1 1 0,0 0 0,-1 0 0,1 0 0,0 1 0,0 0 0,0 0 0,0 0 0,0 0 0,0 1 0,1 0 0,-1 0 0,1 0 0,0 1 0,0-1 0,0 1 0,0 0 0,1 0 0,-1 0 0,1 1 0,-5 8 0,-20 43-177,2 2-1,2 0 0,-19 75 1,34-101-478,-11 31-6171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8-30T17:04:23.434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72 1689 24575,'0'0'0,"0"0"0,0 0 0,0 0 0,0 0 0,0 0 0,0 0 0,0-20 0,16-415 0,-14 294 0,-5-1 0,-38-243 0,36 352 0,-3-17 0,-2-87 0,-2-7 0,7 102 0,0-82 0,10 99-1365,-2 15-5461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8-30T17:04:24.404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0 0 24575,'12'26'0,"3"-1"0,2-2 0,0 0 0,1-1 0,31 29 0,92 72 0,-138-120 0,154 112-45,-99-75-1275,-50-34-5506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8-30T17:04:28.439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728 1 24575,'-25'5'0,"3"6"0,0 1 0,1 1 0,0 1 0,1 1 0,-22 21 0,12-11 0,-114 101 0,-106 82 0,238-201 0,0 0 0,-24 9 0,26-12 0,-1 1 0,1 0 0,-1 1 0,-14 10 0,25-16-27,0 0 0,0 0-1,0 0 1,-1 0 0,1 0-1,0 0 1,0 1 0,0-1-1,0 0 1,-1 0 0,1 0 0,0 0-1,0 0 1,0 1 0,0-1-1,0 0 1,-1 0 0,1 0-1,0 0 1,0 1 0,0-1 0,0 0-1,0 0 1,0 0 0,0 1-1,0-1 1,0 0 0,0 0-1,0 0 1,0 1 0,0-1-1,0 0 1,0 0 0,0 0 0,0 1-1,0-1 1,0 0 0,0 0-1,0 0 1,0 1 0,0-1-1,0 0 1,0 0 0,1 0-1,-1 1 1,0-1 0,0 0 0,0 0-1,0 0 1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166754-DA57-412D-B558-FA9F52CC74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BA86994-2B9C-49D7-A98D-D49B23B90B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635564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EC871D-879D-456F-AE93-5EA77F73D7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FFD2EC-E802-4B25-811A-BBDE0690F0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F1564D-BE89-4B8B-AC25-1566A4D6C9F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1B16FF-F642-4C48-9DD1-6F6C6574ABC5}" type="datetimeFigureOut">
              <a:rPr lang="en-US" smtClean="0"/>
              <a:t>9/11/2024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6E764B-0C3E-4794-A028-5C537D2689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FDB5EC-33DA-4AFF-81D1-961F5B052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D4002F7-6C2A-487F-8E44-D6C52859B2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309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66E9677-7441-4E00-9045-3E378BADCA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2B25C7-DFD9-4D8E-86F2-EFA68163DA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06C896-F99A-4F51-9970-06670C7B50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1B16FF-F642-4C48-9DD1-6F6C6574ABC5}" type="datetimeFigureOut">
              <a:rPr lang="en-US" smtClean="0"/>
              <a:t>9/11/2024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8A9608-54BF-4BF9-89F6-7E75E66F2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2766D3-B090-4955-AB84-6D9AB3A952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D4002F7-6C2A-487F-8E44-D6C52859B2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936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AB52D-27CE-40B3-B163-A0BF9FE3C6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2F996C-CAE5-4D23-B503-446E363924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A3A0F5-63BF-4E82-ABB8-D1EC143B8FE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1B16FF-F642-4C48-9DD1-6F6C6574ABC5}" type="datetimeFigureOut">
              <a:rPr lang="en-US" smtClean="0"/>
              <a:t>9/11/2024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045D6B-0805-4310-8015-657089CD55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513C6E-6A0C-4015-9F0A-02B6E6F969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D4002F7-6C2A-487F-8E44-D6C52859B2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168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E201A7-8059-4F97-854F-38BE01BB78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758205-8FE8-4F81-A3F8-88912AF175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442E2D-1F81-41E2-BD64-1984FE91213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1B16FF-F642-4C48-9DD1-6F6C6574ABC5}" type="datetimeFigureOut">
              <a:rPr lang="en-US" smtClean="0"/>
              <a:t>9/11/2024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2A51FE-5E49-45C3-9685-248BAADDD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58DC97-B736-42A9-8F69-E6B779743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D4002F7-6C2A-487F-8E44-D6C52859B2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363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6CC50A-72B7-4005-AB5D-96DEF83E17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C7BDFA-2C45-4F08-9C22-52BCB1B686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472DE0-3592-470B-9835-792E355DFD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CC3C90-52B9-4CDA-A7DB-36D82B3A3A3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1B16FF-F642-4C48-9DD1-6F6C6574ABC5}" type="datetimeFigureOut">
              <a:rPr lang="en-US" smtClean="0"/>
              <a:t>9/11/2024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B6AB78-D32C-4AA3-B7F4-054BB3635E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9D3D67-C6E7-4697-899E-495DC58AD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D4002F7-6C2A-487F-8E44-D6C52859B2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784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F04F9-C375-4B99-9AA9-ADC914FF69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A239D6-092F-4DAE-BDCE-BD1BF33A82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26F3F8-5143-44B7-8774-67BB71C7D7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FF6994-F0D5-4BBE-922B-DD17264490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09CD475-FA97-4E4B-B368-DE9EBFABA55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E299F55-3551-4540-A8E6-EA20BB20B1D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1B16FF-F642-4C48-9DD1-6F6C6574ABC5}" type="datetimeFigureOut">
              <a:rPr lang="en-US" smtClean="0"/>
              <a:t>9/11/2024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2792D89-6309-4162-B999-7B6ADC741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AE5DD54-4A1C-49B5-B419-F9E1A9411B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D4002F7-6C2A-487F-8E44-D6C52859B2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00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FB4976-9F1F-474F-9D87-0298902A24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E01861-AFBB-4E42-9A0E-40DCC0728C6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1B16FF-F642-4C48-9DD1-6F6C6574ABC5}" type="datetimeFigureOut">
              <a:rPr lang="en-US" smtClean="0"/>
              <a:t>9/11/2024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5F5365-7D55-4270-BA95-703F2F4C6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3516F71-BCD8-49FD-A95E-07E681E5C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D4002F7-6C2A-487F-8E44-D6C52859B2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757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EC52A43-575A-438B-A4BD-134A748014D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1B16FF-F642-4C48-9DD1-6F6C6574ABC5}" type="datetimeFigureOut">
              <a:rPr lang="en-US" smtClean="0"/>
              <a:t>9/11/2024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749B537-027F-4886-BFF6-97F12F19E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8E71F4-DF26-4D51-978C-D3A7F6404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D4002F7-6C2A-487F-8E44-D6C52859B2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200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2A641A-C906-4E6C-98EE-877DFE0AC6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5C2900-516B-481F-8B42-14FBA60A80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B9793B-51B7-49BD-8B19-0B82F8AA2A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C97419-54CD-4086-AFCE-3CF8F8D5AB8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1B16FF-F642-4C48-9DD1-6F6C6574ABC5}" type="datetimeFigureOut">
              <a:rPr lang="en-US" smtClean="0"/>
              <a:t>9/11/2024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A3A254-6233-4BF9-BBCA-B07DAA830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4EA71F-A55B-4EB1-A3A1-02F102E3B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D4002F7-6C2A-487F-8E44-D6C52859B2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555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756663-DC9B-4A7E-A2FE-D560E3F597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78A1299-66B2-49FD-B5DC-E9ECEDF161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BCAE70-7AF6-4C8B-9C74-E8710429C4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09A802-E40C-48E2-8F9C-1DBA21683D0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1B16FF-F642-4C48-9DD1-6F6C6574ABC5}" type="datetimeFigureOut">
              <a:rPr lang="en-US" smtClean="0"/>
              <a:t>9/11/2024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41C2E7-D83A-4B04-B176-4DB9B081C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1E2CB3-3C92-41FE-8B10-43A4A173D3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D4002F7-6C2A-487F-8E44-D6C52859B2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051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BB76B66-3E4A-42BB-BF1D-AB4E99E64C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90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65CC86-5D7A-4650-BFD2-609AE4BC2F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506582"/>
            <a:ext cx="10515600" cy="51816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41906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customXml" Target="../ink/ink6.xml"/><Relationship Id="rId18" Type="http://schemas.openxmlformats.org/officeDocument/2006/relationships/image" Target="../media/image14.png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12" Type="http://schemas.openxmlformats.org/officeDocument/2006/relationships/image" Target="../media/image11.png"/><Relationship Id="rId17" Type="http://schemas.openxmlformats.org/officeDocument/2006/relationships/customXml" Target="../ink/ink8.xml"/><Relationship Id="rId2" Type="http://schemas.openxmlformats.org/officeDocument/2006/relationships/image" Target="../media/image6.png"/><Relationship Id="rId16" Type="http://schemas.openxmlformats.org/officeDocument/2006/relationships/image" Target="../media/image13.png"/><Relationship Id="rId20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11" Type="http://schemas.openxmlformats.org/officeDocument/2006/relationships/customXml" Target="../ink/ink5.xml"/><Relationship Id="rId5" Type="http://schemas.openxmlformats.org/officeDocument/2006/relationships/customXml" Target="../ink/ink2.xml"/><Relationship Id="rId15" Type="http://schemas.openxmlformats.org/officeDocument/2006/relationships/customXml" Target="../ink/ink7.xml"/><Relationship Id="rId10" Type="http://schemas.openxmlformats.org/officeDocument/2006/relationships/image" Target="../media/image10.png"/><Relationship Id="rId19" Type="http://schemas.openxmlformats.org/officeDocument/2006/relationships/customXml" Target="../ink/ink9.xml"/><Relationship Id="rId4" Type="http://schemas.openxmlformats.org/officeDocument/2006/relationships/image" Target="../media/image7.png"/><Relationship Id="rId9" Type="http://schemas.openxmlformats.org/officeDocument/2006/relationships/customXml" Target="../ink/ink4.xml"/><Relationship Id="rId14" Type="http://schemas.openxmlformats.org/officeDocument/2006/relationships/image" Target="../media/image12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13" Type="http://schemas.openxmlformats.org/officeDocument/2006/relationships/customXml" Target="../ink/ink14.xml"/><Relationship Id="rId3" Type="http://schemas.openxmlformats.org/officeDocument/2006/relationships/image" Target="../media/image17.png"/><Relationship Id="rId7" Type="http://schemas.openxmlformats.org/officeDocument/2006/relationships/customXml" Target="../ink/ink11.xml"/><Relationship Id="rId12" Type="http://schemas.openxmlformats.org/officeDocument/2006/relationships/image" Target="../media/image22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11" Type="http://schemas.openxmlformats.org/officeDocument/2006/relationships/customXml" Target="../ink/ink13.xml"/><Relationship Id="rId5" Type="http://schemas.openxmlformats.org/officeDocument/2006/relationships/customXml" Target="../ink/ink10.xml"/><Relationship Id="rId10" Type="http://schemas.openxmlformats.org/officeDocument/2006/relationships/image" Target="../media/image21.png"/><Relationship Id="rId4" Type="http://schemas.openxmlformats.org/officeDocument/2006/relationships/image" Target="../media/image18.png"/><Relationship Id="rId9" Type="http://schemas.openxmlformats.org/officeDocument/2006/relationships/customXml" Target="../ink/ink12.xml"/><Relationship Id="rId14" Type="http://schemas.openxmlformats.org/officeDocument/2006/relationships/image" Target="../media/image23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6.png"/><Relationship Id="rId4" Type="http://schemas.openxmlformats.org/officeDocument/2006/relationships/image" Target="../media/image34.png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B425ED-A009-4866-A368-C41EAECD657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t">
            <a:noAutofit/>
          </a:bodyPr>
          <a:lstStyle/>
          <a:p>
            <a:r>
              <a:rPr lang="en-US" sz="4800" dirty="0"/>
              <a:t>INST 414: Data </a:t>
            </a:r>
            <a:r>
              <a:rPr lang="en-US" sz="4800"/>
              <a:t>Science Techniques</a:t>
            </a:r>
            <a:br>
              <a:rPr lang="en-US" sz="4800"/>
            </a:br>
            <a:br>
              <a:rPr lang="en-US" sz="4800" dirty="0"/>
            </a:br>
            <a:r>
              <a:rPr lang="en-US" sz="4800"/>
              <a:t>Lab 1</a:t>
            </a:r>
            <a:br>
              <a:rPr lang="en-US" sz="4800" dirty="0"/>
            </a:br>
            <a:r>
              <a:rPr lang="en-US" sz="4800" dirty="0"/>
              <a:t>Tabular Data and Pandas </a:t>
            </a:r>
          </a:p>
        </p:txBody>
      </p:sp>
    </p:spTree>
    <p:extLst>
      <p:ext uri="{BB962C8B-B14F-4D97-AF65-F5344CB8AC3E}">
        <p14:creationId xmlns:p14="http://schemas.microsoft.com/office/powerpoint/2010/main" val="105395688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33724EE-66C7-41E2-93D2-05E5CA5ACD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3123" y="1657102"/>
            <a:ext cx="10945753" cy="3543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533421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33724EE-66C7-41E2-93D2-05E5CA5ACD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3123" y="1657102"/>
            <a:ext cx="10945753" cy="3543795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3C1F53F2-5823-4D28-B088-B2CC54604F7C}"/>
              </a:ext>
            </a:extLst>
          </p:cNvPr>
          <p:cNvSpPr/>
          <p:nvPr/>
        </p:nvSpPr>
        <p:spPr>
          <a:xfrm>
            <a:off x="4174836" y="1911927"/>
            <a:ext cx="3916219" cy="360218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4BA8BB1E-75FC-4309-B404-0A9D0100F777}"/>
              </a:ext>
            </a:extLst>
          </p:cNvPr>
          <p:cNvCxnSpPr/>
          <p:nvPr/>
        </p:nvCxnSpPr>
        <p:spPr>
          <a:xfrm flipH="1">
            <a:off x="3038764" y="2124364"/>
            <a:ext cx="113607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2F6A8A37-CC4C-4EE2-B583-53F781C4C6B9}"/>
              </a:ext>
            </a:extLst>
          </p:cNvPr>
          <p:cNvSpPr txBox="1"/>
          <p:nvPr/>
        </p:nvSpPr>
        <p:spPr>
          <a:xfrm>
            <a:off x="2031997" y="1921163"/>
            <a:ext cx="12904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Variables</a:t>
            </a:r>
          </a:p>
        </p:txBody>
      </p:sp>
    </p:spTree>
    <p:extLst>
      <p:ext uri="{BB962C8B-B14F-4D97-AF65-F5344CB8AC3E}">
        <p14:creationId xmlns:p14="http://schemas.microsoft.com/office/powerpoint/2010/main" val="103832222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33724EE-66C7-41E2-93D2-05E5CA5ACD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3123" y="1657102"/>
            <a:ext cx="10945753" cy="3543795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3C1F53F2-5823-4D28-B088-B2CC54604F7C}"/>
              </a:ext>
            </a:extLst>
          </p:cNvPr>
          <p:cNvSpPr/>
          <p:nvPr/>
        </p:nvSpPr>
        <p:spPr>
          <a:xfrm>
            <a:off x="4174836" y="2392212"/>
            <a:ext cx="3916219" cy="2068949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4BA8BB1E-75FC-4309-B404-0A9D0100F777}"/>
              </a:ext>
            </a:extLst>
          </p:cNvPr>
          <p:cNvCxnSpPr/>
          <p:nvPr/>
        </p:nvCxnSpPr>
        <p:spPr>
          <a:xfrm flipH="1">
            <a:off x="3038764" y="3429000"/>
            <a:ext cx="113607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2F6A8A37-CC4C-4EE2-B583-53F781C4C6B9}"/>
              </a:ext>
            </a:extLst>
          </p:cNvPr>
          <p:cNvSpPr txBox="1"/>
          <p:nvPr/>
        </p:nvSpPr>
        <p:spPr>
          <a:xfrm>
            <a:off x="1413164" y="3057354"/>
            <a:ext cx="15180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Each row is an observation</a:t>
            </a:r>
          </a:p>
        </p:txBody>
      </p:sp>
    </p:spTree>
    <p:extLst>
      <p:ext uri="{BB962C8B-B14F-4D97-AF65-F5344CB8AC3E}">
        <p14:creationId xmlns:p14="http://schemas.microsoft.com/office/powerpoint/2010/main" val="291760015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33724EE-66C7-41E2-93D2-05E5CA5ACD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3123" y="1657102"/>
            <a:ext cx="10945753" cy="3543795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3C1F53F2-5823-4D28-B088-B2CC54604F7C}"/>
              </a:ext>
            </a:extLst>
          </p:cNvPr>
          <p:cNvSpPr/>
          <p:nvPr/>
        </p:nvSpPr>
        <p:spPr>
          <a:xfrm>
            <a:off x="7167418" y="2392213"/>
            <a:ext cx="923637" cy="341752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4BA8BB1E-75FC-4309-B404-0A9D0100F777}"/>
              </a:ext>
            </a:extLst>
          </p:cNvPr>
          <p:cNvCxnSpPr>
            <a:cxnSpLocks/>
            <a:stCxn id="5" idx="3"/>
          </p:cNvCxnSpPr>
          <p:nvPr/>
        </p:nvCxnSpPr>
        <p:spPr>
          <a:xfrm>
            <a:off x="8091055" y="2563089"/>
            <a:ext cx="63730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2F6A8A37-CC4C-4EE2-B583-53F781C4C6B9}"/>
              </a:ext>
            </a:extLst>
          </p:cNvPr>
          <p:cNvSpPr txBox="1"/>
          <p:nvPr/>
        </p:nvSpPr>
        <p:spPr>
          <a:xfrm>
            <a:off x="8468099" y="2239923"/>
            <a:ext cx="15180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Missing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value</a:t>
            </a:r>
          </a:p>
        </p:txBody>
      </p:sp>
    </p:spTree>
    <p:extLst>
      <p:ext uri="{BB962C8B-B14F-4D97-AF65-F5344CB8AC3E}">
        <p14:creationId xmlns:p14="http://schemas.microsoft.com/office/powerpoint/2010/main" val="382629381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33724EE-66C7-41E2-93D2-05E5CA5ACD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3123" y="1657102"/>
            <a:ext cx="10945753" cy="3543795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3C1F53F2-5823-4D28-B088-B2CC54604F7C}"/>
              </a:ext>
            </a:extLst>
          </p:cNvPr>
          <p:cNvSpPr/>
          <p:nvPr/>
        </p:nvSpPr>
        <p:spPr>
          <a:xfrm>
            <a:off x="4331855" y="2392212"/>
            <a:ext cx="2364509" cy="360224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4BA8BB1E-75FC-4309-B404-0A9D0100F777}"/>
              </a:ext>
            </a:extLst>
          </p:cNvPr>
          <p:cNvCxnSpPr/>
          <p:nvPr/>
        </p:nvCxnSpPr>
        <p:spPr>
          <a:xfrm flipH="1">
            <a:off x="3195783" y="3621055"/>
            <a:ext cx="113607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2F6A8A37-CC4C-4EE2-B583-53F781C4C6B9}"/>
              </a:ext>
            </a:extLst>
          </p:cNvPr>
          <p:cNvSpPr txBox="1"/>
          <p:nvPr/>
        </p:nvSpPr>
        <p:spPr>
          <a:xfrm>
            <a:off x="1607126" y="2521647"/>
            <a:ext cx="135774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table is unique at the level of (name,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2051413-40CC-4257-8AF8-3B8F1C915981}"/>
              </a:ext>
            </a:extLst>
          </p:cNvPr>
          <p:cNvSpPr/>
          <p:nvPr/>
        </p:nvSpPr>
        <p:spPr>
          <a:xfrm>
            <a:off x="4331855" y="3440943"/>
            <a:ext cx="2364509" cy="360224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2ABE59DC-3367-4294-B80B-CBC7CEF132EB}"/>
              </a:ext>
            </a:extLst>
          </p:cNvPr>
          <p:cNvCxnSpPr/>
          <p:nvPr/>
        </p:nvCxnSpPr>
        <p:spPr>
          <a:xfrm flipH="1">
            <a:off x="3195783" y="2572324"/>
            <a:ext cx="113607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957518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1A626C-6016-4AFE-A3A3-82B8BA196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Pandas</a:t>
            </a:r>
          </a:p>
        </p:txBody>
      </p:sp>
    </p:spTree>
    <p:extLst>
      <p:ext uri="{BB962C8B-B14F-4D97-AF65-F5344CB8AC3E}">
        <p14:creationId xmlns:p14="http://schemas.microsoft.com/office/powerpoint/2010/main" val="191935696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2B5BF3-5F45-0758-DB37-B8BD11365C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Working with tabular data in python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B7C5CA-5BB4-F4B6-BA53-94E7595E7A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076406" cy="4351338"/>
          </a:xfrm>
        </p:spPr>
        <p:txBody>
          <a:bodyPr/>
          <a:lstStyle/>
          <a:p>
            <a:r>
              <a:rPr lang="en-US" dirty="0"/>
              <a:t>Name comes from “</a:t>
            </a:r>
            <a:r>
              <a:rPr lang="en-US" b="1" dirty="0" err="1"/>
              <a:t>PAN</a:t>
            </a:r>
            <a:r>
              <a:rPr lang="en-US" dirty="0" err="1"/>
              <a:t>el</a:t>
            </a:r>
            <a:r>
              <a:rPr lang="en-US" dirty="0"/>
              <a:t> </a:t>
            </a:r>
            <a:r>
              <a:rPr lang="en-US" b="1" dirty="0" err="1"/>
              <a:t>DA</a:t>
            </a:r>
            <a:r>
              <a:rPr lang="en-US" dirty="0" err="1"/>
              <a:t>ta</a:t>
            </a:r>
            <a:r>
              <a:rPr lang="en-US" dirty="0"/>
              <a:t>”</a:t>
            </a:r>
          </a:p>
          <a:p>
            <a:pPr lvl="1"/>
            <a:r>
              <a:rPr lang="en-US" dirty="0"/>
              <a:t>Panel data refers to tabular data where the same units (for example, people) are observed at multiple time points</a:t>
            </a:r>
          </a:p>
          <a:p>
            <a:pPr lvl="1"/>
            <a:r>
              <a:rPr lang="en-US" dirty="0"/>
              <a:t>You have a “panel” of units that you follow over time.</a:t>
            </a:r>
          </a:p>
          <a:p>
            <a:pPr lvl="1"/>
            <a:r>
              <a:rPr lang="en-US" dirty="0"/>
              <a:t>See this week’s module for links for getting started with pandas (optional but recommended). </a:t>
            </a:r>
          </a:p>
          <a:p>
            <a:endParaRPr lang="en-US" dirty="0"/>
          </a:p>
        </p:txBody>
      </p:sp>
      <p:pic>
        <p:nvPicPr>
          <p:cNvPr id="2052" name="Picture 4">
            <a:extLst>
              <a:ext uri="{FF2B5EF4-FFF2-40B4-BE49-F238E27FC236}">
                <a16:creationId xmlns:a16="http://schemas.microsoft.com/office/drawing/2014/main" id="{1CA2B787-8B7C-9D69-DB1F-DEE3ECC7D6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5879" y="2962141"/>
            <a:ext cx="2857500" cy="1152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886399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00EE2E-58AF-AAD3-CC7B-A76CF0373D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Pandas Data Frames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835F5B-9D28-8447-097B-B2B4851A2E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7819"/>
            <a:ext cx="10487526" cy="4754500"/>
          </a:xfrm>
        </p:spPr>
        <p:txBody>
          <a:bodyPr>
            <a:normAutofit/>
          </a:bodyPr>
          <a:lstStyle/>
          <a:p>
            <a:r>
              <a:rPr lang="en-US" dirty="0"/>
              <a:t>The main type (or class) that we will be working with is a Pandas </a:t>
            </a:r>
            <a:r>
              <a:rPr lang="en-US" dirty="0" err="1"/>
              <a:t>DataFrame</a:t>
            </a:r>
            <a:r>
              <a:rPr lang="en-US" dirty="0"/>
              <a:t>.</a:t>
            </a:r>
          </a:p>
          <a:p>
            <a:r>
              <a:rPr lang="en-US" dirty="0"/>
              <a:t>Pandas </a:t>
            </a:r>
            <a:r>
              <a:rPr lang="en-US" dirty="0" err="1"/>
              <a:t>DataFrames</a:t>
            </a:r>
            <a:r>
              <a:rPr lang="en-US" dirty="0"/>
              <a:t> make it easy to create and work with tidy datasets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AA51DFB-94B2-4FCB-1AA7-6CD8237B79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57353" y="3239959"/>
            <a:ext cx="3589331" cy="2171888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76869B1A-3283-B610-8AD6-64EB4700787B}"/>
              </a:ext>
            </a:extLst>
          </p:cNvPr>
          <p:cNvSpPr/>
          <p:nvPr/>
        </p:nvSpPr>
        <p:spPr>
          <a:xfrm>
            <a:off x="5577412" y="3725902"/>
            <a:ext cx="355003" cy="1613647"/>
          </a:xfrm>
          <a:prstGeom prst="roundRect">
            <a:avLst/>
          </a:prstGeom>
          <a:solidFill>
            <a:schemeClr val="bg1">
              <a:alpha val="1000"/>
            </a:schemeClr>
          </a:solidFill>
          <a:ln w="2222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F57801B2-9A31-098F-24AE-14F2E7C8254C}"/>
              </a:ext>
            </a:extLst>
          </p:cNvPr>
          <p:cNvSpPr/>
          <p:nvPr/>
        </p:nvSpPr>
        <p:spPr>
          <a:xfrm>
            <a:off x="5857111" y="3239959"/>
            <a:ext cx="3189573" cy="349098"/>
          </a:xfrm>
          <a:prstGeom prst="roundRect">
            <a:avLst/>
          </a:prstGeom>
          <a:solidFill>
            <a:schemeClr val="bg1">
              <a:alpha val="1000"/>
            </a:schemeClr>
          </a:solidFill>
          <a:ln w="2222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8F84E450-E11B-B744-A7FD-3B634EA17C4B}"/>
              </a:ext>
            </a:extLst>
          </p:cNvPr>
          <p:cNvSpPr/>
          <p:nvPr/>
        </p:nvSpPr>
        <p:spPr>
          <a:xfrm>
            <a:off x="7589092" y="4123880"/>
            <a:ext cx="355003" cy="349098"/>
          </a:xfrm>
          <a:prstGeom prst="roundRect">
            <a:avLst/>
          </a:prstGeom>
          <a:solidFill>
            <a:schemeClr val="bg1">
              <a:alpha val="1000"/>
            </a:schemeClr>
          </a:solidFill>
          <a:ln w="2222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EBF6FFFE-23CE-2E35-BC59-2E35F4BD32CD}"/>
              </a:ext>
            </a:extLst>
          </p:cNvPr>
          <p:cNvSpPr/>
          <p:nvPr/>
        </p:nvSpPr>
        <p:spPr>
          <a:xfrm>
            <a:off x="6762546" y="4990451"/>
            <a:ext cx="600636" cy="349098"/>
          </a:xfrm>
          <a:prstGeom prst="roundRect">
            <a:avLst/>
          </a:prstGeom>
          <a:solidFill>
            <a:schemeClr val="bg1">
              <a:alpha val="1000"/>
            </a:schemeClr>
          </a:solidFill>
          <a:ln w="2222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2" name="Ink 11">
                <a:extLst>
                  <a:ext uri="{FF2B5EF4-FFF2-40B4-BE49-F238E27FC236}">
                    <a16:creationId xmlns:a16="http://schemas.microsoft.com/office/drawing/2014/main" id="{F27FB034-EACF-7458-3469-42024FFDBEB1}"/>
                  </a:ext>
                </a:extLst>
              </p14:cNvPr>
              <p14:cNvContentPartPr/>
              <p14:nvPr/>
            </p14:nvContentPartPr>
            <p14:xfrm rot="2659351">
              <a:off x="9117986" y="3827162"/>
              <a:ext cx="920520" cy="28440"/>
            </p14:xfrm>
          </p:contentPart>
        </mc:Choice>
        <mc:Fallback xmlns="">
          <p:pic>
            <p:nvPicPr>
              <p:cNvPr id="12" name="Ink 11">
                <a:extLst>
                  <a:ext uri="{FF2B5EF4-FFF2-40B4-BE49-F238E27FC236}">
                    <a16:creationId xmlns:a16="http://schemas.microsoft.com/office/drawing/2014/main" id="{F27FB034-EACF-7458-3469-42024FFDBEB1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 rot="2659351">
                <a:off x="9111866" y="3821042"/>
                <a:ext cx="932760" cy="40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3" name="Ink 12">
                <a:extLst>
                  <a:ext uri="{FF2B5EF4-FFF2-40B4-BE49-F238E27FC236}">
                    <a16:creationId xmlns:a16="http://schemas.microsoft.com/office/drawing/2014/main" id="{7C309E54-ED20-CEA4-1750-AD479BEFB71F}"/>
                  </a:ext>
                </a:extLst>
              </p14:cNvPr>
              <p14:cNvContentPartPr/>
              <p14:nvPr/>
            </p14:nvContentPartPr>
            <p14:xfrm rot="1747968">
              <a:off x="9184900" y="3305465"/>
              <a:ext cx="265680" cy="527760"/>
            </p14:xfrm>
          </p:contentPart>
        </mc:Choice>
        <mc:Fallback xmlns="">
          <p:pic>
            <p:nvPicPr>
              <p:cNvPr id="13" name="Ink 12">
                <a:extLst>
                  <a:ext uri="{FF2B5EF4-FFF2-40B4-BE49-F238E27FC236}">
                    <a16:creationId xmlns:a16="http://schemas.microsoft.com/office/drawing/2014/main" id="{7C309E54-ED20-CEA4-1750-AD479BEFB71F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 rot="1747968">
                <a:off x="9178780" y="3299345"/>
                <a:ext cx="277920" cy="540000"/>
              </a:xfrm>
              <a:prstGeom prst="rect">
                <a:avLst/>
              </a:prstGeom>
            </p:spPr>
          </p:pic>
        </mc:Fallback>
      </mc:AlternateContent>
      <p:grpSp>
        <p:nvGrpSpPr>
          <p:cNvPr id="14" name="Group 13">
            <a:extLst>
              <a:ext uri="{FF2B5EF4-FFF2-40B4-BE49-F238E27FC236}">
                <a16:creationId xmlns:a16="http://schemas.microsoft.com/office/drawing/2014/main" id="{3702E17D-4496-21D6-F9C4-F59BA6DFFC40}"/>
              </a:ext>
            </a:extLst>
          </p:cNvPr>
          <p:cNvGrpSpPr/>
          <p:nvPr/>
        </p:nvGrpSpPr>
        <p:grpSpPr>
          <a:xfrm>
            <a:off x="7019759" y="4556359"/>
            <a:ext cx="1700280" cy="1736280"/>
            <a:chOff x="5744418" y="3874574"/>
            <a:chExt cx="1700280" cy="17362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7">
              <p14:nvContentPartPr>
                <p14:cNvPr id="15" name="Ink 14">
                  <a:extLst>
                    <a:ext uri="{FF2B5EF4-FFF2-40B4-BE49-F238E27FC236}">
                      <a16:creationId xmlns:a16="http://schemas.microsoft.com/office/drawing/2014/main" id="{AB8AA74B-D476-544B-2CC2-7FF10EDD9E9F}"/>
                    </a:ext>
                  </a:extLst>
                </p14:cNvPr>
                <p14:cNvContentPartPr/>
                <p14:nvPr/>
              </p14:nvContentPartPr>
              <p14:xfrm>
                <a:off x="5840178" y="4786454"/>
                <a:ext cx="484560" cy="756000"/>
              </p14:xfrm>
            </p:contentPart>
          </mc:Choice>
          <mc:Fallback xmlns="">
            <p:pic>
              <p:nvPicPr>
                <p:cNvPr id="15" name="Ink 14">
                  <a:extLst>
                    <a:ext uri="{FF2B5EF4-FFF2-40B4-BE49-F238E27FC236}">
                      <a16:creationId xmlns:a16="http://schemas.microsoft.com/office/drawing/2014/main" id="{AB8AA74B-D476-544B-2CC2-7FF10EDD9E9F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5834058" y="4780334"/>
                  <a:ext cx="496800" cy="768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">
              <p14:nvContentPartPr>
                <p14:cNvPr id="16" name="Ink 15">
                  <a:extLst>
                    <a:ext uri="{FF2B5EF4-FFF2-40B4-BE49-F238E27FC236}">
                      <a16:creationId xmlns:a16="http://schemas.microsoft.com/office/drawing/2014/main" id="{12953FB4-694C-B965-200E-E27E6F7AF2C7}"/>
                    </a:ext>
                  </a:extLst>
                </p14:cNvPr>
                <p14:cNvContentPartPr/>
                <p14:nvPr/>
              </p14:nvContentPartPr>
              <p14:xfrm>
                <a:off x="5744418" y="4793294"/>
                <a:ext cx="328680" cy="204480"/>
              </p14:xfrm>
            </p:contentPart>
          </mc:Choice>
          <mc:Fallback xmlns="">
            <p:pic>
              <p:nvPicPr>
                <p:cNvPr id="16" name="Ink 15">
                  <a:extLst>
                    <a:ext uri="{FF2B5EF4-FFF2-40B4-BE49-F238E27FC236}">
                      <a16:creationId xmlns:a16="http://schemas.microsoft.com/office/drawing/2014/main" id="{12953FB4-694C-B965-200E-E27E6F7AF2C7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5738298" y="4787174"/>
                  <a:ext cx="340920" cy="216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">
              <p14:nvContentPartPr>
                <p14:cNvPr id="17" name="Ink 16">
                  <a:extLst>
                    <a:ext uri="{FF2B5EF4-FFF2-40B4-BE49-F238E27FC236}">
                      <a16:creationId xmlns:a16="http://schemas.microsoft.com/office/drawing/2014/main" id="{7CD07A55-62E2-2B35-ECE5-ADE62224F57E}"/>
                    </a:ext>
                  </a:extLst>
                </p14:cNvPr>
                <p14:cNvContentPartPr/>
                <p14:nvPr/>
              </p14:nvContentPartPr>
              <p14:xfrm>
                <a:off x="6717858" y="3902654"/>
                <a:ext cx="726840" cy="1708200"/>
              </p14:xfrm>
            </p:contentPart>
          </mc:Choice>
          <mc:Fallback xmlns="">
            <p:pic>
              <p:nvPicPr>
                <p:cNvPr id="17" name="Ink 16">
                  <a:extLst>
                    <a:ext uri="{FF2B5EF4-FFF2-40B4-BE49-F238E27FC236}">
                      <a16:creationId xmlns:a16="http://schemas.microsoft.com/office/drawing/2014/main" id="{7CD07A55-62E2-2B35-ECE5-ADE62224F57E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6711738" y="3896534"/>
                  <a:ext cx="739080" cy="1720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7761A00C-8D84-FCBE-D421-53EAD4F8E6E5}"/>
                    </a:ext>
                  </a:extLst>
                </p14:cNvPr>
                <p14:cNvContentPartPr/>
                <p14:nvPr/>
              </p14:nvContentPartPr>
              <p14:xfrm>
                <a:off x="6646578" y="3874574"/>
                <a:ext cx="280800" cy="168840"/>
              </p14:xfrm>
            </p:contentPart>
          </mc:Choice>
          <mc:Fallback xmlns=""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7761A00C-8D84-FCBE-D421-53EAD4F8E6E5}"/>
                    </a:ext>
                  </a:extLst>
                </p:cNvPr>
                <p:cNvPicPr/>
                <p:nvPr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6640458" y="3868454"/>
                  <a:ext cx="293040" cy="181080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19" name="ZoneTexte 73">
            <a:extLst>
              <a:ext uri="{FF2B5EF4-FFF2-40B4-BE49-F238E27FC236}">
                <a16:creationId xmlns:a16="http://schemas.microsoft.com/office/drawing/2014/main" id="{9B24A524-4FC8-FE53-70B2-A6FF88996BFB}"/>
              </a:ext>
            </a:extLst>
          </p:cNvPr>
          <p:cNvSpPr txBox="1"/>
          <p:nvPr/>
        </p:nvSpPr>
        <p:spPr>
          <a:xfrm>
            <a:off x="5276863" y="6116652"/>
            <a:ext cx="1141466" cy="615553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/>
          <a:p>
            <a:pPr algn="ctr"/>
            <a:r>
              <a:rPr lang="en-US" sz="3400" dirty="0">
                <a:solidFill>
                  <a:srgbClr val="FF0000"/>
                </a:solidFill>
              </a:rPr>
              <a:t>index</a:t>
            </a:r>
          </a:p>
        </p:txBody>
      </p:sp>
      <p:sp>
        <p:nvSpPr>
          <p:cNvPr id="20" name="CuadroTexto 61">
            <a:extLst>
              <a:ext uri="{FF2B5EF4-FFF2-40B4-BE49-F238E27FC236}">
                <a16:creationId xmlns:a16="http://schemas.microsoft.com/office/drawing/2014/main" id="{BF8EAAEA-ADDE-3052-2A6A-A402772B6B00}"/>
              </a:ext>
            </a:extLst>
          </p:cNvPr>
          <p:cNvSpPr txBox="1"/>
          <p:nvPr/>
        </p:nvSpPr>
        <p:spPr>
          <a:xfrm>
            <a:off x="9909978" y="3841383"/>
            <a:ext cx="1670265" cy="615553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/>
          <a:p>
            <a:pPr algn="ctr"/>
            <a:r>
              <a:rPr lang="en-US" sz="3400" dirty="0">
                <a:solidFill>
                  <a:srgbClr val="FF0000"/>
                </a:solidFill>
              </a:rPr>
              <a:t>columns</a:t>
            </a:r>
          </a:p>
        </p:txBody>
      </p:sp>
      <p:sp>
        <p:nvSpPr>
          <p:cNvPr id="21" name="CuadroTexto 42">
            <a:extLst>
              <a:ext uri="{FF2B5EF4-FFF2-40B4-BE49-F238E27FC236}">
                <a16:creationId xmlns:a16="http://schemas.microsoft.com/office/drawing/2014/main" id="{F43B514F-D2FF-CFCE-F735-4C34E72D3277}"/>
              </a:ext>
            </a:extLst>
          </p:cNvPr>
          <p:cNvSpPr txBox="1"/>
          <p:nvPr/>
        </p:nvSpPr>
        <p:spPr>
          <a:xfrm>
            <a:off x="7489175" y="6147430"/>
            <a:ext cx="1298752" cy="615553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/>
          <a:p>
            <a:pPr algn="ctr"/>
            <a:r>
              <a:rPr lang="en-US" sz="3400" dirty="0">
                <a:solidFill>
                  <a:srgbClr val="FF0000"/>
                </a:solidFill>
              </a:rPr>
              <a:t>values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A112DBD9-D353-863C-D1C2-D75CCF59E5A6}"/>
              </a:ext>
            </a:extLst>
          </p:cNvPr>
          <p:cNvGrpSpPr/>
          <p:nvPr/>
        </p:nvGrpSpPr>
        <p:grpSpPr>
          <a:xfrm>
            <a:off x="5548484" y="5520928"/>
            <a:ext cx="440640" cy="649080"/>
            <a:chOff x="5548484" y="5520928"/>
            <a:chExt cx="440640" cy="6490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5">
              <p14:nvContentPartPr>
                <p14:cNvPr id="22" name="Ink 21">
                  <a:extLst>
                    <a:ext uri="{FF2B5EF4-FFF2-40B4-BE49-F238E27FC236}">
                      <a16:creationId xmlns:a16="http://schemas.microsoft.com/office/drawing/2014/main" id="{D328B2B0-234A-E80C-5268-4224F704CDDA}"/>
                    </a:ext>
                  </a:extLst>
                </p14:cNvPr>
                <p14:cNvContentPartPr/>
                <p14:nvPr/>
              </p14:nvContentPartPr>
              <p14:xfrm>
                <a:off x="5784644" y="5561968"/>
                <a:ext cx="32760" cy="608040"/>
              </p14:xfrm>
            </p:contentPart>
          </mc:Choice>
          <mc:Fallback xmlns="">
            <p:pic>
              <p:nvPicPr>
                <p:cNvPr id="22" name="Ink 21">
                  <a:extLst>
                    <a:ext uri="{FF2B5EF4-FFF2-40B4-BE49-F238E27FC236}">
                      <a16:creationId xmlns:a16="http://schemas.microsoft.com/office/drawing/2014/main" id="{D328B2B0-234A-E80C-5268-4224F704CDDA}"/>
                    </a:ext>
                  </a:extLst>
                </p:cNvPr>
                <p:cNvPicPr/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5778524" y="5555848"/>
                  <a:ext cx="45000" cy="620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7">
              <p14:nvContentPartPr>
                <p14:cNvPr id="23" name="Ink 22">
                  <a:extLst>
                    <a:ext uri="{FF2B5EF4-FFF2-40B4-BE49-F238E27FC236}">
                      <a16:creationId xmlns:a16="http://schemas.microsoft.com/office/drawing/2014/main" id="{44530F1F-E207-5C6D-F2C6-CFDFF70CBA6A}"/>
                    </a:ext>
                  </a:extLst>
                </p14:cNvPr>
                <p14:cNvContentPartPr/>
                <p14:nvPr/>
              </p14:nvContentPartPr>
              <p14:xfrm>
                <a:off x="5810564" y="5522728"/>
                <a:ext cx="178560" cy="164520"/>
              </p14:xfrm>
            </p:contentPart>
          </mc:Choice>
          <mc:Fallback xmlns="">
            <p:pic>
              <p:nvPicPr>
                <p:cNvPr id="23" name="Ink 22">
                  <a:extLst>
                    <a:ext uri="{FF2B5EF4-FFF2-40B4-BE49-F238E27FC236}">
                      <a16:creationId xmlns:a16="http://schemas.microsoft.com/office/drawing/2014/main" id="{44530F1F-E207-5C6D-F2C6-CFDFF70CBA6A}"/>
                    </a:ext>
                  </a:extLst>
                </p:cNvPr>
                <p:cNvPicPr/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5804444" y="5516608"/>
                  <a:ext cx="190800" cy="176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9">
              <p14:nvContentPartPr>
                <p14:cNvPr id="26" name="Ink 25">
                  <a:extLst>
                    <a:ext uri="{FF2B5EF4-FFF2-40B4-BE49-F238E27FC236}">
                      <a16:creationId xmlns:a16="http://schemas.microsoft.com/office/drawing/2014/main" id="{894D2EC6-367B-F7A1-A9D2-1703D8CC54E8}"/>
                    </a:ext>
                  </a:extLst>
                </p14:cNvPr>
                <p14:cNvContentPartPr/>
                <p14:nvPr/>
              </p14:nvContentPartPr>
              <p14:xfrm>
                <a:off x="5548484" y="5520928"/>
                <a:ext cx="262440" cy="194400"/>
              </p14:xfrm>
            </p:contentPart>
          </mc:Choice>
          <mc:Fallback xmlns="">
            <p:pic>
              <p:nvPicPr>
                <p:cNvPr id="26" name="Ink 25">
                  <a:extLst>
                    <a:ext uri="{FF2B5EF4-FFF2-40B4-BE49-F238E27FC236}">
                      <a16:creationId xmlns:a16="http://schemas.microsoft.com/office/drawing/2014/main" id="{894D2EC6-367B-F7A1-A9D2-1703D8CC54E8}"/>
                    </a:ext>
                  </a:extLst>
                </p:cNvPr>
                <p:cNvPicPr/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5542364" y="5514808"/>
                  <a:ext cx="274680" cy="206640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28" name="TextBox 27">
            <a:extLst>
              <a:ext uri="{FF2B5EF4-FFF2-40B4-BE49-F238E27FC236}">
                <a16:creationId xmlns:a16="http://schemas.microsoft.com/office/drawing/2014/main" id="{766CCFD8-3628-E467-18C3-F2B0E9EEA603}"/>
              </a:ext>
            </a:extLst>
          </p:cNvPr>
          <p:cNvSpPr txBox="1"/>
          <p:nvPr/>
        </p:nvSpPr>
        <p:spPr>
          <a:xfrm>
            <a:off x="6254314" y="2842235"/>
            <a:ext cx="36390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Example </a:t>
            </a:r>
            <a:r>
              <a:rPr lang="en-US" dirty="0" err="1">
                <a:solidFill>
                  <a:srgbClr val="FF0000"/>
                </a:solidFill>
              </a:rPr>
              <a:t>DataFrame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587267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Content Placeholder 64">
            <a:extLst>
              <a:ext uri="{FF2B5EF4-FFF2-40B4-BE49-F238E27FC236}">
                <a16:creationId xmlns:a16="http://schemas.microsoft.com/office/drawing/2014/main" id="{3BFB96C8-2950-43A1-B710-8E4DE832A1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6583"/>
            <a:ext cx="10515600" cy="1791436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/>
              <a:t>DataFrames</a:t>
            </a:r>
            <a:r>
              <a:rPr lang="en-US" dirty="0"/>
              <a:t> are made up of Series</a:t>
            </a:r>
          </a:p>
          <a:p>
            <a:r>
              <a:rPr lang="en-US" dirty="0"/>
              <a:t>Series are another data types (or class) in Python. </a:t>
            </a:r>
          </a:p>
          <a:p>
            <a:r>
              <a:rPr lang="en-US" dirty="0"/>
              <a:t>Each row and column is a Series</a:t>
            </a:r>
          </a:p>
          <a:p>
            <a:r>
              <a:rPr lang="en-US" dirty="0"/>
              <a:t>We’ll cover the different ways that we can access individual rows and columns in Labs 2 and 3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D66FDDC-38CE-2AB4-FAEF-085E985C58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DataFrames</a:t>
            </a:r>
            <a:r>
              <a:rPr lang="en-US" dirty="0"/>
              <a:t> vs Series</a:t>
            </a:r>
          </a:p>
        </p:txBody>
      </p:sp>
      <p:sp>
        <p:nvSpPr>
          <p:cNvPr id="63" name="Content Placeholder 2">
            <a:extLst>
              <a:ext uri="{FF2B5EF4-FFF2-40B4-BE49-F238E27FC236}">
                <a16:creationId xmlns:a16="http://schemas.microsoft.com/office/drawing/2014/main" id="{FB6022DC-E2BA-B16A-12BC-CDE60BF112EC}"/>
              </a:ext>
            </a:extLst>
          </p:cNvPr>
          <p:cNvSpPr txBox="1">
            <a:spLocks/>
          </p:cNvSpPr>
          <p:nvPr/>
        </p:nvSpPr>
        <p:spPr>
          <a:xfrm>
            <a:off x="838200" y="3671519"/>
            <a:ext cx="4018228" cy="30914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pic>
        <p:nvPicPr>
          <p:cNvPr id="71" name="Picture 70">
            <a:extLst>
              <a:ext uri="{FF2B5EF4-FFF2-40B4-BE49-F238E27FC236}">
                <a16:creationId xmlns:a16="http://schemas.microsoft.com/office/drawing/2014/main" id="{CB4354F2-F5A7-50AC-0A57-588ED45A6F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55093" y="3208118"/>
            <a:ext cx="2956816" cy="1280271"/>
          </a:xfrm>
          <a:prstGeom prst="rect">
            <a:avLst/>
          </a:prstGeom>
        </p:spPr>
      </p:pic>
      <p:pic>
        <p:nvPicPr>
          <p:cNvPr id="73" name="Picture 72">
            <a:extLst>
              <a:ext uri="{FF2B5EF4-FFF2-40B4-BE49-F238E27FC236}">
                <a16:creationId xmlns:a16="http://schemas.microsoft.com/office/drawing/2014/main" id="{C86B6452-11E1-BEEA-7783-09C907EFD8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55093" y="4987476"/>
            <a:ext cx="2568163" cy="1440305"/>
          </a:xfrm>
          <a:prstGeom prst="rect">
            <a:avLst/>
          </a:prstGeom>
        </p:spPr>
      </p:pic>
      <p:pic>
        <p:nvPicPr>
          <p:cNvPr id="76" name="Picture 75">
            <a:extLst>
              <a:ext uri="{FF2B5EF4-FFF2-40B4-BE49-F238E27FC236}">
                <a16:creationId xmlns:a16="http://schemas.microsoft.com/office/drawing/2014/main" id="{9F8146F7-0565-6B32-2DE3-DF3BE85BEED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08225" y="3705726"/>
            <a:ext cx="3063505" cy="1859441"/>
          </a:xfrm>
          <a:prstGeom prst="rect">
            <a:avLst/>
          </a:prstGeom>
        </p:spPr>
      </p:pic>
      <p:sp>
        <p:nvSpPr>
          <p:cNvPr id="77" name="Rectangle: Rounded Corners 76">
            <a:extLst>
              <a:ext uri="{FF2B5EF4-FFF2-40B4-BE49-F238E27FC236}">
                <a16:creationId xmlns:a16="http://schemas.microsoft.com/office/drawing/2014/main" id="{C0D4AE80-3193-ABCD-D31E-8963C8B5950D}"/>
              </a:ext>
            </a:extLst>
          </p:cNvPr>
          <p:cNvSpPr/>
          <p:nvPr/>
        </p:nvSpPr>
        <p:spPr>
          <a:xfrm>
            <a:off x="1910754" y="4114925"/>
            <a:ext cx="2500825" cy="349098"/>
          </a:xfrm>
          <a:prstGeom prst="roundRect">
            <a:avLst/>
          </a:prstGeom>
          <a:solidFill>
            <a:schemeClr val="bg1">
              <a:alpha val="1000"/>
            </a:schemeClr>
          </a:solidFill>
          <a:ln w="22225"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: Rounded Corners 77">
            <a:extLst>
              <a:ext uri="{FF2B5EF4-FFF2-40B4-BE49-F238E27FC236}">
                <a16:creationId xmlns:a16="http://schemas.microsoft.com/office/drawing/2014/main" id="{0BE095AE-D26F-B2FA-673B-8F960E37042F}"/>
              </a:ext>
            </a:extLst>
          </p:cNvPr>
          <p:cNvSpPr/>
          <p:nvPr/>
        </p:nvSpPr>
        <p:spPr>
          <a:xfrm>
            <a:off x="2519704" y="4115358"/>
            <a:ext cx="615878" cy="1500491"/>
          </a:xfrm>
          <a:prstGeom prst="roundRect">
            <a:avLst/>
          </a:prstGeom>
          <a:solidFill>
            <a:schemeClr val="bg1">
              <a:alpha val="1000"/>
            </a:schemeClr>
          </a:solidFill>
          <a:ln w="2222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2" name="Group 81">
            <a:extLst>
              <a:ext uri="{FF2B5EF4-FFF2-40B4-BE49-F238E27FC236}">
                <a16:creationId xmlns:a16="http://schemas.microsoft.com/office/drawing/2014/main" id="{65D48F05-EECA-B6B9-6AE0-A1EDEEC0A2ED}"/>
              </a:ext>
            </a:extLst>
          </p:cNvPr>
          <p:cNvGrpSpPr/>
          <p:nvPr/>
        </p:nvGrpSpPr>
        <p:grpSpPr>
          <a:xfrm>
            <a:off x="4614957" y="4296658"/>
            <a:ext cx="1946880" cy="1547640"/>
            <a:chOff x="4614957" y="4296658"/>
            <a:chExt cx="1946880" cy="15476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">
              <p14:nvContentPartPr>
                <p14:cNvPr id="80" name="Ink 79">
                  <a:extLst>
                    <a:ext uri="{FF2B5EF4-FFF2-40B4-BE49-F238E27FC236}">
                      <a16:creationId xmlns:a16="http://schemas.microsoft.com/office/drawing/2014/main" id="{26456B72-452C-D683-EC92-E5ECF1B35944}"/>
                    </a:ext>
                  </a:extLst>
                </p14:cNvPr>
                <p14:cNvContentPartPr/>
                <p14:nvPr/>
              </p14:nvContentPartPr>
              <p14:xfrm>
                <a:off x="4614957" y="4296658"/>
                <a:ext cx="1922400" cy="1387440"/>
              </p14:xfrm>
            </p:contentPart>
          </mc:Choice>
          <mc:Fallback xmlns="">
            <p:pic>
              <p:nvPicPr>
                <p:cNvPr id="80" name="Ink 79">
                  <a:extLst>
                    <a:ext uri="{FF2B5EF4-FFF2-40B4-BE49-F238E27FC236}">
                      <a16:creationId xmlns:a16="http://schemas.microsoft.com/office/drawing/2014/main" id="{26456B72-452C-D683-EC92-E5ECF1B35944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4608837" y="4290538"/>
                  <a:ext cx="1934640" cy="1399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">
              <p14:nvContentPartPr>
                <p14:cNvPr id="81" name="Ink 80">
                  <a:extLst>
                    <a:ext uri="{FF2B5EF4-FFF2-40B4-BE49-F238E27FC236}">
                      <a16:creationId xmlns:a16="http://schemas.microsoft.com/office/drawing/2014/main" id="{0A375FD8-6D8B-2585-C842-F8E9BECB9374}"/>
                    </a:ext>
                  </a:extLst>
                </p14:cNvPr>
                <p14:cNvContentPartPr/>
                <p14:nvPr/>
              </p14:nvContentPartPr>
              <p14:xfrm>
                <a:off x="6215517" y="5416978"/>
                <a:ext cx="346320" cy="427320"/>
              </p14:xfrm>
            </p:contentPart>
          </mc:Choice>
          <mc:Fallback xmlns="">
            <p:pic>
              <p:nvPicPr>
                <p:cNvPr id="81" name="Ink 80">
                  <a:extLst>
                    <a:ext uri="{FF2B5EF4-FFF2-40B4-BE49-F238E27FC236}">
                      <a16:creationId xmlns:a16="http://schemas.microsoft.com/office/drawing/2014/main" id="{0A375FD8-6D8B-2585-C842-F8E9BECB9374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6209397" y="5410858"/>
                  <a:ext cx="358560" cy="4395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83" name="Ink 82">
                <a:extLst>
                  <a:ext uri="{FF2B5EF4-FFF2-40B4-BE49-F238E27FC236}">
                    <a16:creationId xmlns:a16="http://schemas.microsoft.com/office/drawing/2014/main" id="{7C303313-19F2-26D9-FE34-9DAD2E4EB11D}"/>
                  </a:ext>
                </a:extLst>
              </p14:cNvPr>
              <p14:cNvContentPartPr/>
              <p14:nvPr/>
            </p14:nvContentPartPr>
            <p14:xfrm>
              <a:off x="3310677" y="5732338"/>
              <a:ext cx="360" cy="360"/>
            </p14:xfrm>
          </p:contentPart>
        </mc:Choice>
        <mc:Fallback xmlns="">
          <p:pic>
            <p:nvPicPr>
              <p:cNvPr id="83" name="Ink 82">
                <a:extLst>
                  <a:ext uri="{FF2B5EF4-FFF2-40B4-BE49-F238E27FC236}">
                    <a16:creationId xmlns:a16="http://schemas.microsoft.com/office/drawing/2014/main" id="{7C303313-19F2-26D9-FE34-9DAD2E4EB11D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3304557" y="5726218"/>
                <a:ext cx="12600" cy="12600"/>
              </a:xfrm>
              <a:prstGeom prst="rect">
                <a:avLst/>
              </a:prstGeom>
            </p:spPr>
          </p:pic>
        </mc:Fallback>
      </mc:AlternateContent>
      <p:grpSp>
        <p:nvGrpSpPr>
          <p:cNvPr id="86" name="Group 85">
            <a:extLst>
              <a:ext uri="{FF2B5EF4-FFF2-40B4-BE49-F238E27FC236}">
                <a16:creationId xmlns:a16="http://schemas.microsoft.com/office/drawing/2014/main" id="{0930CFAC-E340-B806-DB1D-4EEEE7393204}"/>
              </a:ext>
            </a:extLst>
          </p:cNvPr>
          <p:cNvGrpSpPr/>
          <p:nvPr/>
        </p:nvGrpSpPr>
        <p:grpSpPr>
          <a:xfrm>
            <a:off x="3009357" y="3298018"/>
            <a:ext cx="3561120" cy="863280"/>
            <a:chOff x="3009357" y="3298018"/>
            <a:chExt cx="3561120" cy="8632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1">
              <p14:nvContentPartPr>
                <p14:cNvPr id="84" name="Ink 83">
                  <a:extLst>
                    <a:ext uri="{FF2B5EF4-FFF2-40B4-BE49-F238E27FC236}">
                      <a16:creationId xmlns:a16="http://schemas.microsoft.com/office/drawing/2014/main" id="{B129CEB5-427A-5E09-3589-24B2C07214E6}"/>
                    </a:ext>
                  </a:extLst>
                </p14:cNvPr>
                <p14:cNvContentPartPr/>
                <p14:nvPr/>
              </p14:nvContentPartPr>
              <p14:xfrm>
                <a:off x="3009357" y="3298018"/>
                <a:ext cx="3494520" cy="718560"/>
              </p14:xfrm>
            </p:contentPart>
          </mc:Choice>
          <mc:Fallback xmlns="">
            <p:pic>
              <p:nvPicPr>
                <p:cNvPr id="84" name="Ink 83">
                  <a:extLst>
                    <a:ext uri="{FF2B5EF4-FFF2-40B4-BE49-F238E27FC236}">
                      <a16:creationId xmlns:a16="http://schemas.microsoft.com/office/drawing/2014/main" id="{B129CEB5-427A-5E09-3589-24B2C07214E6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3003237" y="3291898"/>
                  <a:ext cx="3506760" cy="730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">
              <p14:nvContentPartPr>
                <p14:cNvPr id="85" name="Ink 84">
                  <a:extLst>
                    <a:ext uri="{FF2B5EF4-FFF2-40B4-BE49-F238E27FC236}">
                      <a16:creationId xmlns:a16="http://schemas.microsoft.com/office/drawing/2014/main" id="{7A17BC4B-3B37-AC1C-D768-62AD9765DBF0}"/>
                    </a:ext>
                  </a:extLst>
                </p14:cNvPr>
                <p14:cNvContentPartPr/>
                <p14:nvPr/>
              </p14:nvContentPartPr>
              <p14:xfrm>
                <a:off x="6247917" y="3703378"/>
                <a:ext cx="322560" cy="457920"/>
              </p14:xfrm>
            </p:contentPart>
          </mc:Choice>
          <mc:Fallback xmlns="">
            <p:pic>
              <p:nvPicPr>
                <p:cNvPr id="85" name="Ink 84">
                  <a:extLst>
                    <a:ext uri="{FF2B5EF4-FFF2-40B4-BE49-F238E27FC236}">
                      <a16:creationId xmlns:a16="http://schemas.microsoft.com/office/drawing/2014/main" id="{7A17BC4B-3B37-AC1C-D768-62AD9765DBF0}"/>
                    </a:ext>
                  </a:extLst>
                </p:cNvPr>
                <p:cNvPicPr/>
                <p:nvPr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6241797" y="3697258"/>
                  <a:ext cx="334800" cy="47016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361349781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1A626C-6016-4AFE-A3A3-82B8BA196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Operations on Tables (i.e. </a:t>
            </a:r>
            <a:r>
              <a:rPr lang="en-US" dirty="0" err="1">
                <a:solidFill>
                  <a:schemeClr val="bg1"/>
                </a:solidFill>
              </a:rPr>
              <a:t>DataFrames</a:t>
            </a:r>
            <a:r>
              <a:rPr lang="en-US" dirty="0">
                <a:solidFill>
                  <a:schemeClr val="bg1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00134104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01563E-48E3-4C33-A867-81E8F89151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Today’s Session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6531F7-477E-417F-B5ED-BAE0B3F9E1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Define “Tabular Data”</a:t>
            </a:r>
          </a:p>
          <a:p>
            <a:endParaRPr lang="en-US" dirty="0"/>
          </a:p>
          <a:p>
            <a:r>
              <a:rPr lang="en-US" dirty="0"/>
              <a:t>Introduce the concept of “Tidy Data”, or how to efficiently collect data in a table</a:t>
            </a:r>
          </a:p>
          <a:p>
            <a:endParaRPr lang="en-US" dirty="0"/>
          </a:p>
          <a:p>
            <a:r>
              <a:rPr lang="en-US" dirty="0"/>
              <a:t>We will introduce Pandas, a workhorse Python module for data science</a:t>
            </a:r>
          </a:p>
          <a:p>
            <a:endParaRPr lang="en-US" dirty="0"/>
          </a:p>
          <a:p>
            <a:r>
              <a:rPr lang="en-US" dirty="0"/>
              <a:t>Practice working with Pandas  </a:t>
            </a:r>
          </a:p>
        </p:txBody>
      </p:sp>
    </p:spTree>
    <p:extLst>
      <p:ext uri="{BB962C8B-B14F-4D97-AF65-F5344CB8AC3E}">
        <p14:creationId xmlns:p14="http://schemas.microsoft.com/office/powerpoint/2010/main" val="52244216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33724EE-66C7-41E2-93D2-05E5CA5ACDB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0304" t="-12901" r="32103" b="12901"/>
          <a:stretch/>
        </p:blipFill>
        <p:spPr>
          <a:xfrm>
            <a:off x="7509510" y="212254"/>
            <a:ext cx="4114800" cy="354379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F81BDD6-7460-4FB7-B9AC-163B6F53A3E2}"/>
              </a:ext>
            </a:extLst>
          </p:cNvPr>
          <p:cNvSpPr txBox="1"/>
          <p:nvPr/>
        </p:nvSpPr>
        <p:spPr>
          <a:xfrm>
            <a:off x="567690" y="212254"/>
            <a:ext cx="710946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We analyze data collected in tables by performing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operationson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those tables. Here is an example: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Let’s call the table </a:t>
            </a:r>
            <a:r>
              <a:rPr 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exp_data</a:t>
            </a:r>
            <a:endParaRPr lang="en-US" sz="2400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Example: What is the number of unique names in the “name” columns?</a:t>
            </a:r>
          </a:p>
          <a:p>
            <a:pPr marL="800100" lvl="1" indent="-342900">
              <a:buFontTx/>
              <a:buChar char="-"/>
            </a:pP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Unique names = 3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Example: What is the number of times each treatment appears in the “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trt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” column?</a:t>
            </a:r>
          </a:p>
          <a:p>
            <a:pPr marL="800100" lvl="1" indent="-342900">
              <a:buFontTx/>
              <a:buChar char="-"/>
            </a:pP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trt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==a appears 3 times</a:t>
            </a:r>
          </a:p>
          <a:p>
            <a:pPr marL="800100" lvl="1" indent="-342900">
              <a:buFontTx/>
              <a:buChar char="-"/>
            </a:pP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trt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==b appears 3 times</a:t>
            </a:r>
          </a:p>
        </p:txBody>
      </p:sp>
    </p:spTree>
    <p:extLst>
      <p:ext uri="{BB962C8B-B14F-4D97-AF65-F5344CB8AC3E}">
        <p14:creationId xmlns:p14="http://schemas.microsoft.com/office/powerpoint/2010/main" val="267547809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33724EE-66C7-41E2-93D2-05E5CA5ACDB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0304" t="-12901" r="32103" b="12901"/>
          <a:stretch/>
        </p:blipFill>
        <p:spPr>
          <a:xfrm>
            <a:off x="7509510" y="212254"/>
            <a:ext cx="4114800" cy="354379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4F81BDD6-7460-4FB7-B9AC-163B6F53A3E2}"/>
                  </a:ext>
                </a:extLst>
              </p:cNvPr>
              <p:cNvSpPr txBox="1"/>
              <p:nvPr/>
            </p:nvSpPr>
            <p:spPr>
              <a:xfrm>
                <a:off x="567690" y="212254"/>
                <a:ext cx="7109460" cy="35716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dirty="0">
                    <a:latin typeface="Cambria" panose="02040503050406030204" pitchFamily="18" charset="0"/>
                    <a:ea typeface="Cambria" panose="02040503050406030204" pitchFamily="18" charset="0"/>
                  </a:rPr>
                  <a:t>Example: What is the average value of the “result” column (We’ll drop missing values)?</a:t>
                </a:r>
              </a:p>
              <a:p>
                <a:pPr marL="800100" lvl="1" indent="-34290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2400" b="0" i="1" dirty="0" smtClean="0">
                            <a:latin typeface="Cambria Math" panose="02040503050406030204" pitchFamily="18" charset="0"/>
                            <a:ea typeface="Cambria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 dirty="0" smtClean="0">
                            <a:latin typeface="Cambria Math" panose="02040503050406030204" pitchFamily="18" charset="0"/>
                            <a:ea typeface="Cambria" panose="02040503050406030204" pitchFamily="18" charset="0"/>
                          </a:rPr>
                          <m:t>16</m:t>
                        </m:r>
                        <m:r>
                          <a:rPr lang="en-US" sz="2400" i="1" dirty="0">
                            <a:latin typeface="Cambria Math" panose="02040503050406030204" pitchFamily="18" charset="0"/>
                            <a:ea typeface="Cambria" panose="02040503050406030204" pitchFamily="18" charset="0"/>
                          </a:rPr>
                          <m:t> </m:t>
                        </m:r>
                        <m:r>
                          <a:rPr lang="en-US" sz="2400" i="1" dirty="0" smtClean="0">
                            <a:latin typeface="Cambria Math" panose="02040503050406030204" pitchFamily="18" charset="0"/>
                            <a:ea typeface="Cambria" panose="02040503050406030204" pitchFamily="18" charset="0"/>
                          </a:rPr>
                          <m:t>+ 3 + 2 + 11 + 1</m:t>
                        </m:r>
                      </m:num>
                      <m:den>
                        <m:r>
                          <a:rPr lang="en-US" sz="2400" b="0" i="1" dirty="0" smtClean="0">
                            <a:latin typeface="Cambria Math" panose="02040503050406030204" pitchFamily="18" charset="0"/>
                            <a:ea typeface="Cambria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en-US" sz="2400" b="0" i="1" dirty="0" smtClean="0"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dirty="0" smtClean="0">
                            <a:latin typeface="Cambria Math" panose="02040503050406030204" pitchFamily="18" charset="0"/>
                            <a:ea typeface="Cambria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dirty="0" smtClean="0">
                            <a:latin typeface="Cambria Math" panose="02040503050406030204" pitchFamily="18" charset="0"/>
                            <a:ea typeface="Cambria" panose="02040503050406030204" pitchFamily="18" charset="0"/>
                          </a:rPr>
                          <m:t>33</m:t>
                        </m:r>
                      </m:num>
                      <m:den>
                        <m:r>
                          <a:rPr lang="en-US" sz="2400" b="0" i="1" dirty="0" smtClean="0">
                            <a:latin typeface="Cambria Math" panose="02040503050406030204" pitchFamily="18" charset="0"/>
                            <a:ea typeface="Cambria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en-US" sz="2400" b="0" i="1" dirty="0" smtClean="0"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=6.6</m:t>
                    </m:r>
                  </m:oMath>
                </a14:m>
                <a:endParaRPr lang="en-US" sz="2400" dirty="0">
                  <a:latin typeface="Cambria" panose="02040503050406030204" pitchFamily="18" charset="0"/>
                  <a:ea typeface="Cambria" panose="02040503050406030204" pitchFamily="18" charset="0"/>
                </a:endParaRPr>
              </a:p>
              <a:p>
                <a:pPr marL="342900" indent="-342900">
                  <a:buFontTx/>
                  <a:buChar char="-"/>
                </a:pPr>
                <a:endParaRPr lang="en-US" sz="2400" dirty="0">
                  <a:latin typeface="Cambria" panose="02040503050406030204" pitchFamily="18" charset="0"/>
                  <a:ea typeface="Cambria" panose="02040503050406030204" pitchFamily="18" charset="0"/>
                </a:endParaRP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dirty="0">
                    <a:latin typeface="Cambria" panose="02040503050406030204" pitchFamily="18" charset="0"/>
                    <a:ea typeface="Cambria" panose="02040503050406030204" pitchFamily="18" charset="0"/>
                  </a:rPr>
                  <a:t>What do we do about missing? We can</a:t>
                </a:r>
              </a:p>
              <a:p>
                <a:pPr marL="800100" lvl="1" indent="-342900">
                  <a:buFont typeface="Arial" panose="020B0604020202020204" pitchFamily="34" charset="0"/>
                  <a:buChar char="•"/>
                </a:pPr>
                <a:r>
                  <a:rPr lang="en-US" sz="2400" dirty="0">
                    <a:latin typeface="Cambria" panose="02040503050406030204" pitchFamily="18" charset="0"/>
                    <a:ea typeface="Cambria" panose="02040503050406030204" pitchFamily="18" charset="0"/>
                  </a:rPr>
                  <a:t>Fill it the average value of the other rows</a:t>
                </a:r>
              </a:p>
              <a:p>
                <a:pPr marL="800100" lvl="1" indent="-342900">
                  <a:buFont typeface="Arial" panose="020B0604020202020204" pitchFamily="34" charset="0"/>
                  <a:buChar char="•"/>
                </a:pPr>
                <a:r>
                  <a:rPr lang="en-US" sz="2400" dirty="0">
                    <a:latin typeface="Cambria" panose="02040503050406030204" pitchFamily="18" charset="0"/>
                    <a:ea typeface="Cambria" panose="02040503050406030204" pitchFamily="18" charset="0"/>
                  </a:rPr>
                  <a:t>Leave it missing</a:t>
                </a:r>
              </a:p>
              <a:p>
                <a:pPr marL="800100" lvl="1" indent="-342900">
                  <a:buFont typeface="Arial" panose="020B0604020202020204" pitchFamily="34" charset="0"/>
                  <a:buChar char="•"/>
                </a:pPr>
                <a:r>
                  <a:rPr lang="en-US" sz="2400" dirty="0">
                    <a:latin typeface="Cambria" panose="02040503050406030204" pitchFamily="18" charset="0"/>
                    <a:ea typeface="Cambria" panose="02040503050406030204" pitchFamily="18" charset="0"/>
                  </a:rPr>
                  <a:t>Or a number of other things</a:t>
                </a:r>
              </a:p>
              <a:p>
                <a:pPr marL="800100" lvl="1" indent="-342900">
                  <a:buFont typeface="Arial" panose="020B0604020202020204" pitchFamily="34" charset="0"/>
                  <a:buChar char="•"/>
                </a:pPr>
                <a:r>
                  <a:rPr lang="en-US" sz="2400" dirty="0">
                    <a:latin typeface="Cambria" panose="02040503050406030204" pitchFamily="18" charset="0"/>
                    <a:ea typeface="Cambria" panose="02040503050406030204" pitchFamily="18" charset="0"/>
                  </a:rPr>
                  <a:t>We’ll discuss this later on in the course</a:t>
                </a: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4F81BDD6-7460-4FB7-B9AC-163B6F53A3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7690" y="212254"/>
                <a:ext cx="7109460" cy="3571619"/>
              </a:xfrm>
              <a:prstGeom prst="rect">
                <a:avLst/>
              </a:prstGeom>
              <a:blipFill>
                <a:blip r:embed="rId3"/>
                <a:stretch>
                  <a:fillRect l="-1115" t="-1365" r="-343" b="-29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3500188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01563E-48E3-4C33-A867-81E8F89151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Today’s Session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6531F7-477E-417F-B5ED-BAE0B3F9E1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read_csv</a:t>
            </a:r>
            <a:r>
              <a:rPr lang="en-US" dirty="0"/>
              <a:t>()</a:t>
            </a:r>
          </a:p>
          <a:p>
            <a:r>
              <a:rPr lang="en-US" dirty="0"/>
              <a:t>columns</a:t>
            </a:r>
          </a:p>
          <a:p>
            <a:r>
              <a:rPr lang="en-US" dirty="0"/>
              <a:t>shape</a:t>
            </a:r>
          </a:p>
          <a:p>
            <a:r>
              <a:rPr lang="en-US" dirty="0"/>
              <a:t>head()</a:t>
            </a:r>
          </a:p>
          <a:p>
            <a:r>
              <a:rPr lang="en-US" dirty="0"/>
              <a:t>Accessing columns</a:t>
            </a:r>
          </a:p>
          <a:p>
            <a:r>
              <a:rPr lang="en-US" dirty="0" err="1"/>
              <a:t>value_counts</a:t>
            </a:r>
            <a:r>
              <a:rPr lang="en-US" dirty="0"/>
              <a:t>()</a:t>
            </a:r>
          </a:p>
          <a:p>
            <a:r>
              <a:rPr lang="en-US" dirty="0"/>
              <a:t>unique()</a:t>
            </a:r>
          </a:p>
          <a:p>
            <a:r>
              <a:rPr lang="en-US" dirty="0" err="1"/>
              <a:t>nunique</a:t>
            </a:r>
            <a:r>
              <a:rPr lang="en-US" dirty="0"/>
              <a:t>()</a:t>
            </a:r>
          </a:p>
          <a:p>
            <a:r>
              <a:rPr lang="en-US" dirty="0"/>
              <a:t>Accessing rows using logic</a:t>
            </a:r>
          </a:p>
        </p:txBody>
      </p:sp>
    </p:spTree>
    <p:extLst>
      <p:ext uri="{BB962C8B-B14F-4D97-AF65-F5344CB8AC3E}">
        <p14:creationId xmlns:p14="http://schemas.microsoft.com/office/powerpoint/2010/main" val="140626368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60007C-7938-78EE-C3B9-445DB5321C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read_csv</a:t>
            </a:r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7D6A39F-C2E2-56C6-B7C3-A348B46346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70826"/>
            <a:ext cx="10515600" cy="4217357"/>
          </a:xfrm>
        </p:spPr>
        <p:txBody>
          <a:bodyPr/>
          <a:lstStyle/>
          <a:p>
            <a:r>
              <a:rPr lang="en-US" dirty="0" err="1"/>
              <a:t>df</a:t>
            </a:r>
            <a:r>
              <a:rPr lang="en-US" dirty="0"/>
              <a:t> is a variable that we are creating</a:t>
            </a:r>
          </a:p>
          <a:p>
            <a:r>
              <a:rPr lang="en-US" dirty="0"/>
              <a:t>We are setting it equal to the output of </a:t>
            </a:r>
            <a:r>
              <a:rPr lang="en-US" dirty="0" err="1"/>
              <a:t>pd.read_csv</a:t>
            </a:r>
            <a:r>
              <a:rPr lang="en-US" dirty="0"/>
              <a:t>()</a:t>
            </a:r>
          </a:p>
          <a:p>
            <a:r>
              <a:rPr lang="en-US" b="1" dirty="0" err="1">
                <a:solidFill>
                  <a:srgbClr val="0070C0"/>
                </a:solidFill>
              </a:rPr>
              <a:t>read_csv</a:t>
            </a:r>
            <a:r>
              <a:rPr lang="en-US" b="1" dirty="0"/>
              <a:t> </a:t>
            </a:r>
            <a:r>
              <a:rPr lang="en-US" dirty="0"/>
              <a:t>is a function in Pandas </a:t>
            </a:r>
          </a:p>
          <a:p>
            <a:r>
              <a:rPr lang="en-US" dirty="0"/>
              <a:t>A function takes inputs and produces outputs</a:t>
            </a:r>
          </a:p>
          <a:p>
            <a:pPr lvl="1"/>
            <a:r>
              <a:rPr lang="en-US" dirty="0"/>
              <a:t>The input here is the location of the csv file</a:t>
            </a:r>
          </a:p>
          <a:p>
            <a:pPr lvl="1"/>
            <a:r>
              <a:rPr lang="en-US" dirty="0"/>
              <a:t>The output here is a </a:t>
            </a:r>
            <a:r>
              <a:rPr lang="en-US" dirty="0" err="1"/>
              <a:t>DataFrame</a:t>
            </a:r>
            <a:endParaRPr lang="en-US" dirty="0"/>
          </a:p>
          <a:p>
            <a:pPr lvl="2"/>
            <a:r>
              <a:rPr lang="en-US" dirty="0"/>
              <a:t>We assign this </a:t>
            </a:r>
            <a:r>
              <a:rPr lang="en-US" dirty="0" err="1"/>
              <a:t>DataFrame</a:t>
            </a:r>
            <a:r>
              <a:rPr lang="en-US" dirty="0"/>
              <a:t> to the variable </a:t>
            </a:r>
            <a:r>
              <a:rPr lang="en-US" dirty="0" err="1"/>
              <a:t>df</a:t>
            </a:r>
            <a:endParaRPr lang="en-US" dirty="0"/>
          </a:p>
          <a:p>
            <a:r>
              <a:rPr lang="en-US" dirty="0"/>
              <a:t>‘</a:t>
            </a:r>
            <a:r>
              <a:rPr lang="en-US" dirty="0" err="1"/>
              <a:t>filepath_or_buffer</a:t>
            </a:r>
            <a:r>
              <a:rPr lang="en-US" dirty="0"/>
              <a:t>’ is called a “function parameter”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1CC6AAC7-2BDF-7461-47F9-4E84AAE756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497" y="1394592"/>
            <a:ext cx="11216263" cy="796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139112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059D9C-8988-DB55-6B60-586B2B56B5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parameters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5B5EC4-9BD7-95DC-AE4A-494AE51FC2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function can have multiple parameters. Parameters are just inputs </a:t>
            </a:r>
          </a:p>
          <a:p>
            <a:r>
              <a:rPr lang="en-US" dirty="0"/>
              <a:t>For example, we might have a function called: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>
                <a:solidFill>
                  <a:srgbClr val="FF0000"/>
                </a:solidFill>
              </a:rPr>
              <a:t>divide_two_numbers</a:t>
            </a:r>
            <a:r>
              <a:rPr lang="en-US" dirty="0">
                <a:solidFill>
                  <a:srgbClr val="FF0000"/>
                </a:solidFill>
              </a:rPr>
              <a:t>(numerator, denominator)</a:t>
            </a:r>
          </a:p>
          <a:p>
            <a:r>
              <a:rPr lang="en-US" dirty="0"/>
              <a:t>We could call the function in the two following ways: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>
                <a:solidFill>
                  <a:srgbClr val="FF0000"/>
                </a:solidFill>
              </a:rPr>
              <a:t>divide_two_numbers</a:t>
            </a:r>
            <a:r>
              <a:rPr lang="en-US" dirty="0">
                <a:solidFill>
                  <a:srgbClr val="FF0000"/>
                </a:solidFill>
              </a:rPr>
              <a:t>(numerator=12, denominator=6)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divide_two_numbers</a:t>
            </a:r>
            <a:r>
              <a:rPr lang="en-US" dirty="0">
                <a:solidFill>
                  <a:srgbClr val="FF0000"/>
                </a:solidFill>
              </a:rPr>
              <a:t>(12, 6)</a:t>
            </a:r>
          </a:p>
          <a:p>
            <a:r>
              <a:rPr lang="en-US" dirty="0"/>
              <a:t>In the second version, uses ordering to figure out what you mean</a:t>
            </a:r>
          </a:p>
          <a:p>
            <a:pPr lvl="1"/>
            <a:r>
              <a:rPr lang="en-US" dirty="0"/>
              <a:t>i.e. it assigns 12 to numerator and 6 to denominator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091174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A02FDF-5C41-A689-192F-88518334A2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See column names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2AEE46-D50F-CD95-0250-0B1B59B861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23412"/>
            <a:ext cx="10515600" cy="3864772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dirty="0" err="1"/>
              <a:t>DataFrame</a:t>
            </a:r>
            <a:r>
              <a:rPr lang="en-US" dirty="0"/>
              <a:t> is a table with rows and columns. </a:t>
            </a:r>
          </a:p>
          <a:p>
            <a:pPr lvl="1"/>
            <a:r>
              <a:rPr lang="en-US" dirty="0"/>
              <a:t>Rows are observations and associated values</a:t>
            </a:r>
          </a:p>
          <a:p>
            <a:pPr lvl="1"/>
            <a:r>
              <a:rPr lang="en-US" dirty="0"/>
              <a:t>Columns are the what is being measured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B37A11C-7E24-669B-EC49-DC361A9D19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9598" y="1179846"/>
            <a:ext cx="6492803" cy="1402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871339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2519B5-5EC7-83F9-5119-143FA1A022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See number of rows and columns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B5F237-0F2D-E2C4-F912-17920E1102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31432"/>
            <a:ext cx="10515600" cy="3856751"/>
          </a:xfrm>
        </p:spPr>
        <p:txBody>
          <a:bodyPr/>
          <a:lstStyle/>
          <a:p>
            <a:r>
              <a:rPr lang="en-US" dirty="0"/>
              <a:t>The “shape” property gives us this</a:t>
            </a:r>
          </a:p>
          <a:p>
            <a:r>
              <a:rPr lang="en-US" dirty="0"/>
              <a:t>The first number is the number of rows</a:t>
            </a:r>
          </a:p>
          <a:p>
            <a:r>
              <a:rPr lang="en-US" dirty="0"/>
              <a:t>The second number is the number of columns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F3DD806-6979-2771-843B-B06F26D2B6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5739" y="1673151"/>
            <a:ext cx="1295512" cy="944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651748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2519B5-5EC7-83F9-5119-143FA1A022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Brackets []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B5F237-0F2D-E2C4-F912-17920E1102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4592"/>
            <a:ext cx="10515600" cy="5293591"/>
          </a:xfrm>
        </p:spPr>
        <p:txBody>
          <a:bodyPr/>
          <a:lstStyle/>
          <a:p>
            <a:r>
              <a:rPr lang="en-US" dirty="0"/>
              <a:t>In python, brackets are used to access parts of an object.</a:t>
            </a:r>
          </a:p>
          <a:p>
            <a:r>
              <a:rPr lang="en-US" dirty="0"/>
              <a:t>For example, let’s say we have the following line of code:</a:t>
            </a:r>
          </a:p>
          <a:p>
            <a:pPr marL="0" indent="0">
              <a:buNone/>
            </a:pPr>
            <a:r>
              <a:rPr lang="en-US" dirty="0" err="1">
                <a:solidFill>
                  <a:srgbClr val="FF0000"/>
                </a:solidFill>
              </a:rPr>
              <a:t>my_list</a:t>
            </a:r>
            <a:r>
              <a:rPr lang="en-US" dirty="0">
                <a:solidFill>
                  <a:srgbClr val="FF0000"/>
                </a:solidFill>
              </a:rPr>
              <a:t> = [2, 5, 8]</a:t>
            </a:r>
          </a:p>
          <a:p>
            <a:r>
              <a:rPr lang="en-US" dirty="0" err="1">
                <a:solidFill>
                  <a:srgbClr val="FF0000"/>
                </a:solidFill>
              </a:rPr>
              <a:t>my_list</a:t>
            </a:r>
            <a:r>
              <a:rPr lang="en-US" dirty="0"/>
              <a:t> is a list with three elements</a:t>
            </a:r>
          </a:p>
          <a:p>
            <a:r>
              <a:rPr lang="en-US" dirty="0"/>
              <a:t>To access an element within </a:t>
            </a:r>
            <a:r>
              <a:rPr lang="en-US" dirty="0" err="1">
                <a:solidFill>
                  <a:srgbClr val="FF0000"/>
                </a:solidFill>
              </a:rPr>
              <a:t>my_list</a:t>
            </a:r>
            <a:r>
              <a:rPr lang="en-US" dirty="0"/>
              <a:t>, we would use the brackets:</a:t>
            </a:r>
          </a:p>
          <a:p>
            <a:pPr marL="0" indent="0">
              <a:buNone/>
            </a:pPr>
            <a:r>
              <a:rPr lang="en-US" dirty="0" err="1">
                <a:solidFill>
                  <a:srgbClr val="FF0000"/>
                </a:solidFill>
              </a:rPr>
              <a:t>my_list</a:t>
            </a:r>
            <a:r>
              <a:rPr lang="en-US" dirty="0">
                <a:solidFill>
                  <a:srgbClr val="FF0000"/>
                </a:solidFill>
              </a:rPr>
              <a:t>[1]</a:t>
            </a:r>
          </a:p>
          <a:p>
            <a:r>
              <a:rPr lang="en-US" dirty="0"/>
              <a:t>Would access the second in the list, which is 5 </a:t>
            </a:r>
          </a:p>
          <a:p>
            <a:endParaRPr lang="en-US" dirty="0"/>
          </a:p>
          <a:p>
            <a:r>
              <a:rPr lang="en-US" dirty="0"/>
              <a:t>So how would we find the number of rows for </a:t>
            </a:r>
            <a:r>
              <a:rPr lang="en-US" dirty="0" err="1"/>
              <a:t>df</a:t>
            </a:r>
            <a:r>
              <a:rPr lang="en-US" dirty="0"/>
              <a:t>?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017361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2519B5-5EC7-83F9-5119-143FA1A022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Brackets []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B5F237-0F2D-E2C4-F912-17920E1102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4592"/>
            <a:ext cx="10515600" cy="5293591"/>
          </a:xfrm>
        </p:spPr>
        <p:txBody>
          <a:bodyPr/>
          <a:lstStyle/>
          <a:p>
            <a:r>
              <a:rPr lang="en-US" dirty="0"/>
              <a:t>In python, brackets are used to access parts of an object.</a:t>
            </a:r>
          </a:p>
          <a:p>
            <a:r>
              <a:rPr lang="en-US" dirty="0"/>
              <a:t>For example, let’s say we have the following line of code:</a:t>
            </a:r>
          </a:p>
          <a:p>
            <a:pPr marL="0" indent="0">
              <a:buNone/>
            </a:pPr>
            <a:r>
              <a:rPr lang="en-US" dirty="0" err="1"/>
              <a:t>my_list</a:t>
            </a:r>
            <a:r>
              <a:rPr lang="en-US" dirty="0"/>
              <a:t> = [2, 5, 8]</a:t>
            </a:r>
          </a:p>
          <a:p>
            <a:r>
              <a:rPr lang="en-US" dirty="0" err="1"/>
              <a:t>my_list</a:t>
            </a:r>
            <a:r>
              <a:rPr lang="en-US" dirty="0"/>
              <a:t> is a list with three elements</a:t>
            </a:r>
          </a:p>
          <a:p>
            <a:r>
              <a:rPr lang="en-US" dirty="0"/>
              <a:t>To access an element within </a:t>
            </a:r>
            <a:r>
              <a:rPr lang="en-US" dirty="0" err="1"/>
              <a:t>my_list</a:t>
            </a:r>
            <a:r>
              <a:rPr lang="en-US" dirty="0"/>
              <a:t>, we would use the brackets:</a:t>
            </a:r>
          </a:p>
          <a:p>
            <a:pPr marL="0" indent="0">
              <a:buNone/>
            </a:pPr>
            <a:r>
              <a:rPr lang="en-US" dirty="0" err="1"/>
              <a:t>my_list</a:t>
            </a:r>
            <a:r>
              <a:rPr lang="en-US" dirty="0"/>
              <a:t>[1]</a:t>
            </a:r>
          </a:p>
          <a:p>
            <a:r>
              <a:rPr lang="en-US" dirty="0"/>
              <a:t>Would access the second in the list, which is 5 </a:t>
            </a:r>
          </a:p>
          <a:p>
            <a:endParaRPr lang="en-US" dirty="0"/>
          </a:p>
          <a:p>
            <a:r>
              <a:rPr lang="en-US" dirty="0"/>
              <a:t>So how would we find the number of rows for </a:t>
            </a:r>
            <a:r>
              <a:rPr lang="en-US" dirty="0" err="1"/>
              <a:t>df</a:t>
            </a:r>
            <a:r>
              <a:rPr lang="en-US" dirty="0"/>
              <a:t>?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3DD883D-8D6F-C210-CBE7-0CE1725265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85022" y="5238708"/>
            <a:ext cx="1386960" cy="952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947632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76CAA0-5606-6232-7BF6-DD50DEC12F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Seeing the first 5 rows in a </a:t>
            </a:r>
            <a:r>
              <a:rPr lang="en-US" dirty="0" err="1"/>
              <a:t>DataFrame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9E9808B-313A-EBF7-6F62-ED6F8926EC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5432" y="1435232"/>
            <a:ext cx="9861135" cy="3185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598607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5CF087-DC9E-4B77-B287-257F558FFF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Data?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441B96-91A0-4ED2-B34C-740C8530AD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en-US" dirty="0"/>
              <a:t>Still images</a:t>
            </a:r>
          </a:p>
          <a:p>
            <a:pPr>
              <a:buFontTx/>
              <a:buChar char="-"/>
            </a:pPr>
            <a:r>
              <a:rPr lang="en-US" dirty="0"/>
              <a:t>Videos</a:t>
            </a:r>
          </a:p>
          <a:p>
            <a:pPr>
              <a:buFontTx/>
              <a:buChar char="-"/>
            </a:pPr>
            <a:r>
              <a:rPr lang="en-US" dirty="0"/>
              <a:t>Audio files</a:t>
            </a:r>
          </a:p>
          <a:p>
            <a:pPr>
              <a:buFontTx/>
              <a:buChar char="-"/>
            </a:pPr>
            <a:r>
              <a:rPr lang="en-US" dirty="0"/>
              <a:t>Text </a:t>
            </a:r>
          </a:p>
          <a:p>
            <a:pPr>
              <a:buFontTx/>
              <a:buChar char="-"/>
            </a:pPr>
            <a:r>
              <a:rPr lang="en-US" dirty="0"/>
              <a:t>Sports statistics</a:t>
            </a:r>
          </a:p>
          <a:p>
            <a:pPr>
              <a:buFontTx/>
              <a:buChar char="-"/>
            </a:pPr>
            <a:r>
              <a:rPr lang="en-US" dirty="0"/>
              <a:t>Police records</a:t>
            </a:r>
          </a:p>
          <a:p>
            <a:pPr>
              <a:buFontTx/>
              <a:buChar char="-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73618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76CAA0-5606-6232-7BF6-DD50DEC12F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Seeing the first n rows in a </a:t>
            </a:r>
            <a:r>
              <a:rPr lang="en-US" dirty="0" err="1"/>
              <a:t>DataFrame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EA393C-F380-1739-1333-8FC6806312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head function has a parameter called “n”.</a:t>
            </a:r>
          </a:p>
          <a:p>
            <a:r>
              <a:rPr lang="en-US" dirty="0"/>
              <a:t>By default n=5, so when you are running </a:t>
            </a:r>
            <a:r>
              <a:rPr lang="en-US" dirty="0" err="1"/>
              <a:t>df.head</a:t>
            </a:r>
            <a:r>
              <a:rPr lang="en-US" dirty="0"/>
              <a:t>(), you are actually running </a:t>
            </a:r>
            <a:r>
              <a:rPr lang="en-US" dirty="0" err="1"/>
              <a:t>df.head</a:t>
            </a:r>
            <a:r>
              <a:rPr lang="en-US" dirty="0"/>
              <a:t>(n=5)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E2E251C-BB35-0932-28F2-F21FDCFCF8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7178" y="3523765"/>
            <a:ext cx="9784928" cy="1928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801709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76CAA0-5606-6232-7BF6-DD50DEC12F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Access the data in a column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EA393C-F380-1739-1333-8FC6806312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6582"/>
            <a:ext cx="6204284" cy="5181601"/>
          </a:xfrm>
        </p:spPr>
        <p:txBody>
          <a:bodyPr/>
          <a:lstStyle/>
          <a:p>
            <a:r>
              <a:rPr lang="en-US" dirty="0"/>
              <a:t>We want to access something, so we will use brackets.</a:t>
            </a:r>
          </a:p>
          <a:p>
            <a:r>
              <a:rPr lang="en-US" dirty="0"/>
              <a:t>In this case, we put the name of the column inside the brackets. 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F39D109-7633-D746-EAE4-31FF24228E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7774" y="2534901"/>
            <a:ext cx="4313294" cy="3520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470089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F13056-372E-83DA-CEE7-73BA8E652B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65CA97-BB18-28E2-99ED-FB000C8199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Let’s combine assigning variables with accessing columns</a:t>
            </a:r>
          </a:p>
          <a:p>
            <a:r>
              <a:rPr lang="en-US" dirty="0"/>
              <a:t>Let’s create a variable called </a:t>
            </a:r>
            <a:r>
              <a:rPr lang="en-US" dirty="0" err="1"/>
              <a:t>yr</a:t>
            </a:r>
            <a:r>
              <a:rPr lang="en-US" dirty="0"/>
              <a:t> and set it equal to the text string “year”</a:t>
            </a:r>
          </a:p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FE9E07A-16AE-0D4E-6A2F-46B905D8C9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180" y="2810614"/>
            <a:ext cx="4145639" cy="3787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340361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395263-44EE-9334-C0AA-72BC9DB611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Performing operations on columns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EEEF96-A609-F694-C900-552811039D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“unique” gives us the unique values in a column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F83A667-92ED-670D-5875-96419634B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0245" y="2382319"/>
            <a:ext cx="2179509" cy="99830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AEF702F-9F39-D638-FCB3-B7FAFEF5C0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6921" y="2382319"/>
            <a:ext cx="3139712" cy="983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01883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395263-44EE-9334-C0AA-72BC9DB611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Performing operations on columns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EEEF96-A609-F694-C900-552811039D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“unique” gives us the unique values in a column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“</a:t>
            </a:r>
            <a:r>
              <a:rPr lang="en-US" dirty="0" err="1"/>
              <a:t>nunique</a:t>
            </a:r>
            <a:r>
              <a:rPr lang="en-US" dirty="0"/>
              <a:t>” gives the number of unique values in a column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F83A667-92ED-670D-5875-96419634B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04729" y="2215572"/>
            <a:ext cx="2179509" cy="99830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F042C77-4BD5-6657-47D0-BA885FDD6B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04729" y="4554150"/>
            <a:ext cx="2232853" cy="91447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5DDDB82-6093-6BD0-F196-EA00845304F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16417" y="2215572"/>
            <a:ext cx="3139712" cy="98306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FD35EAC5-9F80-A930-49D9-49D092A2360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16417" y="4538872"/>
            <a:ext cx="3269263" cy="876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878731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CA9F5D-5519-D502-119D-1A0B8EB48A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value_counts</a:t>
            </a:r>
            <a:r>
              <a:rPr lang="en-US" dirty="0"/>
              <a:t>()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B31935-727E-76A2-B67B-A648CFB000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if we want to know the number of times each unique value appears in a column?</a:t>
            </a:r>
          </a:p>
          <a:p>
            <a:endParaRPr lang="en-US" dirty="0"/>
          </a:p>
          <a:p>
            <a:r>
              <a:rPr lang="en-US" dirty="0"/>
              <a:t>We use the </a:t>
            </a:r>
            <a:r>
              <a:rPr lang="en-US" dirty="0" err="1"/>
              <a:t>value_counts</a:t>
            </a:r>
            <a:r>
              <a:rPr lang="en-US" dirty="0"/>
              <a:t>() function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B184A12-92C0-7210-1EE2-BFD666EBD7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417" y="3918412"/>
            <a:ext cx="3116850" cy="1684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04852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4A05F6-D7A4-180B-668D-FEDC4E7932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“normalize” parameter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9D1F15-1577-2193-AC89-A316DDBD56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important parameter for </a:t>
            </a:r>
            <a:r>
              <a:rPr lang="en-US" b="1" dirty="0" err="1"/>
              <a:t>value</a:t>
            </a:r>
            <a:r>
              <a:rPr lang="en-US" dirty="0" err="1"/>
              <a:t>_</a:t>
            </a:r>
            <a:r>
              <a:rPr lang="en-US" b="1" dirty="0" err="1"/>
              <a:t>counts</a:t>
            </a:r>
            <a:r>
              <a:rPr lang="en-US" dirty="0"/>
              <a:t> is </a:t>
            </a:r>
            <a:r>
              <a:rPr lang="en-US" b="1" dirty="0"/>
              <a:t>normalize</a:t>
            </a:r>
            <a:r>
              <a:rPr lang="en-US" dirty="0"/>
              <a:t> and the default value is </a:t>
            </a:r>
            <a:r>
              <a:rPr lang="en-US" b="1" dirty="0"/>
              <a:t>False</a:t>
            </a:r>
          </a:p>
          <a:p>
            <a:r>
              <a:rPr lang="en-US" dirty="0"/>
              <a:t>Normalizing here means to divide the count of each unique value by the number of rows in the </a:t>
            </a:r>
            <a:r>
              <a:rPr lang="en-US" dirty="0" err="1"/>
              <a:t>DataFrame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4649906-563E-C73A-29CB-FE99C531BA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4270" y="3982580"/>
            <a:ext cx="3116850" cy="168416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069EE7F-3ADD-BCF5-DA33-8BC0EF2C17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85041" y="3982580"/>
            <a:ext cx="4458086" cy="1653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8761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ACD6AE-8BC7-CBA0-ECF3-6BDC6486E2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common functions on columns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5F2DE6-6409-9194-5C91-FE26930FB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use </a:t>
            </a:r>
            <a:r>
              <a:rPr lang="en-US" b="1" dirty="0"/>
              <a:t>sum </a:t>
            </a:r>
            <a:r>
              <a:rPr lang="en-US" dirty="0"/>
              <a:t>to add up all of the values in a column</a:t>
            </a:r>
          </a:p>
          <a:p>
            <a:endParaRPr lang="en-US" b="1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D09B149-8511-7EA6-2166-588F352831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37335" y="1348503"/>
            <a:ext cx="2819644" cy="9221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B881366-0923-6C77-442D-F11A8DF6AA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4769" y="3034623"/>
            <a:ext cx="9929720" cy="2644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088310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ACD6AE-8BC7-CBA0-ECF3-6BDC6486E2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common functions on columns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5F2DE6-6409-9194-5C91-FE26930FB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use </a:t>
            </a:r>
            <a:r>
              <a:rPr lang="en-US" b="1" dirty="0"/>
              <a:t>mean </a:t>
            </a:r>
            <a:r>
              <a:rPr lang="en-US" dirty="0"/>
              <a:t>to compute the average value of a column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We use </a:t>
            </a:r>
            <a:r>
              <a:rPr lang="en-US" b="1" dirty="0"/>
              <a:t>max</a:t>
            </a:r>
            <a:r>
              <a:rPr lang="en-US" dirty="0"/>
              <a:t> to get the maximum value of a column (and similar for </a:t>
            </a:r>
            <a:r>
              <a:rPr lang="en-US" b="1" dirty="0"/>
              <a:t>min</a:t>
            </a:r>
            <a:r>
              <a:rPr lang="en-US" dirty="0"/>
              <a:t>)</a:t>
            </a:r>
          </a:p>
          <a:p>
            <a:endParaRPr lang="en-US" b="1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7853F56-4B71-E29A-FFF9-916986FB7D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8643" y="2421303"/>
            <a:ext cx="2888230" cy="9221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F498782-53DE-1D9E-85F8-4D8C2B4E27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78643" y="5213845"/>
            <a:ext cx="2850127" cy="92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13384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574D11-F7AC-D9E3-0DE3-1F5970A2F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logic to access rows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64724D-D53E-2FBB-2861-6332E42D8F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are talking about accessing parts of a </a:t>
            </a:r>
            <a:r>
              <a:rPr lang="en-US" dirty="0" err="1"/>
              <a:t>DataFrame</a:t>
            </a:r>
            <a:r>
              <a:rPr lang="en-US" dirty="0"/>
              <a:t> so we are going to be using brackets here</a:t>
            </a:r>
          </a:p>
          <a:p>
            <a:r>
              <a:rPr lang="en-US" dirty="0"/>
              <a:t>We are going to use logical conditions, so that means we’ll use </a:t>
            </a:r>
          </a:p>
          <a:p>
            <a:pPr lvl="1"/>
            <a:r>
              <a:rPr lang="en-US" dirty="0"/>
              <a:t>== (is equal to)</a:t>
            </a:r>
          </a:p>
          <a:p>
            <a:pPr lvl="1"/>
            <a:r>
              <a:rPr lang="en-US" dirty="0"/>
              <a:t>!= (is NOT equal to)</a:t>
            </a:r>
          </a:p>
          <a:p>
            <a:pPr lvl="1"/>
            <a:r>
              <a:rPr lang="en-US" dirty="0"/>
              <a:t>&gt; (is greater than)</a:t>
            </a:r>
          </a:p>
          <a:p>
            <a:pPr lvl="1"/>
            <a:r>
              <a:rPr lang="en-US" dirty="0"/>
              <a:t>&lt; (is less than)</a:t>
            </a:r>
          </a:p>
          <a:p>
            <a:pPr lvl="1"/>
            <a:r>
              <a:rPr lang="en-US" dirty="0"/>
              <a:t>&gt;= (is greater than or equal to)</a:t>
            </a:r>
          </a:p>
          <a:p>
            <a:pPr lvl="1"/>
            <a:r>
              <a:rPr lang="en-US" dirty="0"/>
              <a:t>&lt;= (is less than or equal to_</a:t>
            </a:r>
          </a:p>
        </p:txBody>
      </p:sp>
    </p:spTree>
    <p:extLst>
      <p:ext uri="{BB962C8B-B14F-4D97-AF65-F5344CB8AC3E}">
        <p14:creationId xmlns:p14="http://schemas.microsoft.com/office/powerpoint/2010/main" val="39486994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FF3C7-FABA-43F0-A772-F39F691861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 Our Class, Data Is Tabular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AC0D8080-3BEF-4F9B-90B8-91A2D5CF590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3581291"/>
              </p:ext>
            </p:extLst>
          </p:nvPr>
        </p:nvGraphicFramePr>
        <p:xfrm>
          <a:off x="3917771" y="2229649"/>
          <a:ext cx="4776648" cy="3430187"/>
        </p:xfrm>
        <a:graphic>
          <a:graphicData uri="http://schemas.openxmlformats.org/drawingml/2006/table">
            <a:tbl>
              <a:tblPr firstRow="1" firstCol="1">
                <a:tableStyleId>{5C22544A-7EE6-4342-B048-85BDC9FD1C3A}</a:tableStyleId>
              </a:tblPr>
              <a:tblGrid>
                <a:gridCol w="1194162">
                  <a:extLst>
                    <a:ext uri="{9D8B030D-6E8A-4147-A177-3AD203B41FA5}">
                      <a16:colId xmlns:a16="http://schemas.microsoft.com/office/drawing/2014/main" val="1721742139"/>
                    </a:ext>
                  </a:extLst>
                </a:gridCol>
                <a:gridCol w="1194162">
                  <a:extLst>
                    <a:ext uri="{9D8B030D-6E8A-4147-A177-3AD203B41FA5}">
                      <a16:colId xmlns:a16="http://schemas.microsoft.com/office/drawing/2014/main" val="2309558782"/>
                    </a:ext>
                  </a:extLst>
                </a:gridCol>
                <a:gridCol w="1194162">
                  <a:extLst>
                    <a:ext uri="{9D8B030D-6E8A-4147-A177-3AD203B41FA5}">
                      <a16:colId xmlns:a16="http://schemas.microsoft.com/office/drawing/2014/main" val="4254065546"/>
                    </a:ext>
                  </a:extLst>
                </a:gridCol>
                <a:gridCol w="1194162">
                  <a:extLst>
                    <a:ext uri="{9D8B030D-6E8A-4147-A177-3AD203B41FA5}">
                      <a16:colId xmlns:a16="http://schemas.microsoft.com/office/drawing/2014/main" val="1109743877"/>
                    </a:ext>
                  </a:extLst>
                </a:gridCol>
              </a:tblGrid>
              <a:tr h="661417">
                <a:tc>
                  <a:txBody>
                    <a:bodyPr/>
                    <a:lstStyle/>
                    <a:p>
                      <a:pPr algn="ctr"/>
                      <a:endParaRPr lang="en-US" sz="19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/>
                        <a:t>Column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/>
                        <a:t>Column 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/>
                        <a:t>…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28810564"/>
                  </a:ext>
                </a:extLst>
              </a:tr>
              <a:tr h="553754">
                <a:tc>
                  <a:txBody>
                    <a:bodyPr/>
                    <a:lstStyle/>
                    <a:p>
                      <a:pPr algn="ctr"/>
                      <a:r>
                        <a:rPr lang="en-US" sz="1900" dirty="0"/>
                        <a:t>Row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9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9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63463609"/>
                  </a:ext>
                </a:extLst>
              </a:tr>
              <a:tr h="553754">
                <a:tc>
                  <a:txBody>
                    <a:bodyPr/>
                    <a:lstStyle/>
                    <a:p>
                      <a:pPr algn="ctr"/>
                      <a:r>
                        <a:rPr lang="en-US" sz="1900" dirty="0"/>
                        <a:t>Row 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9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9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9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3222522"/>
                  </a:ext>
                </a:extLst>
              </a:tr>
              <a:tr h="553754">
                <a:tc>
                  <a:txBody>
                    <a:bodyPr/>
                    <a:lstStyle/>
                    <a:p>
                      <a:pPr algn="ctr"/>
                      <a:r>
                        <a:rPr lang="en-US" sz="1900" dirty="0"/>
                        <a:t>Row 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9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9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11904333"/>
                  </a:ext>
                </a:extLst>
              </a:tr>
              <a:tr h="553754">
                <a:tc>
                  <a:txBody>
                    <a:bodyPr/>
                    <a:lstStyle/>
                    <a:p>
                      <a:pPr algn="ctr"/>
                      <a:r>
                        <a:rPr lang="en-US" sz="1900" dirty="0"/>
                        <a:t>Row 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9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9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9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93555164"/>
                  </a:ext>
                </a:extLst>
              </a:tr>
              <a:tr h="553754">
                <a:tc>
                  <a:txBody>
                    <a:bodyPr/>
                    <a:lstStyle/>
                    <a:p>
                      <a:pPr algn="ctr"/>
                      <a:r>
                        <a:rPr lang="en-US" sz="1900" dirty="0"/>
                        <a:t>…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9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9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9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24813932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A59BAEDE-24AE-4C17-A7F6-0C9D9102DC3C}"/>
              </a:ext>
            </a:extLst>
          </p:cNvPr>
          <p:cNvSpPr txBox="1"/>
          <p:nvPr/>
        </p:nvSpPr>
        <p:spPr>
          <a:xfrm>
            <a:off x="6195059" y="1647532"/>
            <a:ext cx="25690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Variables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DD42B2E-11B4-4E2F-86ED-41A412290046}"/>
              </a:ext>
            </a:extLst>
          </p:cNvPr>
          <p:cNvSpPr txBox="1"/>
          <p:nvPr/>
        </p:nvSpPr>
        <p:spPr>
          <a:xfrm>
            <a:off x="1531620" y="3779279"/>
            <a:ext cx="25690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Observations</a:t>
            </a:r>
          </a:p>
        </p:txBody>
      </p:sp>
    </p:spTree>
    <p:extLst>
      <p:ext uri="{BB962C8B-B14F-4D97-AF65-F5344CB8AC3E}">
        <p14:creationId xmlns:p14="http://schemas.microsoft.com/office/powerpoint/2010/main" val="233624989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6C1926-5360-E508-02EB-F50E764787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Limit to 2019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2778AB-5DCB-1B74-789F-EB19C81A9A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C272B68-B34F-C358-0C96-6E0FD83AD1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898" y="1942721"/>
            <a:ext cx="9960203" cy="4031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269825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611933-DB23-53E3-075F-B518478DBB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94E4A5-B70E-C763-6EC0-0073EE5549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Let’s now combine access rows, accessing columns, and performing an operation on a column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699102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611933-DB23-53E3-075F-B518478DBB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94E4A5-B70E-C763-6EC0-0073EE5549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Let’s now combine access rows and accessing columns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2566981-59CF-EA38-B225-6BF14B514E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94476" y="2302716"/>
            <a:ext cx="5403048" cy="3589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148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611933-DB23-53E3-075F-B518478DBB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94E4A5-B70E-C763-6EC0-0073EE5549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Let’s now combine access rows and accessing columns</a:t>
            </a:r>
          </a:p>
          <a:p>
            <a:pPr lvl="1"/>
            <a:r>
              <a:rPr lang="en-US" dirty="0"/>
              <a:t>We limit to rows where sex==‘M’ and look at the violent charge column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2566981-59CF-EA38-B225-6BF14B514E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94476" y="2727832"/>
            <a:ext cx="5403048" cy="3589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818853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611933-DB23-53E3-075F-B518478DBB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94E4A5-B70E-C763-6EC0-0073EE5549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Let’s now combine access rows, accessing columns, </a:t>
            </a:r>
            <a:r>
              <a:rPr lang="en-US" b="1" dirty="0"/>
              <a:t>and performing an operation on a column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829FD5A-3972-5CD3-2D1A-4D70E56DCD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82265" y="2960329"/>
            <a:ext cx="4602879" cy="937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871755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1A626C-6016-4AFE-A3A3-82B8BA196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Tidy Data</a:t>
            </a:r>
          </a:p>
        </p:txBody>
      </p:sp>
    </p:spTree>
    <p:extLst>
      <p:ext uri="{BB962C8B-B14F-4D97-AF65-F5344CB8AC3E}">
        <p14:creationId xmlns:p14="http://schemas.microsoft.com/office/powerpoint/2010/main" val="387999119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5675BD-4E1E-4820-9715-5BF5F5AE10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973044-FE83-415D-9BA5-CA71814CA2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E540D6A-F962-4B7A-9B1C-54F7F882B3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042" y="409907"/>
            <a:ext cx="12129816" cy="6019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170560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0EE65D85-5896-476F-8956-5AF4B868641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61917" y="2204866"/>
            <a:ext cx="5668166" cy="2448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164454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EB0FE4C-AA7C-472B-996A-0FCE5AE5D2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6915" y="2285840"/>
            <a:ext cx="7478169" cy="2286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590470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3C4CD9-9D51-4057-95B1-2AF807C41F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Values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61B7EF-425B-4757-A0EC-B58B5E94B7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Values – A dataset is a collection of values</a:t>
            </a:r>
          </a:p>
          <a:p>
            <a:pPr lvl="1"/>
            <a:r>
              <a:rPr lang="en-US" dirty="0"/>
              <a:t>Quantitative (numbers)</a:t>
            </a:r>
          </a:p>
          <a:p>
            <a:pPr lvl="1"/>
            <a:r>
              <a:rPr lang="en-US" dirty="0"/>
              <a:t>Qualitative (strings)</a:t>
            </a:r>
          </a:p>
          <a:p>
            <a:r>
              <a:rPr lang="en-US" dirty="0"/>
              <a:t>Values belong to variables and observations</a:t>
            </a:r>
          </a:p>
          <a:p>
            <a:pPr lvl="1"/>
            <a:r>
              <a:rPr lang="en-US" dirty="0"/>
              <a:t>Variable - contains all values that measure same underlying values</a:t>
            </a:r>
          </a:p>
          <a:p>
            <a:pPr lvl="1"/>
            <a:r>
              <a:rPr lang="en-US" dirty="0"/>
              <a:t>Observation - all values measured on the same unit (like a person, or a day, or a race) across attributes.  </a:t>
            </a:r>
          </a:p>
          <a:p>
            <a:r>
              <a:rPr lang="en-US" dirty="0"/>
              <a:t>Main benefit of tidy data: Consistency</a:t>
            </a:r>
          </a:p>
        </p:txBody>
      </p:sp>
    </p:spTree>
    <p:extLst>
      <p:ext uri="{BB962C8B-B14F-4D97-AF65-F5344CB8AC3E}">
        <p14:creationId xmlns:p14="http://schemas.microsoft.com/office/powerpoint/2010/main" val="195833515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900</TotalTime>
  <Words>1338</Words>
  <Application>Microsoft Office PowerPoint</Application>
  <PresentationFormat>Widescreen</PresentationFormat>
  <Paragraphs>192</Paragraphs>
  <Slides>44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9" baseType="lpstr">
      <vt:lpstr>Arial</vt:lpstr>
      <vt:lpstr>Calibri</vt:lpstr>
      <vt:lpstr>Cambria</vt:lpstr>
      <vt:lpstr>Cambria Math</vt:lpstr>
      <vt:lpstr>Office Theme</vt:lpstr>
      <vt:lpstr>INST 414: Data Science Techniques  Lab 1 Tabular Data and Pandas </vt:lpstr>
      <vt:lpstr>Today’s Session</vt:lpstr>
      <vt:lpstr>What Is Data?</vt:lpstr>
      <vt:lpstr>For Our Class, Data Is Tabular</vt:lpstr>
      <vt:lpstr>Tidy Data</vt:lpstr>
      <vt:lpstr>PowerPoint Presentation</vt:lpstr>
      <vt:lpstr>PowerPoint Presentation</vt:lpstr>
      <vt:lpstr>PowerPoint Presentation</vt:lpstr>
      <vt:lpstr>Values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Pandas</vt:lpstr>
      <vt:lpstr>Working with tabular data in python</vt:lpstr>
      <vt:lpstr>Pandas Data Frames</vt:lpstr>
      <vt:lpstr>DataFrames vs Series</vt:lpstr>
      <vt:lpstr>Operations on Tables (i.e. DataFrames)</vt:lpstr>
      <vt:lpstr>PowerPoint Presentation</vt:lpstr>
      <vt:lpstr>PowerPoint Presentation</vt:lpstr>
      <vt:lpstr>Today’s Session</vt:lpstr>
      <vt:lpstr>read_csv</vt:lpstr>
      <vt:lpstr>parameters</vt:lpstr>
      <vt:lpstr>See column names</vt:lpstr>
      <vt:lpstr>See number of rows and columns</vt:lpstr>
      <vt:lpstr>Brackets []</vt:lpstr>
      <vt:lpstr>Brackets []</vt:lpstr>
      <vt:lpstr>Seeing the first 5 rows in a DataFrame</vt:lpstr>
      <vt:lpstr>Seeing the first n rows in a DataFrame</vt:lpstr>
      <vt:lpstr>Access the data in a column</vt:lpstr>
      <vt:lpstr>Example</vt:lpstr>
      <vt:lpstr>Performing operations on columns</vt:lpstr>
      <vt:lpstr>Performing operations on columns</vt:lpstr>
      <vt:lpstr>value_counts()</vt:lpstr>
      <vt:lpstr>The “normalize” parameter</vt:lpstr>
      <vt:lpstr>Other common functions on columns</vt:lpstr>
      <vt:lpstr>Other common functions on columns</vt:lpstr>
      <vt:lpstr>Using logic to access rows</vt:lpstr>
      <vt:lpstr>Limit to 2019 data</vt:lpstr>
      <vt:lpstr>Example</vt:lpstr>
      <vt:lpstr>Example</vt:lpstr>
      <vt:lpstr>Example</vt:lpstr>
      <vt:lpstr>Example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CCJS 418E: Foundations of Data Science for Criminology  Lab 3 Tabular Data</dc:title>
  <dc:creator>Zubin Jelveh</dc:creator>
  <cp:lastModifiedBy>Zubin Jelveh</cp:lastModifiedBy>
  <cp:revision>11</cp:revision>
  <dcterms:created xsi:type="dcterms:W3CDTF">2022-02-10T03:12:39Z</dcterms:created>
  <dcterms:modified xsi:type="dcterms:W3CDTF">2024-09-11T17:46:42Z</dcterms:modified>
</cp:coreProperties>
</file>