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notesSlides/notesSlide18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3608" autoAdjust="0"/>
  </p:normalViewPr>
  <p:slideViewPr>
    <p:cSldViewPr snapToGrid="0">
      <p:cViewPr varScale="1">
        <p:scale>
          <a:sx n="56" d="100"/>
          <a:sy n="56" d="100"/>
        </p:scale>
        <p:origin x="106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Early career (22–25)</c:v>
                </c:pt>
              </c:strCache>
            </c:strRef>
          </c:tx>
          <c:spPr>
            <a:ln w="38100">
              <a:solidFill>
                <a:srgbClr val="A02D2D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2021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2022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  <c:pt idx="8">
                  <c:v>2023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2">
                  <c:v>2024</c:v>
                </c:pt>
                <c:pt idx="13">
                  <c:v> </c:v>
                </c:pt>
                <c:pt idx="14">
                  <c:v> </c:v>
                </c:pt>
                <c:pt idx="15">
                  <c:v> </c:v>
                </c:pt>
                <c:pt idx="16">
                  <c:v>2025</c:v>
                </c:pt>
                <c:pt idx="17">
                  <c:v> </c:v>
                </c:pt>
                <c:pt idx="18">
                  <c:v> </c:v>
                </c:pt>
                <c:pt idx="19">
                  <c:v> </c:v>
                </c:pt>
              </c:strCache>
            </c:str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86.95</c:v>
                </c:pt>
                <c:pt idx="1">
                  <c:v>90.94</c:v>
                </c:pt>
                <c:pt idx="2">
                  <c:v>92.75</c:v>
                </c:pt>
                <c:pt idx="3">
                  <c:v>93.32</c:v>
                </c:pt>
                <c:pt idx="4">
                  <c:v>97.79</c:v>
                </c:pt>
                <c:pt idx="5">
                  <c:v>100</c:v>
                </c:pt>
                <c:pt idx="6">
                  <c:v>99.25</c:v>
                </c:pt>
                <c:pt idx="7">
                  <c:v>97.61</c:v>
                </c:pt>
                <c:pt idx="8">
                  <c:v>98.55</c:v>
                </c:pt>
                <c:pt idx="9">
                  <c:v>99.06</c:v>
                </c:pt>
                <c:pt idx="10">
                  <c:v>97.24</c:v>
                </c:pt>
                <c:pt idx="11">
                  <c:v>95.76</c:v>
                </c:pt>
                <c:pt idx="12">
                  <c:v>95.71</c:v>
                </c:pt>
                <c:pt idx="13">
                  <c:v>95.63</c:v>
                </c:pt>
                <c:pt idx="14">
                  <c:v>93.22</c:v>
                </c:pt>
                <c:pt idx="15">
                  <c:v>91.36</c:v>
                </c:pt>
                <c:pt idx="16">
                  <c:v>91.27</c:v>
                </c:pt>
                <c:pt idx="17">
                  <c:v>91.5</c:v>
                </c:pt>
                <c:pt idx="18">
                  <c:v>89.83</c:v>
                </c:pt>
                <c:pt idx="19">
                  <c:v>87.59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03-44AD-BBDA-524646D405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Mid-career (35–40)</c:v>
                </c:pt>
              </c:strCache>
            </c:strRef>
          </c:tx>
          <c:spPr>
            <a:ln w="38100">
              <a:solidFill>
                <a:srgbClr val="4B4B4B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2021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2022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  <c:pt idx="8">
                  <c:v>2023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2">
                  <c:v>2024</c:v>
                </c:pt>
                <c:pt idx="13">
                  <c:v> </c:v>
                </c:pt>
                <c:pt idx="14">
                  <c:v> </c:v>
                </c:pt>
                <c:pt idx="15">
                  <c:v> </c:v>
                </c:pt>
                <c:pt idx="16">
                  <c:v>2025</c:v>
                </c:pt>
                <c:pt idx="17">
                  <c:v> </c:v>
                </c:pt>
                <c:pt idx="18">
                  <c:v> </c:v>
                </c:pt>
                <c:pt idx="19">
                  <c:v> </c:v>
                </c:pt>
              </c:strCache>
            </c:strRef>
          </c:cat>
          <c:val>
            <c:numRef>
              <c:f>Sheet1!$C$2:$C$21</c:f>
              <c:numCache>
                <c:formatCode>General</c:formatCode>
                <c:ptCount val="20"/>
                <c:pt idx="0">
                  <c:v>91.12</c:v>
                </c:pt>
                <c:pt idx="1">
                  <c:v>93.23</c:v>
                </c:pt>
                <c:pt idx="2">
                  <c:v>95</c:v>
                </c:pt>
                <c:pt idx="3">
                  <c:v>96.33</c:v>
                </c:pt>
                <c:pt idx="4">
                  <c:v>97.92</c:v>
                </c:pt>
                <c:pt idx="5">
                  <c:v>100</c:v>
                </c:pt>
                <c:pt idx="6">
                  <c:v>101.2</c:v>
                </c:pt>
                <c:pt idx="7">
                  <c:v>102</c:v>
                </c:pt>
                <c:pt idx="8">
                  <c:v>102.6</c:v>
                </c:pt>
                <c:pt idx="9">
                  <c:v>104.1</c:v>
                </c:pt>
                <c:pt idx="10">
                  <c:v>104.8</c:v>
                </c:pt>
                <c:pt idx="11">
                  <c:v>105.6</c:v>
                </c:pt>
                <c:pt idx="12">
                  <c:v>106.3</c:v>
                </c:pt>
                <c:pt idx="13">
                  <c:v>107.2</c:v>
                </c:pt>
                <c:pt idx="14">
                  <c:v>107.3</c:v>
                </c:pt>
                <c:pt idx="15">
                  <c:v>107.8</c:v>
                </c:pt>
                <c:pt idx="16">
                  <c:v>108.1</c:v>
                </c:pt>
                <c:pt idx="17">
                  <c:v>109.1</c:v>
                </c:pt>
                <c:pt idx="18">
                  <c:v>109.4</c:v>
                </c:pt>
                <c:pt idx="19">
                  <c:v>109.1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A03-44AD-BBDA-524646D405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Cambria"/>
              </a:defRPr>
            </a:pPr>
            <a:endParaRPr lang="en-US"/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orientation val="minMax"/>
          <c:max val="120"/>
          <c:min val="7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Cambria"/>
              </a:defRPr>
            </a:pPr>
            <a:endParaRPr lang="en-US"/>
          </a:p>
        </c:txPr>
        <c:crossAx val="2118791784"/>
        <c:crosses val="autoZero"/>
        <c:crossBetween val="between"/>
        <c:majorUnit val="10"/>
      </c:valAx>
    </c:plotArea>
    <c:legend>
      <c:legendPos val="b"/>
      <c:overlay val="0"/>
      <c:txPr>
        <a:bodyPr/>
        <a:lstStyle/>
        <a:p>
          <a:pPr>
            <a:defRPr sz="1500">
              <a:latin typeface="Cambria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Quintile 1 (least exposed)</c:v>
                </c:pt>
              </c:strCache>
            </c:strRef>
          </c:tx>
          <c:spPr>
            <a:ln w="17145">
              <a:solidFill>
                <a:srgbClr val="D2D2D2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2021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2022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  <c:pt idx="8">
                  <c:v>2023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2">
                  <c:v>2024</c:v>
                </c:pt>
                <c:pt idx="13">
                  <c:v> </c:v>
                </c:pt>
                <c:pt idx="14">
                  <c:v> </c:v>
                </c:pt>
                <c:pt idx="15">
                  <c:v> </c:v>
                </c:pt>
                <c:pt idx="16">
                  <c:v>2025</c:v>
                </c:pt>
                <c:pt idx="17">
                  <c:v> </c:v>
                </c:pt>
                <c:pt idx="18">
                  <c:v> </c:v>
                </c:pt>
                <c:pt idx="19">
                  <c:v> </c:v>
                </c:pt>
              </c:strCache>
            </c:str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85.61999999999999</c:v>
                </c:pt>
                <c:pt idx="1">
                  <c:v>88.24</c:v>
                </c:pt>
                <c:pt idx="2">
                  <c:v>90.82</c:v>
                </c:pt>
                <c:pt idx="3">
                  <c:v>94.64</c:v>
                </c:pt>
                <c:pt idx="4">
                  <c:v>97.68</c:v>
                </c:pt>
                <c:pt idx="5">
                  <c:v>100</c:v>
                </c:pt>
                <c:pt idx="6">
                  <c:v>102.8</c:v>
                </c:pt>
                <c:pt idx="7">
                  <c:v>104.1</c:v>
                </c:pt>
                <c:pt idx="8">
                  <c:v>104.8</c:v>
                </c:pt>
                <c:pt idx="9">
                  <c:v>108.3</c:v>
                </c:pt>
                <c:pt idx="10">
                  <c:v>107.8</c:v>
                </c:pt>
                <c:pt idx="11">
                  <c:v>110.2</c:v>
                </c:pt>
                <c:pt idx="12">
                  <c:v>109.6</c:v>
                </c:pt>
                <c:pt idx="13">
                  <c:v>111.6</c:v>
                </c:pt>
                <c:pt idx="14">
                  <c:v>110.7</c:v>
                </c:pt>
                <c:pt idx="15">
                  <c:v>110.1</c:v>
                </c:pt>
                <c:pt idx="16">
                  <c:v>110.1</c:v>
                </c:pt>
                <c:pt idx="17">
                  <c:v>109.5</c:v>
                </c:pt>
                <c:pt idx="18">
                  <c:v>109.1</c:v>
                </c:pt>
                <c:pt idx="19">
                  <c:v>108.8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BC-41B3-9CF4-C96D945338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Quintile 2</c:v>
                </c:pt>
              </c:strCache>
            </c:strRef>
          </c:tx>
          <c:spPr>
            <a:ln w="17145">
              <a:solidFill>
                <a:srgbClr val="AFAFAF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2021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2022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  <c:pt idx="8">
                  <c:v>2023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2">
                  <c:v>2024</c:v>
                </c:pt>
                <c:pt idx="13">
                  <c:v> </c:v>
                </c:pt>
                <c:pt idx="14">
                  <c:v> </c:v>
                </c:pt>
                <c:pt idx="15">
                  <c:v> </c:v>
                </c:pt>
                <c:pt idx="16">
                  <c:v>2025</c:v>
                </c:pt>
                <c:pt idx="17">
                  <c:v> </c:v>
                </c:pt>
                <c:pt idx="18">
                  <c:v> </c:v>
                </c:pt>
                <c:pt idx="19">
                  <c:v> </c:v>
                </c:pt>
              </c:strCache>
            </c:strRef>
          </c:cat>
          <c:val>
            <c:numRef>
              <c:f>Sheet1!$C$2:$C$21</c:f>
              <c:numCache>
                <c:formatCode>General</c:formatCode>
                <c:ptCount val="20"/>
                <c:pt idx="0">
                  <c:v>83.2</c:v>
                </c:pt>
                <c:pt idx="1">
                  <c:v>88.06</c:v>
                </c:pt>
                <c:pt idx="2">
                  <c:v>90.15</c:v>
                </c:pt>
                <c:pt idx="3">
                  <c:v>93.14</c:v>
                </c:pt>
                <c:pt idx="4">
                  <c:v>96.35</c:v>
                </c:pt>
                <c:pt idx="5">
                  <c:v>100</c:v>
                </c:pt>
                <c:pt idx="6">
                  <c:v>102.9</c:v>
                </c:pt>
                <c:pt idx="7">
                  <c:v>104.5</c:v>
                </c:pt>
                <c:pt idx="8">
                  <c:v>104.9</c:v>
                </c:pt>
                <c:pt idx="9">
                  <c:v>107.3</c:v>
                </c:pt>
                <c:pt idx="10">
                  <c:v>107.8</c:v>
                </c:pt>
                <c:pt idx="11">
                  <c:v>110.2</c:v>
                </c:pt>
                <c:pt idx="12">
                  <c:v>110.5</c:v>
                </c:pt>
                <c:pt idx="13">
                  <c:v>112.7</c:v>
                </c:pt>
                <c:pt idx="14">
                  <c:v>112.3</c:v>
                </c:pt>
                <c:pt idx="15">
                  <c:v>114</c:v>
                </c:pt>
                <c:pt idx="16">
                  <c:v>113.9</c:v>
                </c:pt>
                <c:pt idx="17">
                  <c:v>114.7</c:v>
                </c:pt>
                <c:pt idx="18">
                  <c:v>113.4</c:v>
                </c:pt>
                <c:pt idx="19">
                  <c:v>113.4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CBC-41B3-9CF4-C96D9453382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Quintile 3</c:v>
                </c:pt>
              </c:strCache>
            </c:strRef>
          </c:tx>
          <c:spPr>
            <a:ln w="17145">
              <a:solidFill>
                <a:srgbClr val="828282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2021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2022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  <c:pt idx="8">
                  <c:v>2023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2">
                  <c:v>2024</c:v>
                </c:pt>
                <c:pt idx="13">
                  <c:v> </c:v>
                </c:pt>
                <c:pt idx="14">
                  <c:v> </c:v>
                </c:pt>
                <c:pt idx="15">
                  <c:v> </c:v>
                </c:pt>
                <c:pt idx="16">
                  <c:v>2025</c:v>
                </c:pt>
                <c:pt idx="17">
                  <c:v> </c:v>
                </c:pt>
                <c:pt idx="18">
                  <c:v> </c:v>
                </c:pt>
                <c:pt idx="19">
                  <c:v> </c:v>
                </c:pt>
              </c:strCache>
            </c:strRef>
          </c:cat>
          <c:val>
            <c:numRef>
              <c:f>Sheet1!$D$2:$D$21</c:f>
              <c:numCache>
                <c:formatCode>General</c:formatCode>
                <c:ptCount val="20"/>
                <c:pt idx="0">
                  <c:v>83.71</c:v>
                </c:pt>
                <c:pt idx="1">
                  <c:v>92.72</c:v>
                </c:pt>
                <c:pt idx="2">
                  <c:v>91.27</c:v>
                </c:pt>
                <c:pt idx="3">
                  <c:v>89.259999999999991</c:v>
                </c:pt>
                <c:pt idx="4">
                  <c:v>92.62</c:v>
                </c:pt>
                <c:pt idx="5">
                  <c:v>100</c:v>
                </c:pt>
                <c:pt idx="6">
                  <c:v>100.5</c:v>
                </c:pt>
                <c:pt idx="7">
                  <c:v>99.85</c:v>
                </c:pt>
                <c:pt idx="8">
                  <c:v>102.1</c:v>
                </c:pt>
                <c:pt idx="9">
                  <c:v>109.4</c:v>
                </c:pt>
                <c:pt idx="10">
                  <c:v>107.1</c:v>
                </c:pt>
                <c:pt idx="11">
                  <c:v>106.5</c:v>
                </c:pt>
                <c:pt idx="12">
                  <c:v>107.4</c:v>
                </c:pt>
                <c:pt idx="13">
                  <c:v>112.20000000000002</c:v>
                </c:pt>
                <c:pt idx="14">
                  <c:v>108.3</c:v>
                </c:pt>
                <c:pt idx="15">
                  <c:v>105.5</c:v>
                </c:pt>
                <c:pt idx="16">
                  <c:v>106.1</c:v>
                </c:pt>
                <c:pt idx="17">
                  <c:v>110</c:v>
                </c:pt>
                <c:pt idx="18">
                  <c:v>107.2</c:v>
                </c:pt>
                <c:pt idx="19">
                  <c:v>106.6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CBC-41B3-9CF4-C96D9453382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Quintile 4</c:v>
                </c:pt>
              </c:strCache>
            </c:strRef>
          </c:tx>
          <c:spPr>
            <a:ln w="17145">
              <a:solidFill>
                <a:srgbClr val="4B4B4B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2021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2022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  <c:pt idx="8">
                  <c:v>2023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2">
                  <c:v>2024</c:v>
                </c:pt>
                <c:pt idx="13">
                  <c:v> </c:v>
                </c:pt>
                <c:pt idx="14">
                  <c:v> </c:v>
                </c:pt>
                <c:pt idx="15">
                  <c:v> </c:v>
                </c:pt>
                <c:pt idx="16">
                  <c:v>2025</c:v>
                </c:pt>
                <c:pt idx="17">
                  <c:v> </c:v>
                </c:pt>
                <c:pt idx="18">
                  <c:v> </c:v>
                </c:pt>
                <c:pt idx="19">
                  <c:v> </c:v>
                </c:pt>
              </c:strCache>
            </c:strRef>
          </c:cat>
          <c:val>
            <c:numRef>
              <c:f>Sheet1!$E$2:$E$21</c:f>
              <c:numCache>
                <c:formatCode>General</c:formatCode>
                <c:ptCount val="20"/>
                <c:pt idx="0">
                  <c:v>83.34</c:v>
                </c:pt>
                <c:pt idx="1">
                  <c:v>88.3</c:v>
                </c:pt>
                <c:pt idx="2">
                  <c:v>91.08</c:v>
                </c:pt>
                <c:pt idx="3">
                  <c:v>92.76</c:v>
                </c:pt>
                <c:pt idx="4">
                  <c:v>96.83</c:v>
                </c:pt>
                <c:pt idx="5">
                  <c:v>100</c:v>
                </c:pt>
                <c:pt idx="6">
                  <c:v>100.9</c:v>
                </c:pt>
                <c:pt idx="7">
                  <c:v>99.8</c:v>
                </c:pt>
                <c:pt idx="8">
                  <c:v>99.89</c:v>
                </c:pt>
                <c:pt idx="9">
                  <c:v>101.29999999999998</c:v>
                </c:pt>
                <c:pt idx="10">
                  <c:v>99.85</c:v>
                </c:pt>
                <c:pt idx="11">
                  <c:v>98.63</c:v>
                </c:pt>
                <c:pt idx="12">
                  <c:v>98.73</c:v>
                </c:pt>
                <c:pt idx="13">
                  <c:v>98.73</c:v>
                </c:pt>
                <c:pt idx="14">
                  <c:v>97.3</c:v>
                </c:pt>
                <c:pt idx="15">
                  <c:v>95.68</c:v>
                </c:pt>
                <c:pt idx="16">
                  <c:v>95.83</c:v>
                </c:pt>
                <c:pt idx="17">
                  <c:v>96.14</c:v>
                </c:pt>
                <c:pt idx="18">
                  <c:v>94.45</c:v>
                </c:pt>
                <c:pt idx="19">
                  <c:v>91.91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CBC-41B3-9CF4-C96D9453382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Quintile 5 (most exposed)</c:v>
                </c:pt>
              </c:strCache>
            </c:strRef>
          </c:tx>
          <c:spPr>
            <a:ln w="25400">
              <a:solidFill>
                <a:srgbClr val="A02D2D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2021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2022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  <c:pt idx="8">
                  <c:v>2023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2">
                  <c:v>2024</c:v>
                </c:pt>
                <c:pt idx="13">
                  <c:v> </c:v>
                </c:pt>
                <c:pt idx="14">
                  <c:v> </c:v>
                </c:pt>
                <c:pt idx="15">
                  <c:v> </c:v>
                </c:pt>
                <c:pt idx="16">
                  <c:v>2025</c:v>
                </c:pt>
                <c:pt idx="17">
                  <c:v> </c:v>
                </c:pt>
                <c:pt idx="18">
                  <c:v> </c:v>
                </c:pt>
                <c:pt idx="19">
                  <c:v> </c:v>
                </c:pt>
              </c:strCache>
            </c:strRef>
          </c:cat>
          <c:val>
            <c:numRef>
              <c:f>Sheet1!$F$2:$F$21</c:f>
              <c:numCache>
                <c:formatCode>General</c:formatCode>
                <c:ptCount val="20"/>
                <c:pt idx="0">
                  <c:v>86.95</c:v>
                </c:pt>
                <c:pt idx="1">
                  <c:v>90.94</c:v>
                </c:pt>
                <c:pt idx="2">
                  <c:v>92.75</c:v>
                </c:pt>
                <c:pt idx="3">
                  <c:v>93.32</c:v>
                </c:pt>
                <c:pt idx="4">
                  <c:v>97.79</c:v>
                </c:pt>
                <c:pt idx="5">
                  <c:v>100</c:v>
                </c:pt>
                <c:pt idx="6">
                  <c:v>99.25</c:v>
                </c:pt>
                <c:pt idx="7">
                  <c:v>97.61</c:v>
                </c:pt>
                <c:pt idx="8">
                  <c:v>98.55</c:v>
                </c:pt>
                <c:pt idx="9">
                  <c:v>99.06</c:v>
                </c:pt>
                <c:pt idx="10">
                  <c:v>97.24</c:v>
                </c:pt>
                <c:pt idx="11">
                  <c:v>95.76</c:v>
                </c:pt>
                <c:pt idx="12">
                  <c:v>95.71</c:v>
                </c:pt>
                <c:pt idx="13">
                  <c:v>95.63</c:v>
                </c:pt>
                <c:pt idx="14">
                  <c:v>93.22</c:v>
                </c:pt>
                <c:pt idx="15">
                  <c:v>91.36</c:v>
                </c:pt>
                <c:pt idx="16">
                  <c:v>91.27</c:v>
                </c:pt>
                <c:pt idx="17">
                  <c:v>91.5</c:v>
                </c:pt>
                <c:pt idx="18">
                  <c:v>89.83</c:v>
                </c:pt>
                <c:pt idx="19">
                  <c:v>87.59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CBC-41B3-9CF4-C96D945338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700">
                <a:latin typeface="Cambria"/>
              </a:defRPr>
            </a:pPr>
            <a:endParaRPr lang="en-US"/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orientation val="minMax"/>
          <c:max val="120"/>
          <c:min val="7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700">
                <a:latin typeface="Cambria"/>
              </a:defRPr>
            </a:pPr>
            <a:endParaRPr lang="en-US"/>
          </a:p>
        </c:txPr>
        <c:crossAx val="2118791784"/>
        <c:crosses val="autoZero"/>
        <c:crossBetween val="between"/>
        <c:majorUnit val="2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Quintile 1 (least exposed)</c:v>
                </c:pt>
              </c:strCache>
            </c:strRef>
          </c:tx>
          <c:spPr>
            <a:ln w="17145">
              <a:solidFill>
                <a:srgbClr val="D2D2D2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2021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2022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  <c:pt idx="8">
                  <c:v>2023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2">
                  <c:v>2024</c:v>
                </c:pt>
                <c:pt idx="13">
                  <c:v> </c:v>
                </c:pt>
                <c:pt idx="14">
                  <c:v> </c:v>
                </c:pt>
                <c:pt idx="15">
                  <c:v> </c:v>
                </c:pt>
                <c:pt idx="16">
                  <c:v>2025</c:v>
                </c:pt>
                <c:pt idx="17">
                  <c:v> </c:v>
                </c:pt>
                <c:pt idx="18">
                  <c:v> </c:v>
                </c:pt>
                <c:pt idx="19">
                  <c:v> </c:v>
                </c:pt>
              </c:strCache>
            </c:str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90.26</c:v>
                </c:pt>
                <c:pt idx="1">
                  <c:v>92.64</c:v>
                </c:pt>
                <c:pt idx="2">
                  <c:v>94.5</c:v>
                </c:pt>
                <c:pt idx="3">
                  <c:v>97.51</c:v>
                </c:pt>
                <c:pt idx="4">
                  <c:v>98.75</c:v>
                </c:pt>
                <c:pt idx="5">
                  <c:v>100</c:v>
                </c:pt>
                <c:pt idx="6">
                  <c:v>101.7</c:v>
                </c:pt>
                <c:pt idx="7">
                  <c:v>102.9</c:v>
                </c:pt>
                <c:pt idx="8">
                  <c:v>102.8</c:v>
                </c:pt>
                <c:pt idx="9">
                  <c:v>103.6</c:v>
                </c:pt>
                <c:pt idx="10">
                  <c:v>103.4</c:v>
                </c:pt>
                <c:pt idx="11">
                  <c:v>104.9</c:v>
                </c:pt>
                <c:pt idx="12">
                  <c:v>105.1</c:v>
                </c:pt>
                <c:pt idx="13">
                  <c:v>106.6</c:v>
                </c:pt>
                <c:pt idx="14">
                  <c:v>105.5</c:v>
                </c:pt>
                <c:pt idx="15">
                  <c:v>105.3</c:v>
                </c:pt>
                <c:pt idx="16">
                  <c:v>104.7</c:v>
                </c:pt>
                <c:pt idx="17">
                  <c:v>105.3</c:v>
                </c:pt>
                <c:pt idx="18">
                  <c:v>105.3</c:v>
                </c:pt>
                <c:pt idx="19">
                  <c:v>105.7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1A-471B-9D0B-B909F30A70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Quintile 2</c:v>
                </c:pt>
              </c:strCache>
            </c:strRef>
          </c:tx>
          <c:spPr>
            <a:ln w="17145">
              <a:solidFill>
                <a:srgbClr val="AFAFAF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2021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2022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  <c:pt idx="8">
                  <c:v>2023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2">
                  <c:v>2024</c:v>
                </c:pt>
                <c:pt idx="13">
                  <c:v> </c:v>
                </c:pt>
                <c:pt idx="14">
                  <c:v> </c:v>
                </c:pt>
                <c:pt idx="15">
                  <c:v> </c:v>
                </c:pt>
                <c:pt idx="16">
                  <c:v>2025</c:v>
                </c:pt>
                <c:pt idx="17">
                  <c:v> </c:v>
                </c:pt>
                <c:pt idx="18">
                  <c:v> </c:v>
                </c:pt>
                <c:pt idx="19">
                  <c:v> </c:v>
                </c:pt>
              </c:strCache>
            </c:strRef>
          </c:cat>
          <c:val>
            <c:numRef>
              <c:f>Sheet1!$C$2:$C$21</c:f>
              <c:numCache>
                <c:formatCode>General</c:formatCode>
                <c:ptCount val="20"/>
                <c:pt idx="0">
                  <c:v>88.02</c:v>
                </c:pt>
                <c:pt idx="1">
                  <c:v>91.87</c:v>
                </c:pt>
                <c:pt idx="2">
                  <c:v>93.46</c:v>
                </c:pt>
                <c:pt idx="3">
                  <c:v>95.55</c:v>
                </c:pt>
                <c:pt idx="4">
                  <c:v>96.97</c:v>
                </c:pt>
                <c:pt idx="5">
                  <c:v>100</c:v>
                </c:pt>
                <c:pt idx="6">
                  <c:v>101.9</c:v>
                </c:pt>
                <c:pt idx="7">
                  <c:v>103.1</c:v>
                </c:pt>
                <c:pt idx="8">
                  <c:v>103</c:v>
                </c:pt>
                <c:pt idx="9">
                  <c:v>105.3</c:v>
                </c:pt>
                <c:pt idx="10">
                  <c:v>105.2</c:v>
                </c:pt>
                <c:pt idx="11">
                  <c:v>107.2</c:v>
                </c:pt>
                <c:pt idx="12">
                  <c:v>107.8</c:v>
                </c:pt>
                <c:pt idx="13">
                  <c:v>108.9</c:v>
                </c:pt>
                <c:pt idx="14">
                  <c:v>109.1</c:v>
                </c:pt>
                <c:pt idx="15">
                  <c:v>110.3</c:v>
                </c:pt>
                <c:pt idx="16">
                  <c:v>109.7</c:v>
                </c:pt>
                <c:pt idx="17">
                  <c:v>110.5</c:v>
                </c:pt>
                <c:pt idx="18">
                  <c:v>109.6</c:v>
                </c:pt>
                <c:pt idx="19">
                  <c:v>109.7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C1A-471B-9D0B-B909F30A70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Quintile 3</c:v>
                </c:pt>
              </c:strCache>
            </c:strRef>
          </c:tx>
          <c:spPr>
            <a:ln w="17145">
              <a:solidFill>
                <a:srgbClr val="828282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2021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2022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  <c:pt idx="8">
                  <c:v>2023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2">
                  <c:v>2024</c:v>
                </c:pt>
                <c:pt idx="13">
                  <c:v> </c:v>
                </c:pt>
                <c:pt idx="14">
                  <c:v> </c:v>
                </c:pt>
                <c:pt idx="15">
                  <c:v> </c:v>
                </c:pt>
                <c:pt idx="16">
                  <c:v>2025</c:v>
                </c:pt>
                <c:pt idx="17">
                  <c:v> </c:v>
                </c:pt>
                <c:pt idx="18">
                  <c:v> </c:v>
                </c:pt>
                <c:pt idx="19">
                  <c:v> </c:v>
                </c:pt>
              </c:strCache>
            </c:strRef>
          </c:cat>
          <c:val>
            <c:numRef>
              <c:f>Sheet1!$D$2:$D$21</c:f>
              <c:numCache>
                <c:formatCode>General</c:formatCode>
                <c:ptCount val="20"/>
                <c:pt idx="0">
                  <c:v>87.72999999999999</c:v>
                </c:pt>
                <c:pt idx="1">
                  <c:v>93.78</c:v>
                </c:pt>
                <c:pt idx="2">
                  <c:v>94.94</c:v>
                </c:pt>
                <c:pt idx="3">
                  <c:v>93.85</c:v>
                </c:pt>
                <c:pt idx="4">
                  <c:v>95.64</c:v>
                </c:pt>
                <c:pt idx="5">
                  <c:v>100</c:v>
                </c:pt>
                <c:pt idx="6">
                  <c:v>100.8</c:v>
                </c:pt>
                <c:pt idx="7">
                  <c:v>100.7</c:v>
                </c:pt>
                <c:pt idx="8">
                  <c:v>100.6</c:v>
                </c:pt>
                <c:pt idx="9">
                  <c:v>105.1</c:v>
                </c:pt>
                <c:pt idx="10">
                  <c:v>104.8</c:v>
                </c:pt>
                <c:pt idx="11">
                  <c:v>105.2</c:v>
                </c:pt>
                <c:pt idx="12">
                  <c:v>105.6</c:v>
                </c:pt>
                <c:pt idx="13">
                  <c:v>109.9</c:v>
                </c:pt>
                <c:pt idx="14">
                  <c:v>108</c:v>
                </c:pt>
                <c:pt idx="15">
                  <c:v>107.2</c:v>
                </c:pt>
                <c:pt idx="16">
                  <c:v>107.6</c:v>
                </c:pt>
                <c:pt idx="17">
                  <c:v>111.4</c:v>
                </c:pt>
                <c:pt idx="18">
                  <c:v>110</c:v>
                </c:pt>
                <c:pt idx="19">
                  <c:v>110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C1A-471B-9D0B-B909F30A709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Quintile 4</c:v>
                </c:pt>
              </c:strCache>
            </c:strRef>
          </c:tx>
          <c:spPr>
            <a:ln w="17145">
              <a:solidFill>
                <a:srgbClr val="4B4B4B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2021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2022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  <c:pt idx="8">
                  <c:v>2023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2">
                  <c:v>2024</c:v>
                </c:pt>
                <c:pt idx="13">
                  <c:v> </c:v>
                </c:pt>
                <c:pt idx="14">
                  <c:v> </c:v>
                </c:pt>
                <c:pt idx="15">
                  <c:v> </c:v>
                </c:pt>
                <c:pt idx="16">
                  <c:v>2025</c:v>
                </c:pt>
                <c:pt idx="17">
                  <c:v> </c:v>
                </c:pt>
                <c:pt idx="18">
                  <c:v> </c:v>
                </c:pt>
                <c:pt idx="19">
                  <c:v> </c:v>
                </c:pt>
              </c:strCache>
            </c:strRef>
          </c:cat>
          <c:val>
            <c:numRef>
              <c:f>Sheet1!$E$2:$E$21</c:f>
              <c:numCache>
                <c:formatCode>General</c:formatCode>
                <c:ptCount val="20"/>
                <c:pt idx="0">
                  <c:v>89.39</c:v>
                </c:pt>
                <c:pt idx="1">
                  <c:v>92.37</c:v>
                </c:pt>
                <c:pt idx="2">
                  <c:v>94.2</c:v>
                </c:pt>
                <c:pt idx="3">
                  <c:v>95.99</c:v>
                </c:pt>
                <c:pt idx="4">
                  <c:v>97.47</c:v>
                </c:pt>
                <c:pt idx="5">
                  <c:v>100</c:v>
                </c:pt>
                <c:pt idx="6">
                  <c:v>100.5</c:v>
                </c:pt>
                <c:pt idx="7">
                  <c:v>100.29999999999998</c:v>
                </c:pt>
                <c:pt idx="8">
                  <c:v>99.67</c:v>
                </c:pt>
                <c:pt idx="9">
                  <c:v>100.7</c:v>
                </c:pt>
                <c:pt idx="10">
                  <c:v>100.6</c:v>
                </c:pt>
                <c:pt idx="11">
                  <c:v>100.7</c:v>
                </c:pt>
                <c:pt idx="12">
                  <c:v>100.29999999999998</c:v>
                </c:pt>
                <c:pt idx="13">
                  <c:v>100.9</c:v>
                </c:pt>
                <c:pt idx="14">
                  <c:v>100.4</c:v>
                </c:pt>
                <c:pt idx="15">
                  <c:v>99.6</c:v>
                </c:pt>
                <c:pt idx="16">
                  <c:v>99</c:v>
                </c:pt>
                <c:pt idx="17">
                  <c:v>99.08</c:v>
                </c:pt>
                <c:pt idx="18">
                  <c:v>98.24</c:v>
                </c:pt>
                <c:pt idx="19">
                  <c:v>97.28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C1A-471B-9D0B-B909F30A709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Quintile 5 (most exposed)</c:v>
                </c:pt>
              </c:strCache>
            </c:strRef>
          </c:tx>
          <c:spPr>
            <a:ln w="25400">
              <a:solidFill>
                <a:srgbClr val="A02D2D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2021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2022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  <c:pt idx="8">
                  <c:v>2023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2">
                  <c:v>2024</c:v>
                </c:pt>
                <c:pt idx="13">
                  <c:v> </c:v>
                </c:pt>
                <c:pt idx="14">
                  <c:v> </c:v>
                </c:pt>
                <c:pt idx="15">
                  <c:v> </c:v>
                </c:pt>
                <c:pt idx="16">
                  <c:v>2025</c:v>
                </c:pt>
                <c:pt idx="17">
                  <c:v> </c:v>
                </c:pt>
                <c:pt idx="18">
                  <c:v> </c:v>
                </c:pt>
                <c:pt idx="19">
                  <c:v> </c:v>
                </c:pt>
              </c:strCache>
            </c:strRef>
          </c:cat>
          <c:val>
            <c:numRef>
              <c:f>Sheet1!$F$2:$F$21</c:f>
              <c:numCache>
                <c:formatCode>General</c:formatCode>
                <c:ptCount val="20"/>
                <c:pt idx="0">
                  <c:v>89.600000000000009</c:v>
                </c:pt>
                <c:pt idx="1">
                  <c:v>92.51</c:v>
                </c:pt>
                <c:pt idx="2">
                  <c:v>94.74</c:v>
                </c:pt>
                <c:pt idx="3">
                  <c:v>96.09</c:v>
                </c:pt>
                <c:pt idx="4">
                  <c:v>97.9</c:v>
                </c:pt>
                <c:pt idx="5">
                  <c:v>100</c:v>
                </c:pt>
                <c:pt idx="6">
                  <c:v>100.2</c:v>
                </c:pt>
                <c:pt idx="7">
                  <c:v>100.6</c:v>
                </c:pt>
                <c:pt idx="8">
                  <c:v>100.5</c:v>
                </c:pt>
                <c:pt idx="9">
                  <c:v>101.9</c:v>
                </c:pt>
                <c:pt idx="10">
                  <c:v>101.5</c:v>
                </c:pt>
                <c:pt idx="11">
                  <c:v>101.6</c:v>
                </c:pt>
                <c:pt idx="12">
                  <c:v>101.4</c:v>
                </c:pt>
                <c:pt idx="13">
                  <c:v>101.9</c:v>
                </c:pt>
                <c:pt idx="14">
                  <c:v>100.9</c:v>
                </c:pt>
                <c:pt idx="15">
                  <c:v>100.2</c:v>
                </c:pt>
                <c:pt idx="16">
                  <c:v>99.34</c:v>
                </c:pt>
                <c:pt idx="17">
                  <c:v>99.93</c:v>
                </c:pt>
                <c:pt idx="18">
                  <c:v>98.97</c:v>
                </c:pt>
                <c:pt idx="19">
                  <c:v>97.76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C1A-471B-9D0B-B909F30A70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700">
                <a:latin typeface="Cambria"/>
              </a:defRPr>
            </a:pPr>
            <a:endParaRPr lang="en-US"/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orientation val="minMax"/>
          <c:max val="120"/>
          <c:min val="7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700">
                <a:latin typeface="Cambria"/>
              </a:defRPr>
            </a:pPr>
            <a:endParaRPr lang="en-US"/>
          </a:p>
        </c:txPr>
        <c:crossAx val="2118791784"/>
        <c:crosses val="autoZero"/>
        <c:crossBetween val="between"/>
        <c:majorUnit val="2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Quintile 1 (least exposed)</c:v>
                </c:pt>
              </c:strCache>
            </c:strRef>
          </c:tx>
          <c:spPr>
            <a:ln w="17145">
              <a:solidFill>
                <a:srgbClr val="D2D2D2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2021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2022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  <c:pt idx="8">
                  <c:v>2023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2">
                  <c:v>2024</c:v>
                </c:pt>
                <c:pt idx="13">
                  <c:v> </c:v>
                </c:pt>
                <c:pt idx="14">
                  <c:v> </c:v>
                </c:pt>
                <c:pt idx="15">
                  <c:v> </c:v>
                </c:pt>
                <c:pt idx="16">
                  <c:v>2025</c:v>
                </c:pt>
                <c:pt idx="17">
                  <c:v> </c:v>
                </c:pt>
                <c:pt idx="18">
                  <c:v> </c:v>
                </c:pt>
                <c:pt idx="19">
                  <c:v> </c:v>
                </c:pt>
              </c:strCache>
            </c:str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86.4</c:v>
                </c:pt>
                <c:pt idx="1">
                  <c:v>89.64</c:v>
                </c:pt>
                <c:pt idx="2">
                  <c:v>92.65</c:v>
                </c:pt>
                <c:pt idx="3">
                  <c:v>94.47</c:v>
                </c:pt>
                <c:pt idx="4">
                  <c:v>97.38</c:v>
                </c:pt>
                <c:pt idx="5">
                  <c:v>100</c:v>
                </c:pt>
                <c:pt idx="6">
                  <c:v>102.5</c:v>
                </c:pt>
                <c:pt idx="7">
                  <c:v>102.7</c:v>
                </c:pt>
                <c:pt idx="8">
                  <c:v>103.8</c:v>
                </c:pt>
                <c:pt idx="9">
                  <c:v>105.6</c:v>
                </c:pt>
                <c:pt idx="10">
                  <c:v>106.3</c:v>
                </c:pt>
                <c:pt idx="11">
                  <c:v>107.7</c:v>
                </c:pt>
                <c:pt idx="12">
                  <c:v>108.5</c:v>
                </c:pt>
                <c:pt idx="13">
                  <c:v>109.9</c:v>
                </c:pt>
                <c:pt idx="14">
                  <c:v>109</c:v>
                </c:pt>
                <c:pt idx="15">
                  <c:v>107.8</c:v>
                </c:pt>
                <c:pt idx="16">
                  <c:v>107.3</c:v>
                </c:pt>
                <c:pt idx="17">
                  <c:v>107.9</c:v>
                </c:pt>
                <c:pt idx="18">
                  <c:v>107.3</c:v>
                </c:pt>
                <c:pt idx="19">
                  <c:v>105.9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E9-4F71-BD3A-C610834CDA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Quintile 2</c:v>
                </c:pt>
              </c:strCache>
            </c:strRef>
          </c:tx>
          <c:spPr>
            <a:ln w="17145">
              <a:solidFill>
                <a:srgbClr val="AFAFAF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2021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2022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  <c:pt idx="8">
                  <c:v>2023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2">
                  <c:v>2024</c:v>
                </c:pt>
                <c:pt idx="13">
                  <c:v> </c:v>
                </c:pt>
                <c:pt idx="14">
                  <c:v> </c:v>
                </c:pt>
                <c:pt idx="15">
                  <c:v> </c:v>
                </c:pt>
                <c:pt idx="16">
                  <c:v>2025</c:v>
                </c:pt>
                <c:pt idx="17">
                  <c:v> </c:v>
                </c:pt>
                <c:pt idx="18">
                  <c:v> </c:v>
                </c:pt>
                <c:pt idx="19">
                  <c:v> </c:v>
                </c:pt>
              </c:strCache>
            </c:strRef>
          </c:cat>
          <c:val>
            <c:numRef>
              <c:f>Sheet1!$C$2:$C$21</c:f>
              <c:numCache>
                <c:formatCode>General</c:formatCode>
                <c:ptCount val="20"/>
                <c:pt idx="0">
                  <c:v>85.1</c:v>
                </c:pt>
                <c:pt idx="1">
                  <c:v>89.64</c:v>
                </c:pt>
                <c:pt idx="2">
                  <c:v>91.71</c:v>
                </c:pt>
                <c:pt idx="3">
                  <c:v>94.33</c:v>
                </c:pt>
                <c:pt idx="4">
                  <c:v>97</c:v>
                </c:pt>
                <c:pt idx="5">
                  <c:v>100</c:v>
                </c:pt>
                <c:pt idx="6">
                  <c:v>102.3</c:v>
                </c:pt>
                <c:pt idx="7">
                  <c:v>103.6</c:v>
                </c:pt>
                <c:pt idx="8">
                  <c:v>103.6</c:v>
                </c:pt>
                <c:pt idx="9">
                  <c:v>106.1</c:v>
                </c:pt>
                <c:pt idx="10">
                  <c:v>107</c:v>
                </c:pt>
                <c:pt idx="11">
                  <c:v>108.5</c:v>
                </c:pt>
                <c:pt idx="12">
                  <c:v>109</c:v>
                </c:pt>
                <c:pt idx="13">
                  <c:v>110.6</c:v>
                </c:pt>
                <c:pt idx="14">
                  <c:v>110.2</c:v>
                </c:pt>
                <c:pt idx="15">
                  <c:v>110.9</c:v>
                </c:pt>
                <c:pt idx="16">
                  <c:v>110.1</c:v>
                </c:pt>
                <c:pt idx="17">
                  <c:v>110.4</c:v>
                </c:pt>
                <c:pt idx="18">
                  <c:v>108.8</c:v>
                </c:pt>
                <c:pt idx="19">
                  <c:v>108.7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CE9-4F71-BD3A-C610834CDA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Quintile 3</c:v>
                </c:pt>
              </c:strCache>
            </c:strRef>
          </c:tx>
          <c:spPr>
            <a:ln w="17145">
              <a:solidFill>
                <a:srgbClr val="828282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2021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2022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  <c:pt idx="8">
                  <c:v>2023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2">
                  <c:v>2024</c:v>
                </c:pt>
                <c:pt idx="13">
                  <c:v> </c:v>
                </c:pt>
                <c:pt idx="14">
                  <c:v> </c:v>
                </c:pt>
                <c:pt idx="15">
                  <c:v> </c:v>
                </c:pt>
                <c:pt idx="16">
                  <c:v>2025</c:v>
                </c:pt>
                <c:pt idx="17">
                  <c:v> </c:v>
                </c:pt>
                <c:pt idx="18">
                  <c:v> </c:v>
                </c:pt>
                <c:pt idx="19">
                  <c:v> </c:v>
                </c:pt>
              </c:strCache>
            </c:strRef>
          </c:cat>
          <c:val>
            <c:numRef>
              <c:f>Sheet1!$D$2:$D$21</c:f>
              <c:numCache>
                <c:formatCode>General</c:formatCode>
                <c:ptCount val="20"/>
                <c:pt idx="0">
                  <c:v>86</c:v>
                </c:pt>
                <c:pt idx="1">
                  <c:v>91.4</c:v>
                </c:pt>
                <c:pt idx="2">
                  <c:v>93.26</c:v>
                </c:pt>
                <c:pt idx="3">
                  <c:v>93.34</c:v>
                </c:pt>
                <c:pt idx="4">
                  <c:v>95.58</c:v>
                </c:pt>
                <c:pt idx="5">
                  <c:v>100</c:v>
                </c:pt>
                <c:pt idx="6">
                  <c:v>101.5</c:v>
                </c:pt>
                <c:pt idx="7">
                  <c:v>102.4</c:v>
                </c:pt>
                <c:pt idx="8">
                  <c:v>102.6</c:v>
                </c:pt>
                <c:pt idx="9">
                  <c:v>107</c:v>
                </c:pt>
                <c:pt idx="10">
                  <c:v>106.6</c:v>
                </c:pt>
                <c:pt idx="11">
                  <c:v>107.1</c:v>
                </c:pt>
                <c:pt idx="12">
                  <c:v>107.9</c:v>
                </c:pt>
                <c:pt idx="13">
                  <c:v>110.9</c:v>
                </c:pt>
                <c:pt idx="14">
                  <c:v>109.3</c:v>
                </c:pt>
                <c:pt idx="15">
                  <c:v>108.8</c:v>
                </c:pt>
                <c:pt idx="16">
                  <c:v>108.9</c:v>
                </c:pt>
                <c:pt idx="17">
                  <c:v>110.8</c:v>
                </c:pt>
                <c:pt idx="18">
                  <c:v>109.3</c:v>
                </c:pt>
                <c:pt idx="19">
                  <c:v>108.3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CE9-4F71-BD3A-C610834CDA9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Quintile 4</c:v>
                </c:pt>
              </c:strCache>
            </c:strRef>
          </c:tx>
          <c:spPr>
            <a:ln w="17145">
              <a:solidFill>
                <a:srgbClr val="4B4B4B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2021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2022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  <c:pt idx="8">
                  <c:v>2023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2">
                  <c:v>2024</c:v>
                </c:pt>
                <c:pt idx="13">
                  <c:v> </c:v>
                </c:pt>
                <c:pt idx="14">
                  <c:v> </c:v>
                </c:pt>
                <c:pt idx="15">
                  <c:v> </c:v>
                </c:pt>
                <c:pt idx="16">
                  <c:v>2025</c:v>
                </c:pt>
                <c:pt idx="17">
                  <c:v> </c:v>
                </c:pt>
                <c:pt idx="18">
                  <c:v> </c:v>
                </c:pt>
                <c:pt idx="19">
                  <c:v> </c:v>
                </c:pt>
              </c:strCache>
            </c:strRef>
          </c:cat>
          <c:val>
            <c:numRef>
              <c:f>Sheet1!$E$2:$E$21</c:f>
              <c:numCache>
                <c:formatCode>General</c:formatCode>
                <c:ptCount val="20"/>
                <c:pt idx="0">
                  <c:v>88.89</c:v>
                </c:pt>
                <c:pt idx="1">
                  <c:v>91.68</c:v>
                </c:pt>
                <c:pt idx="2">
                  <c:v>93.85</c:v>
                </c:pt>
                <c:pt idx="3">
                  <c:v>95.76</c:v>
                </c:pt>
                <c:pt idx="4">
                  <c:v>97.67</c:v>
                </c:pt>
                <c:pt idx="5">
                  <c:v>100</c:v>
                </c:pt>
                <c:pt idx="6">
                  <c:v>101</c:v>
                </c:pt>
                <c:pt idx="7">
                  <c:v>101.7</c:v>
                </c:pt>
                <c:pt idx="8">
                  <c:v>101.6</c:v>
                </c:pt>
                <c:pt idx="9">
                  <c:v>102.3</c:v>
                </c:pt>
                <c:pt idx="10">
                  <c:v>102.8</c:v>
                </c:pt>
                <c:pt idx="11">
                  <c:v>102.8</c:v>
                </c:pt>
                <c:pt idx="12">
                  <c:v>102.7</c:v>
                </c:pt>
                <c:pt idx="13">
                  <c:v>103.3</c:v>
                </c:pt>
                <c:pt idx="14">
                  <c:v>102.8</c:v>
                </c:pt>
                <c:pt idx="15">
                  <c:v>102.6</c:v>
                </c:pt>
                <c:pt idx="16">
                  <c:v>101.9</c:v>
                </c:pt>
                <c:pt idx="17">
                  <c:v>102</c:v>
                </c:pt>
                <c:pt idx="18">
                  <c:v>101.5</c:v>
                </c:pt>
                <c:pt idx="19">
                  <c:v>100.8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CE9-4F71-BD3A-C610834CDA9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Quintile 5 (most exposed)</c:v>
                </c:pt>
              </c:strCache>
            </c:strRef>
          </c:tx>
          <c:spPr>
            <a:ln w="25400">
              <a:solidFill>
                <a:srgbClr val="A02D2D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2021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2022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  <c:pt idx="8">
                  <c:v>2023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2">
                  <c:v>2024</c:v>
                </c:pt>
                <c:pt idx="13">
                  <c:v> </c:v>
                </c:pt>
                <c:pt idx="14">
                  <c:v> </c:v>
                </c:pt>
                <c:pt idx="15">
                  <c:v> </c:v>
                </c:pt>
                <c:pt idx="16">
                  <c:v>2025</c:v>
                </c:pt>
                <c:pt idx="17">
                  <c:v> </c:v>
                </c:pt>
                <c:pt idx="18">
                  <c:v> </c:v>
                </c:pt>
                <c:pt idx="19">
                  <c:v> </c:v>
                </c:pt>
              </c:strCache>
            </c:strRef>
          </c:cat>
          <c:val>
            <c:numRef>
              <c:f>Sheet1!$F$2:$F$21</c:f>
              <c:numCache>
                <c:formatCode>General</c:formatCode>
                <c:ptCount val="20"/>
                <c:pt idx="0">
                  <c:v>88.75</c:v>
                </c:pt>
                <c:pt idx="1">
                  <c:v>91.9</c:v>
                </c:pt>
                <c:pt idx="2">
                  <c:v>94.07</c:v>
                </c:pt>
                <c:pt idx="3">
                  <c:v>95.5</c:v>
                </c:pt>
                <c:pt idx="4">
                  <c:v>97.52</c:v>
                </c:pt>
                <c:pt idx="5">
                  <c:v>100</c:v>
                </c:pt>
                <c:pt idx="6">
                  <c:v>101</c:v>
                </c:pt>
                <c:pt idx="7">
                  <c:v>102</c:v>
                </c:pt>
                <c:pt idx="8">
                  <c:v>102.7</c:v>
                </c:pt>
                <c:pt idx="9">
                  <c:v>104.3</c:v>
                </c:pt>
                <c:pt idx="10">
                  <c:v>104.6</c:v>
                </c:pt>
                <c:pt idx="11">
                  <c:v>105</c:v>
                </c:pt>
                <c:pt idx="12">
                  <c:v>105.2</c:v>
                </c:pt>
                <c:pt idx="13">
                  <c:v>105.6</c:v>
                </c:pt>
                <c:pt idx="14">
                  <c:v>105</c:v>
                </c:pt>
                <c:pt idx="15">
                  <c:v>104.6</c:v>
                </c:pt>
                <c:pt idx="16">
                  <c:v>103.8</c:v>
                </c:pt>
                <c:pt idx="17">
                  <c:v>103.9</c:v>
                </c:pt>
                <c:pt idx="18">
                  <c:v>103.3</c:v>
                </c:pt>
                <c:pt idx="19">
                  <c:v>102.1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CE9-4F71-BD3A-C610834CDA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700">
                <a:latin typeface="Cambria"/>
              </a:defRPr>
            </a:pPr>
            <a:endParaRPr lang="en-US"/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orientation val="minMax"/>
          <c:max val="120"/>
          <c:min val="7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700">
                <a:latin typeface="Cambria"/>
              </a:defRPr>
            </a:pPr>
            <a:endParaRPr lang="en-US"/>
          </a:p>
        </c:txPr>
        <c:crossAx val="2118791784"/>
        <c:crosses val="autoZero"/>
        <c:crossBetween val="between"/>
        <c:majorUnit val="2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Quintile 1 (least exposed)</c:v>
                </c:pt>
              </c:strCache>
            </c:strRef>
          </c:tx>
          <c:spPr>
            <a:ln w="17145">
              <a:solidFill>
                <a:srgbClr val="D2D2D2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2021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2022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  <c:pt idx="8">
                  <c:v>2023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2">
                  <c:v>2024</c:v>
                </c:pt>
                <c:pt idx="13">
                  <c:v> </c:v>
                </c:pt>
                <c:pt idx="14">
                  <c:v> </c:v>
                </c:pt>
                <c:pt idx="15">
                  <c:v> </c:v>
                </c:pt>
                <c:pt idx="16">
                  <c:v>2025</c:v>
                </c:pt>
                <c:pt idx="17">
                  <c:v> </c:v>
                </c:pt>
                <c:pt idx="18">
                  <c:v> </c:v>
                </c:pt>
                <c:pt idx="19">
                  <c:v> </c:v>
                </c:pt>
              </c:strCache>
            </c:str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89.81</c:v>
                </c:pt>
                <c:pt idx="1">
                  <c:v>92.32</c:v>
                </c:pt>
                <c:pt idx="2">
                  <c:v>94.41</c:v>
                </c:pt>
                <c:pt idx="3">
                  <c:v>96.81</c:v>
                </c:pt>
                <c:pt idx="4">
                  <c:v>97.96</c:v>
                </c:pt>
                <c:pt idx="5">
                  <c:v>100</c:v>
                </c:pt>
                <c:pt idx="6">
                  <c:v>101.8</c:v>
                </c:pt>
                <c:pt idx="7">
                  <c:v>103</c:v>
                </c:pt>
                <c:pt idx="8">
                  <c:v>103.4</c:v>
                </c:pt>
                <c:pt idx="9">
                  <c:v>105</c:v>
                </c:pt>
                <c:pt idx="10">
                  <c:v>105.4</c:v>
                </c:pt>
                <c:pt idx="11">
                  <c:v>107.4</c:v>
                </c:pt>
                <c:pt idx="12">
                  <c:v>107.9</c:v>
                </c:pt>
                <c:pt idx="13">
                  <c:v>110.5</c:v>
                </c:pt>
                <c:pt idx="14">
                  <c:v>110.2</c:v>
                </c:pt>
                <c:pt idx="15">
                  <c:v>111.1</c:v>
                </c:pt>
                <c:pt idx="16">
                  <c:v>111.6</c:v>
                </c:pt>
                <c:pt idx="17">
                  <c:v>112.7</c:v>
                </c:pt>
                <c:pt idx="18">
                  <c:v>112.9</c:v>
                </c:pt>
                <c:pt idx="19">
                  <c:v>113.3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D2-48B2-8A55-9199D32FAD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Quintile 2</c:v>
                </c:pt>
              </c:strCache>
            </c:strRef>
          </c:tx>
          <c:spPr>
            <a:ln w="17145">
              <a:solidFill>
                <a:srgbClr val="AFAFAF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2021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2022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  <c:pt idx="8">
                  <c:v>2023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2">
                  <c:v>2024</c:v>
                </c:pt>
                <c:pt idx="13">
                  <c:v> </c:v>
                </c:pt>
                <c:pt idx="14">
                  <c:v> </c:v>
                </c:pt>
                <c:pt idx="15">
                  <c:v> </c:v>
                </c:pt>
                <c:pt idx="16">
                  <c:v>2025</c:v>
                </c:pt>
                <c:pt idx="17">
                  <c:v> </c:v>
                </c:pt>
                <c:pt idx="18">
                  <c:v> </c:v>
                </c:pt>
                <c:pt idx="19">
                  <c:v> </c:v>
                </c:pt>
              </c:strCache>
            </c:strRef>
          </c:cat>
          <c:val>
            <c:numRef>
              <c:f>Sheet1!$C$2:$C$21</c:f>
              <c:numCache>
                <c:formatCode>General</c:formatCode>
                <c:ptCount val="20"/>
                <c:pt idx="0">
                  <c:v>87.58</c:v>
                </c:pt>
                <c:pt idx="1">
                  <c:v>91.23</c:v>
                </c:pt>
                <c:pt idx="2">
                  <c:v>92.73</c:v>
                </c:pt>
                <c:pt idx="3">
                  <c:v>94.8</c:v>
                </c:pt>
                <c:pt idx="4">
                  <c:v>96.69</c:v>
                </c:pt>
                <c:pt idx="5">
                  <c:v>100</c:v>
                </c:pt>
                <c:pt idx="6">
                  <c:v>101.8</c:v>
                </c:pt>
                <c:pt idx="7">
                  <c:v>103.3</c:v>
                </c:pt>
                <c:pt idx="8">
                  <c:v>103.6</c:v>
                </c:pt>
                <c:pt idx="9">
                  <c:v>106.1</c:v>
                </c:pt>
                <c:pt idx="10">
                  <c:v>107</c:v>
                </c:pt>
                <c:pt idx="11">
                  <c:v>109.1</c:v>
                </c:pt>
                <c:pt idx="12">
                  <c:v>110.1</c:v>
                </c:pt>
                <c:pt idx="13">
                  <c:v>112.3</c:v>
                </c:pt>
                <c:pt idx="14">
                  <c:v>113.3</c:v>
                </c:pt>
                <c:pt idx="15">
                  <c:v>114.6</c:v>
                </c:pt>
                <c:pt idx="16">
                  <c:v>115</c:v>
                </c:pt>
                <c:pt idx="17">
                  <c:v>116.1</c:v>
                </c:pt>
                <c:pt idx="18">
                  <c:v>115.6</c:v>
                </c:pt>
                <c:pt idx="19">
                  <c:v>116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FD2-48B2-8A55-9199D32FAD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Quintile 3</c:v>
                </c:pt>
              </c:strCache>
            </c:strRef>
          </c:tx>
          <c:spPr>
            <a:ln w="17145">
              <a:solidFill>
                <a:srgbClr val="828282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2021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2022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  <c:pt idx="8">
                  <c:v>2023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2">
                  <c:v>2024</c:v>
                </c:pt>
                <c:pt idx="13">
                  <c:v> </c:v>
                </c:pt>
                <c:pt idx="14">
                  <c:v> </c:v>
                </c:pt>
                <c:pt idx="15">
                  <c:v> </c:v>
                </c:pt>
                <c:pt idx="16">
                  <c:v>2025</c:v>
                </c:pt>
                <c:pt idx="17">
                  <c:v> </c:v>
                </c:pt>
                <c:pt idx="18">
                  <c:v> </c:v>
                </c:pt>
                <c:pt idx="19">
                  <c:v> </c:v>
                </c:pt>
              </c:strCache>
            </c:strRef>
          </c:cat>
          <c:val>
            <c:numRef>
              <c:f>Sheet1!$D$2:$D$21</c:f>
              <c:numCache>
                <c:formatCode>General</c:formatCode>
                <c:ptCount val="20"/>
                <c:pt idx="0">
                  <c:v>88.32</c:v>
                </c:pt>
                <c:pt idx="1">
                  <c:v>92.67</c:v>
                </c:pt>
                <c:pt idx="2">
                  <c:v>94.04</c:v>
                </c:pt>
                <c:pt idx="3">
                  <c:v>94.84</c:v>
                </c:pt>
                <c:pt idx="4">
                  <c:v>96.13</c:v>
                </c:pt>
                <c:pt idx="5">
                  <c:v>100</c:v>
                </c:pt>
                <c:pt idx="6">
                  <c:v>101.2</c:v>
                </c:pt>
                <c:pt idx="7">
                  <c:v>102.1</c:v>
                </c:pt>
                <c:pt idx="8">
                  <c:v>102.5</c:v>
                </c:pt>
                <c:pt idx="9">
                  <c:v>106.5</c:v>
                </c:pt>
                <c:pt idx="10">
                  <c:v>106.7</c:v>
                </c:pt>
                <c:pt idx="11">
                  <c:v>107.8</c:v>
                </c:pt>
                <c:pt idx="12">
                  <c:v>108.6</c:v>
                </c:pt>
                <c:pt idx="13">
                  <c:v>112.7</c:v>
                </c:pt>
                <c:pt idx="14">
                  <c:v>112.20000000000002</c:v>
                </c:pt>
                <c:pt idx="15">
                  <c:v>112.6</c:v>
                </c:pt>
                <c:pt idx="16">
                  <c:v>113.79999999999998</c:v>
                </c:pt>
                <c:pt idx="17">
                  <c:v>117.1</c:v>
                </c:pt>
                <c:pt idx="18">
                  <c:v>116.8</c:v>
                </c:pt>
                <c:pt idx="19">
                  <c:v>117.2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FD2-48B2-8A55-9199D32FAD4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Quintile 4</c:v>
                </c:pt>
              </c:strCache>
            </c:strRef>
          </c:tx>
          <c:spPr>
            <a:ln w="17145">
              <a:solidFill>
                <a:srgbClr val="4B4B4B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2021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2022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  <c:pt idx="8">
                  <c:v>2023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2">
                  <c:v>2024</c:v>
                </c:pt>
                <c:pt idx="13">
                  <c:v> </c:v>
                </c:pt>
                <c:pt idx="14">
                  <c:v> </c:v>
                </c:pt>
                <c:pt idx="15">
                  <c:v> </c:v>
                </c:pt>
                <c:pt idx="16">
                  <c:v>2025</c:v>
                </c:pt>
                <c:pt idx="17">
                  <c:v> </c:v>
                </c:pt>
                <c:pt idx="18">
                  <c:v> </c:v>
                </c:pt>
                <c:pt idx="19">
                  <c:v> </c:v>
                </c:pt>
              </c:strCache>
            </c:strRef>
          </c:cat>
          <c:val>
            <c:numRef>
              <c:f>Sheet1!$E$2:$E$21</c:f>
              <c:numCache>
                <c:formatCode>General</c:formatCode>
                <c:ptCount val="20"/>
                <c:pt idx="0">
                  <c:v>89.68</c:v>
                </c:pt>
                <c:pt idx="1">
                  <c:v>92.24</c:v>
                </c:pt>
                <c:pt idx="2">
                  <c:v>94.01</c:v>
                </c:pt>
                <c:pt idx="3">
                  <c:v>95.79</c:v>
                </c:pt>
                <c:pt idx="4">
                  <c:v>97.59</c:v>
                </c:pt>
                <c:pt idx="5">
                  <c:v>100</c:v>
                </c:pt>
                <c:pt idx="6">
                  <c:v>101.4</c:v>
                </c:pt>
                <c:pt idx="7">
                  <c:v>102.4</c:v>
                </c:pt>
                <c:pt idx="8">
                  <c:v>103.1</c:v>
                </c:pt>
                <c:pt idx="9">
                  <c:v>104.4</c:v>
                </c:pt>
                <c:pt idx="10">
                  <c:v>105</c:v>
                </c:pt>
                <c:pt idx="11">
                  <c:v>106.2</c:v>
                </c:pt>
                <c:pt idx="12">
                  <c:v>106.6</c:v>
                </c:pt>
                <c:pt idx="13">
                  <c:v>107.9</c:v>
                </c:pt>
                <c:pt idx="14">
                  <c:v>108.3</c:v>
                </c:pt>
                <c:pt idx="15">
                  <c:v>108.8</c:v>
                </c:pt>
                <c:pt idx="16">
                  <c:v>109.2</c:v>
                </c:pt>
                <c:pt idx="17">
                  <c:v>110.2</c:v>
                </c:pt>
                <c:pt idx="18">
                  <c:v>110.6</c:v>
                </c:pt>
                <c:pt idx="19">
                  <c:v>110.7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FD2-48B2-8A55-9199D32FAD4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Quintile 5 (most exposed)</c:v>
                </c:pt>
              </c:strCache>
            </c:strRef>
          </c:tx>
          <c:spPr>
            <a:ln w="25400">
              <a:solidFill>
                <a:srgbClr val="A02D2D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2021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2022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  <c:pt idx="8">
                  <c:v>2023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2">
                  <c:v>2024</c:v>
                </c:pt>
                <c:pt idx="13">
                  <c:v> </c:v>
                </c:pt>
                <c:pt idx="14">
                  <c:v> </c:v>
                </c:pt>
                <c:pt idx="15">
                  <c:v> </c:v>
                </c:pt>
                <c:pt idx="16">
                  <c:v>2025</c:v>
                </c:pt>
                <c:pt idx="17">
                  <c:v> </c:v>
                </c:pt>
                <c:pt idx="18">
                  <c:v> </c:v>
                </c:pt>
                <c:pt idx="19">
                  <c:v> </c:v>
                </c:pt>
              </c:strCache>
            </c:strRef>
          </c:cat>
          <c:val>
            <c:numRef>
              <c:f>Sheet1!$F$2:$F$21</c:f>
              <c:numCache>
                <c:formatCode>General</c:formatCode>
                <c:ptCount val="20"/>
                <c:pt idx="0">
                  <c:v>91.12</c:v>
                </c:pt>
                <c:pt idx="1">
                  <c:v>93.23</c:v>
                </c:pt>
                <c:pt idx="2">
                  <c:v>95</c:v>
                </c:pt>
                <c:pt idx="3">
                  <c:v>96.33</c:v>
                </c:pt>
                <c:pt idx="4">
                  <c:v>97.92</c:v>
                </c:pt>
                <c:pt idx="5">
                  <c:v>100</c:v>
                </c:pt>
                <c:pt idx="6">
                  <c:v>101.2</c:v>
                </c:pt>
                <c:pt idx="7">
                  <c:v>102</c:v>
                </c:pt>
                <c:pt idx="8">
                  <c:v>102.6</c:v>
                </c:pt>
                <c:pt idx="9">
                  <c:v>104.1</c:v>
                </c:pt>
                <c:pt idx="10">
                  <c:v>104.8</c:v>
                </c:pt>
                <c:pt idx="11">
                  <c:v>105.6</c:v>
                </c:pt>
                <c:pt idx="12">
                  <c:v>106.3</c:v>
                </c:pt>
                <c:pt idx="13">
                  <c:v>107.2</c:v>
                </c:pt>
                <c:pt idx="14">
                  <c:v>107.3</c:v>
                </c:pt>
                <c:pt idx="15">
                  <c:v>107.8</c:v>
                </c:pt>
                <c:pt idx="16">
                  <c:v>108.1</c:v>
                </c:pt>
                <c:pt idx="17">
                  <c:v>109.1</c:v>
                </c:pt>
                <c:pt idx="18">
                  <c:v>109.4</c:v>
                </c:pt>
                <c:pt idx="19">
                  <c:v>109.1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FD2-48B2-8A55-9199D32FAD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700">
                <a:latin typeface="Cambria"/>
              </a:defRPr>
            </a:pPr>
            <a:endParaRPr lang="en-US"/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orientation val="minMax"/>
          <c:max val="120"/>
          <c:min val="7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700">
                <a:latin typeface="Cambria"/>
              </a:defRPr>
            </a:pPr>
            <a:endParaRPr lang="en-US"/>
          </a:p>
        </c:txPr>
        <c:crossAx val="2118791784"/>
        <c:crosses val="autoZero"/>
        <c:crossBetween val="between"/>
        <c:majorUnit val="2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Quintile 1 (least exposed)</c:v>
                </c:pt>
              </c:strCache>
            </c:strRef>
          </c:tx>
          <c:spPr>
            <a:ln w="17145">
              <a:solidFill>
                <a:srgbClr val="D2D2D2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2021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2022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  <c:pt idx="8">
                  <c:v>2023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2">
                  <c:v>2024</c:v>
                </c:pt>
                <c:pt idx="13">
                  <c:v> </c:v>
                </c:pt>
                <c:pt idx="14">
                  <c:v> </c:v>
                </c:pt>
                <c:pt idx="15">
                  <c:v> </c:v>
                </c:pt>
                <c:pt idx="16">
                  <c:v>2025</c:v>
                </c:pt>
                <c:pt idx="17">
                  <c:v> </c:v>
                </c:pt>
                <c:pt idx="18">
                  <c:v> </c:v>
                </c:pt>
                <c:pt idx="19">
                  <c:v> </c:v>
                </c:pt>
              </c:strCache>
            </c:str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90.58</c:v>
                </c:pt>
                <c:pt idx="1">
                  <c:v>93.05</c:v>
                </c:pt>
                <c:pt idx="2">
                  <c:v>94.93</c:v>
                </c:pt>
                <c:pt idx="3">
                  <c:v>96.85</c:v>
                </c:pt>
                <c:pt idx="4">
                  <c:v>98.28</c:v>
                </c:pt>
                <c:pt idx="5">
                  <c:v>100</c:v>
                </c:pt>
                <c:pt idx="6">
                  <c:v>102</c:v>
                </c:pt>
                <c:pt idx="7">
                  <c:v>103.2</c:v>
                </c:pt>
                <c:pt idx="8">
                  <c:v>103.5</c:v>
                </c:pt>
                <c:pt idx="9">
                  <c:v>104.7</c:v>
                </c:pt>
                <c:pt idx="10">
                  <c:v>105.1</c:v>
                </c:pt>
                <c:pt idx="11">
                  <c:v>105.7</c:v>
                </c:pt>
                <c:pt idx="12">
                  <c:v>105.9</c:v>
                </c:pt>
                <c:pt idx="13">
                  <c:v>107.9</c:v>
                </c:pt>
                <c:pt idx="14">
                  <c:v>107.6</c:v>
                </c:pt>
                <c:pt idx="15">
                  <c:v>107.6</c:v>
                </c:pt>
                <c:pt idx="16">
                  <c:v>107</c:v>
                </c:pt>
                <c:pt idx="17">
                  <c:v>107.2</c:v>
                </c:pt>
                <c:pt idx="18">
                  <c:v>107.4</c:v>
                </c:pt>
                <c:pt idx="19">
                  <c:v>107.5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27-48BB-973B-DBD8A87309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Quintile 2</c:v>
                </c:pt>
              </c:strCache>
            </c:strRef>
          </c:tx>
          <c:spPr>
            <a:ln w="17145">
              <a:solidFill>
                <a:srgbClr val="AFAFAF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2021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2022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  <c:pt idx="8">
                  <c:v>2023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2">
                  <c:v>2024</c:v>
                </c:pt>
                <c:pt idx="13">
                  <c:v> </c:v>
                </c:pt>
                <c:pt idx="14">
                  <c:v> </c:v>
                </c:pt>
                <c:pt idx="15">
                  <c:v> </c:v>
                </c:pt>
                <c:pt idx="16">
                  <c:v>2025</c:v>
                </c:pt>
                <c:pt idx="17">
                  <c:v> </c:v>
                </c:pt>
                <c:pt idx="18">
                  <c:v> </c:v>
                </c:pt>
                <c:pt idx="19">
                  <c:v> </c:v>
                </c:pt>
              </c:strCache>
            </c:strRef>
          </c:cat>
          <c:val>
            <c:numRef>
              <c:f>Sheet1!$C$2:$C$21</c:f>
              <c:numCache>
                <c:formatCode>General</c:formatCode>
                <c:ptCount val="20"/>
                <c:pt idx="0">
                  <c:v>89.87</c:v>
                </c:pt>
                <c:pt idx="1">
                  <c:v>93.27</c:v>
                </c:pt>
                <c:pt idx="2">
                  <c:v>94.25</c:v>
                </c:pt>
                <c:pt idx="3">
                  <c:v>96.37</c:v>
                </c:pt>
                <c:pt idx="4">
                  <c:v>97.21</c:v>
                </c:pt>
                <c:pt idx="5">
                  <c:v>100</c:v>
                </c:pt>
                <c:pt idx="6">
                  <c:v>101.4</c:v>
                </c:pt>
                <c:pt idx="7">
                  <c:v>102.6</c:v>
                </c:pt>
                <c:pt idx="8">
                  <c:v>102.7</c:v>
                </c:pt>
                <c:pt idx="9">
                  <c:v>104.8</c:v>
                </c:pt>
                <c:pt idx="10">
                  <c:v>105.1</c:v>
                </c:pt>
                <c:pt idx="11">
                  <c:v>106.5</c:v>
                </c:pt>
                <c:pt idx="12">
                  <c:v>106.9</c:v>
                </c:pt>
                <c:pt idx="13">
                  <c:v>108.3</c:v>
                </c:pt>
                <c:pt idx="14">
                  <c:v>108.8</c:v>
                </c:pt>
                <c:pt idx="15">
                  <c:v>109.6</c:v>
                </c:pt>
                <c:pt idx="16">
                  <c:v>109.3</c:v>
                </c:pt>
                <c:pt idx="17">
                  <c:v>110.3</c:v>
                </c:pt>
                <c:pt idx="18">
                  <c:v>110.3</c:v>
                </c:pt>
                <c:pt idx="19">
                  <c:v>110.8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B27-48BB-973B-DBD8A87309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Quintile 3</c:v>
                </c:pt>
              </c:strCache>
            </c:strRef>
          </c:tx>
          <c:spPr>
            <a:ln w="17145">
              <a:solidFill>
                <a:srgbClr val="828282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2021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2022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  <c:pt idx="8">
                  <c:v>2023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2">
                  <c:v>2024</c:v>
                </c:pt>
                <c:pt idx="13">
                  <c:v> </c:v>
                </c:pt>
                <c:pt idx="14">
                  <c:v> </c:v>
                </c:pt>
                <c:pt idx="15">
                  <c:v> </c:v>
                </c:pt>
                <c:pt idx="16">
                  <c:v>2025</c:v>
                </c:pt>
                <c:pt idx="17">
                  <c:v> </c:v>
                </c:pt>
                <c:pt idx="18">
                  <c:v> </c:v>
                </c:pt>
                <c:pt idx="19">
                  <c:v> </c:v>
                </c:pt>
              </c:strCache>
            </c:strRef>
          </c:cat>
          <c:val>
            <c:numRef>
              <c:f>Sheet1!$D$2:$D$21</c:f>
              <c:numCache>
                <c:formatCode>General</c:formatCode>
                <c:ptCount val="20"/>
                <c:pt idx="0">
                  <c:v>90.47</c:v>
                </c:pt>
                <c:pt idx="1">
                  <c:v>94.11</c:v>
                </c:pt>
                <c:pt idx="2">
                  <c:v>94.98</c:v>
                </c:pt>
                <c:pt idx="3">
                  <c:v>95.68</c:v>
                </c:pt>
                <c:pt idx="4">
                  <c:v>96.86</c:v>
                </c:pt>
                <c:pt idx="5">
                  <c:v>100</c:v>
                </c:pt>
                <c:pt idx="6">
                  <c:v>100.9</c:v>
                </c:pt>
                <c:pt idx="7">
                  <c:v>101.4</c:v>
                </c:pt>
                <c:pt idx="8">
                  <c:v>101.7</c:v>
                </c:pt>
                <c:pt idx="9">
                  <c:v>104.9</c:v>
                </c:pt>
                <c:pt idx="10">
                  <c:v>104.6</c:v>
                </c:pt>
                <c:pt idx="11">
                  <c:v>105.4</c:v>
                </c:pt>
                <c:pt idx="12">
                  <c:v>105.9</c:v>
                </c:pt>
                <c:pt idx="13">
                  <c:v>109.4</c:v>
                </c:pt>
                <c:pt idx="14">
                  <c:v>108.9</c:v>
                </c:pt>
                <c:pt idx="15">
                  <c:v>108.9</c:v>
                </c:pt>
                <c:pt idx="16">
                  <c:v>109.9</c:v>
                </c:pt>
                <c:pt idx="17">
                  <c:v>112.3</c:v>
                </c:pt>
                <c:pt idx="18">
                  <c:v>112</c:v>
                </c:pt>
                <c:pt idx="19">
                  <c:v>112.4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B27-48BB-973B-DBD8A87309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Quintile 4</c:v>
                </c:pt>
              </c:strCache>
            </c:strRef>
          </c:tx>
          <c:spPr>
            <a:ln w="17145">
              <a:solidFill>
                <a:srgbClr val="4B4B4B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2021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2022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  <c:pt idx="8">
                  <c:v>2023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2">
                  <c:v>2024</c:v>
                </c:pt>
                <c:pt idx="13">
                  <c:v> </c:v>
                </c:pt>
                <c:pt idx="14">
                  <c:v> </c:v>
                </c:pt>
                <c:pt idx="15">
                  <c:v> </c:v>
                </c:pt>
                <c:pt idx="16">
                  <c:v>2025</c:v>
                </c:pt>
                <c:pt idx="17">
                  <c:v> </c:v>
                </c:pt>
                <c:pt idx="18">
                  <c:v> </c:v>
                </c:pt>
                <c:pt idx="19">
                  <c:v> </c:v>
                </c:pt>
              </c:strCache>
            </c:strRef>
          </c:cat>
          <c:val>
            <c:numRef>
              <c:f>Sheet1!$E$2:$E$21</c:f>
              <c:numCache>
                <c:formatCode>General</c:formatCode>
                <c:ptCount val="20"/>
                <c:pt idx="0">
                  <c:v>90.61</c:v>
                </c:pt>
                <c:pt idx="1">
                  <c:v>92.78</c:v>
                </c:pt>
                <c:pt idx="2">
                  <c:v>94.54</c:v>
                </c:pt>
                <c:pt idx="3">
                  <c:v>96.14</c:v>
                </c:pt>
                <c:pt idx="4">
                  <c:v>98</c:v>
                </c:pt>
                <c:pt idx="5">
                  <c:v>100</c:v>
                </c:pt>
                <c:pt idx="6">
                  <c:v>101.6</c:v>
                </c:pt>
                <c:pt idx="7">
                  <c:v>102.7</c:v>
                </c:pt>
                <c:pt idx="8">
                  <c:v>103.6</c:v>
                </c:pt>
                <c:pt idx="9">
                  <c:v>105</c:v>
                </c:pt>
                <c:pt idx="10">
                  <c:v>106.1</c:v>
                </c:pt>
                <c:pt idx="11">
                  <c:v>107.2</c:v>
                </c:pt>
                <c:pt idx="12">
                  <c:v>107.9</c:v>
                </c:pt>
                <c:pt idx="13">
                  <c:v>109.1</c:v>
                </c:pt>
                <c:pt idx="14">
                  <c:v>109.7</c:v>
                </c:pt>
                <c:pt idx="15">
                  <c:v>110.6</c:v>
                </c:pt>
                <c:pt idx="16">
                  <c:v>111.1</c:v>
                </c:pt>
                <c:pt idx="17">
                  <c:v>112.3</c:v>
                </c:pt>
                <c:pt idx="18">
                  <c:v>112.9</c:v>
                </c:pt>
                <c:pt idx="19">
                  <c:v>113.5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B27-48BB-973B-DBD8A87309B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Quintile 5 (most exposed)</c:v>
                </c:pt>
              </c:strCache>
            </c:strRef>
          </c:tx>
          <c:spPr>
            <a:ln w="25400">
              <a:solidFill>
                <a:srgbClr val="A02D2D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2021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2022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  <c:pt idx="8">
                  <c:v>2023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2">
                  <c:v>2024</c:v>
                </c:pt>
                <c:pt idx="13">
                  <c:v> </c:v>
                </c:pt>
                <c:pt idx="14">
                  <c:v> </c:v>
                </c:pt>
                <c:pt idx="15">
                  <c:v> </c:v>
                </c:pt>
                <c:pt idx="16">
                  <c:v>2025</c:v>
                </c:pt>
                <c:pt idx="17">
                  <c:v> </c:v>
                </c:pt>
                <c:pt idx="18">
                  <c:v> </c:v>
                </c:pt>
                <c:pt idx="19">
                  <c:v> </c:v>
                </c:pt>
              </c:strCache>
            </c:strRef>
          </c:cat>
          <c:val>
            <c:numRef>
              <c:f>Sheet1!$F$2:$F$21</c:f>
              <c:numCache>
                <c:formatCode>General</c:formatCode>
                <c:ptCount val="20"/>
                <c:pt idx="0">
                  <c:v>91.02</c:v>
                </c:pt>
                <c:pt idx="1">
                  <c:v>93.17</c:v>
                </c:pt>
                <c:pt idx="2">
                  <c:v>95.22</c:v>
                </c:pt>
                <c:pt idx="3">
                  <c:v>96.42</c:v>
                </c:pt>
                <c:pt idx="4">
                  <c:v>98.32</c:v>
                </c:pt>
                <c:pt idx="5">
                  <c:v>100</c:v>
                </c:pt>
                <c:pt idx="6">
                  <c:v>101</c:v>
                </c:pt>
                <c:pt idx="7">
                  <c:v>102.2</c:v>
                </c:pt>
                <c:pt idx="8">
                  <c:v>102.7</c:v>
                </c:pt>
                <c:pt idx="9">
                  <c:v>104.1</c:v>
                </c:pt>
                <c:pt idx="10">
                  <c:v>104.6</c:v>
                </c:pt>
                <c:pt idx="11">
                  <c:v>105.4</c:v>
                </c:pt>
                <c:pt idx="12">
                  <c:v>106.1</c:v>
                </c:pt>
                <c:pt idx="13">
                  <c:v>107</c:v>
                </c:pt>
                <c:pt idx="14">
                  <c:v>107.3</c:v>
                </c:pt>
                <c:pt idx="15">
                  <c:v>107.5</c:v>
                </c:pt>
                <c:pt idx="16">
                  <c:v>107.9</c:v>
                </c:pt>
                <c:pt idx="17">
                  <c:v>109</c:v>
                </c:pt>
                <c:pt idx="18">
                  <c:v>109.3</c:v>
                </c:pt>
                <c:pt idx="19">
                  <c:v>109.4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B27-48BB-973B-DBD8A87309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700">
                <a:latin typeface="Cambria"/>
              </a:defRPr>
            </a:pPr>
            <a:endParaRPr lang="en-US"/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orientation val="minMax"/>
          <c:max val="120"/>
          <c:min val="7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700">
                <a:latin typeface="Cambria"/>
              </a:defRPr>
            </a:pPr>
            <a:endParaRPr lang="en-US"/>
          </a:p>
        </c:txPr>
        <c:crossAx val="2118791784"/>
        <c:crosses val="autoZero"/>
        <c:crossBetween val="between"/>
        <c:majorUnit val="2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Quintile 1 (least exposed)</c:v>
                </c:pt>
              </c:strCache>
            </c:strRef>
          </c:tx>
          <c:spPr>
            <a:ln w="17145">
              <a:solidFill>
                <a:srgbClr val="D2D2D2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2021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2022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  <c:pt idx="8">
                  <c:v>2023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2">
                  <c:v>2024</c:v>
                </c:pt>
                <c:pt idx="13">
                  <c:v> </c:v>
                </c:pt>
                <c:pt idx="14">
                  <c:v> </c:v>
                </c:pt>
                <c:pt idx="15">
                  <c:v> </c:v>
                </c:pt>
                <c:pt idx="16">
                  <c:v>2025</c:v>
                </c:pt>
                <c:pt idx="17">
                  <c:v> </c:v>
                </c:pt>
                <c:pt idx="18">
                  <c:v> </c:v>
                </c:pt>
                <c:pt idx="19">
                  <c:v> </c:v>
                </c:pt>
              </c:strCache>
            </c:str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89.91</c:v>
                </c:pt>
                <c:pt idx="1">
                  <c:v>92.99</c:v>
                </c:pt>
                <c:pt idx="2">
                  <c:v>93.36</c:v>
                </c:pt>
                <c:pt idx="3">
                  <c:v>96.14</c:v>
                </c:pt>
                <c:pt idx="4">
                  <c:v>98.14</c:v>
                </c:pt>
                <c:pt idx="5">
                  <c:v>100</c:v>
                </c:pt>
                <c:pt idx="6">
                  <c:v>101.2</c:v>
                </c:pt>
                <c:pt idx="7">
                  <c:v>102.9</c:v>
                </c:pt>
                <c:pt idx="8">
                  <c:v>103.5</c:v>
                </c:pt>
                <c:pt idx="9">
                  <c:v>104.4</c:v>
                </c:pt>
                <c:pt idx="10">
                  <c:v>103.7</c:v>
                </c:pt>
                <c:pt idx="11">
                  <c:v>104.7</c:v>
                </c:pt>
                <c:pt idx="12">
                  <c:v>105</c:v>
                </c:pt>
                <c:pt idx="13">
                  <c:v>107.1</c:v>
                </c:pt>
                <c:pt idx="14">
                  <c:v>105.2</c:v>
                </c:pt>
                <c:pt idx="15">
                  <c:v>105.6</c:v>
                </c:pt>
                <c:pt idx="16">
                  <c:v>105.7</c:v>
                </c:pt>
                <c:pt idx="17">
                  <c:v>106.6</c:v>
                </c:pt>
                <c:pt idx="18">
                  <c:v>105.9</c:v>
                </c:pt>
                <c:pt idx="19">
                  <c:v>106.1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3F-4ACA-82D6-A76EC12CCF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Quintile 2</c:v>
                </c:pt>
              </c:strCache>
            </c:strRef>
          </c:tx>
          <c:spPr>
            <a:ln w="17145">
              <a:solidFill>
                <a:srgbClr val="AFAFAF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2021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2022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  <c:pt idx="8">
                  <c:v>2023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2">
                  <c:v>2024</c:v>
                </c:pt>
                <c:pt idx="13">
                  <c:v> </c:v>
                </c:pt>
                <c:pt idx="14">
                  <c:v> </c:v>
                </c:pt>
                <c:pt idx="15">
                  <c:v> </c:v>
                </c:pt>
                <c:pt idx="16">
                  <c:v>2025</c:v>
                </c:pt>
                <c:pt idx="17">
                  <c:v> </c:v>
                </c:pt>
                <c:pt idx="18">
                  <c:v> </c:v>
                </c:pt>
                <c:pt idx="19">
                  <c:v> </c:v>
                </c:pt>
              </c:strCache>
            </c:strRef>
          </c:cat>
          <c:val>
            <c:numRef>
              <c:f>Sheet1!$C$2:$C$21</c:f>
              <c:numCache>
                <c:formatCode>General</c:formatCode>
                <c:ptCount val="20"/>
                <c:pt idx="0">
                  <c:v>90.67</c:v>
                </c:pt>
                <c:pt idx="1">
                  <c:v>93.9</c:v>
                </c:pt>
                <c:pt idx="2">
                  <c:v>94.18</c:v>
                </c:pt>
                <c:pt idx="3">
                  <c:v>96.28</c:v>
                </c:pt>
                <c:pt idx="4">
                  <c:v>97.47</c:v>
                </c:pt>
                <c:pt idx="5">
                  <c:v>100</c:v>
                </c:pt>
                <c:pt idx="6">
                  <c:v>100.2</c:v>
                </c:pt>
                <c:pt idx="7">
                  <c:v>101.5</c:v>
                </c:pt>
                <c:pt idx="8">
                  <c:v>101.7</c:v>
                </c:pt>
                <c:pt idx="9">
                  <c:v>103.2</c:v>
                </c:pt>
                <c:pt idx="10">
                  <c:v>102.4</c:v>
                </c:pt>
                <c:pt idx="11">
                  <c:v>103.3</c:v>
                </c:pt>
                <c:pt idx="12">
                  <c:v>103.4</c:v>
                </c:pt>
                <c:pt idx="13">
                  <c:v>104.8</c:v>
                </c:pt>
                <c:pt idx="14">
                  <c:v>103.8</c:v>
                </c:pt>
                <c:pt idx="15">
                  <c:v>104.2</c:v>
                </c:pt>
                <c:pt idx="16">
                  <c:v>103.8</c:v>
                </c:pt>
                <c:pt idx="17">
                  <c:v>104.9</c:v>
                </c:pt>
                <c:pt idx="18">
                  <c:v>103.4</c:v>
                </c:pt>
                <c:pt idx="19">
                  <c:v>103.5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53F-4ACA-82D6-A76EC12CCF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Quintile 3</c:v>
                </c:pt>
              </c:strCache>
            </c:strRef>
          </c:tx>
          <c:spPr>
            <a:ln w="17145">
              <a:solidFill>
                <a:srgbClr val="828282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2021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2022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  <c:pt idx="8">
                  <c:v>2023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2">
                  <c:v>2024</c:v>
                </c:pt>
                <c:pt idx="13">
                  <c:v> </c:v>
                </c:pt>
                <c:pt idx="14">
                  <c:v> </c:v>
                </c:pt>
                <c:pt idx="15">
                  <c:v> </c:v>
                </c:pt>
                <c:pt idx="16">
                  <c:v>2025</c:v>
                </c:pt>
                <c:pt idx="17">
                  <c:v> </c:v>
                </c:pt>
                <c:pt idx="18">
                  <c:v> </c:v>
                </c:pt>
                <c:pt idx="19">
                  <c:v> </c:v>
                </c:pt>
              </c:strCache>
            </c:strRef>
          </c:cat>
          <c:val>
            <c:numRef>
              <c:f>Sheet1!$D$2:$D$21</c:f>
              <c:numCache>
                <c:formatCode>General</c:formatCode>
                <c:ptCount val="20"/>
                <c:pt idx="0">
                  <c:v>91.04</c:v>
                </c:pt>
                <c:pt idx="1">
                  <c:v>94.71</c:v>
                </c:pt>
                <c:pt idx="2">
                  <c:v>94.44</c:v>
                </c:pt>
                <c:pt idx="3">
                  <c:v>95.87</c:v>
                </c:pt>
                <c:pt idx="4">
                  <c:v>97.24</c:v>
                </c:pt>
                <c:pt idx="5">
                  <c:v>100</c:v>
                </c:pt>
                <c:pt idx="6">
                  <c:v>99.83</c:v>
                </c:pt>
                <c:pt idx="7">
                  <c:v>100.9</c:v>
                </c:pt>
                <c:pt idx="8">
                  <c:v>101.1</c:v>
                </c:pt>
                <c:pt idx="9">
                  <c:v>103.5</c:v>
                </c:pt>
                <c:pt idx="10">
                  <c:v>102.6</c:v>
                </c:pt>
                <c:pt idx="11">
                  <c:v>103.4</c:v>
                </c:pt>
                <c:pt idx="12">
                  <c:v>103.7</c:v>
                </c:pt>
                <c:pt idx="13">
                  <c:v>107.5</c:v>
                </c:pt>
                <c:pt idx="14">
                  <c:v>105.9</c:v>
                </c:pt>
                <c:pt idx="15">
                  <c:v>106.4</c:v>
                </c:pt>
                <c:pt idx="16">
                  <c:v>106.4</c:v>
                </c:pt>
                <c:pt idx="17">
                  <c:v>108.2</c:v>
                </c:pt>
                <c:pt idx="18">
                  <c:v>106.8</c:v>
                </c:pt>
                <c:pt idx="19">
                  <c:v>107.1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53F-4ACA-82D6-A76EC12CCF8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Quintile 4</c:v>
                </c:pt>
              </c:strCache>
            </c:strRef>
          </c:tx>
          <c:spPr>
            <a:ln w="17145">
              <a:solidFill>
                <a:srgbClr val="4B4B4B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2021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2022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  <c:pt idx="8">
                  <c:v>2023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2">
                  <c:v>2024</c:v>
                </c:pt>
                <c:pt idx="13">
                  <c:v> </c:v>
                </c:pt>
                <c:pt idx="14">
                  <c:v> </c:v>
                </c:pt>
                <c:pt idx="15">
                  <c:v> </c:v>
                </c:pt>
                <c:pt idx="16">
                  <c:v>2025</c:v>
                </c:pt>
                <c:pt idx="17">
                  <c:v> </c:v>
                </c:pt>
                <c:pt idx="18">
                  <c:v> </c:v>
                </c:pt>
                <c:pt idx="19">
                  <c:v> </c:v>
                </c:pt>
              </c:strCache>
            </c:strRef>
          </c:cat>
          <c:val>
            <c:numRef>
              <c:f>Sheet1!$E$2:$E$21</c:f>
              <c:numCache>
                <c:formatCode>General</c:formatCode>
                <c:ptCount val="20"/>
                <c:pt idx="0">
                  <c:v>90.6</c:v>
                </c:pt>
                <c:pt idx="1">
                  <c:v>93.29</c:v>
                </c:pt>
                <c:pt idx="2">
                  <c:v>94.22</c:v>
                </c:pt>
                <c:pt idx="3">
                  <c:v>95.96</c:v>
                </c:pt>
                <c:pt idx="4">
                  <c:v>97.71</c:v>
                </c:pt>
                <c:pt idx="5">
                  <c:v>100</c:v>
                </c:pt>
                <c:pt idx="6">
                  <c:v>100.8</c:v>
                </c:pt>
                <c:pt idx="7">
                  <c:v>102.1</c:v>
                </c:pt>
                <c:pt idx="8">
                  <c:v>103</c:v>
                </c:pt>
                <c:pt idx="9">
                  <c:v>104.4</c:v>
                </c:pt>
                <c:pt idx="10">
                  <c:v>104.3</c:v>
                </c:pt>
                <c:pt idx="11">
                  <c:v>105.3</c:v>
                </c:pt>
                <c:pt idx="12">
                  <c:v>106.1</c:v>
                </c:pt>
                <c:pt idx="13">
                  <c:v>107.2</c:v>
                </c:pt>
                <c:pt idx="14">
                  <c:v>106.8</c:v>
                </c:pt>
                <c:pt idx="15">
                  <c:v>107.3</c:v>
                </c:pt>
                <c:pt idx="16">
                  <c:v>107.6</c:v>
                </c:pt>
                <c:pt idx="17">
                  <c:v>108.8</c:v>
                </c:pt>
                <c:pt idx="18">
                  <c:v>108.3</c:v>
                </c:pt>
                <c:pt idx="19">
                  <c:v>108.6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53F-4ACA-82D6-A76EC12CCF8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Quintile 5 (most exposed)</c:v>
                </c:pt>
              </c:strCache>
            </c:strRef>
          </c:tx>
          <c:spPr>
            <a:ln w="25400">
              <a:solidFill>
                <a:srgbClr val="A02D2D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2021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2022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  <c:pt idx="8">
                  <c:v>2023</c:v>
                </c:pt>
                <c:pt idx="9">
                  <c:v> </c:v>
                </c:pt>
                <c:pt idx="10">
                  <c:v> </c:v>
                </c:pt>
                <c:pt idx="11">
                  <c:v> </c:v>
                </c:pt>
                <c:pt idx="12">
                  <c:v>2024</c:v>
                </c:pt>
                <c:pt idx="13">
                  <c:v> </c:v>
                </c:pt>
                <c:pt idx="14">
                  <c:v> </c:v>
                </c:pt>
                <c:pt idx="15">
                  <c:v> </c:v>
                </c:pt>
                <c:pt idx="16">
                  <c:v>2025</c:v>
                </c:pt>
                <c:pt idx="17">
                  <c:v> </c:v>
                </c:pt>
                <c:pt idx="18">
                  <c:v> </c:v>
                </c:pt>
                <c:pt idx="19">
                  <c:v> </c:v>
                </c:pt>
              </c:strCache>
            </c:strRef>
          </c:cat>
          <c:val>
            <c:numRef>
              <c:f>Sheet1!$F$2:$F$21</c:f>
              <c:numCache>
                <c:formatCode>General</c:formatCode>
                <c:ptCount val="20"/>
                <c:pt idx="0">
                  <c:v>90.98</c:v>
                </c:pt>
                <c:pt idx="1">
                  <c:v>93.57</c:v>
                </c:pt>
                <c:pt idx="2">
                  <c:v>94.75</c:v>
                </c:pt>
                <c:pt idx="3">
                  <c:v>96.01</c:v>
                </c:pt>
                <c:pt idx="4">
                  <c:v>97.92</c:v>
                </c:pt>
                <c:pt idx="5">
                  <c:v>100</c:v>
                </c:pt>
                <c:pt idx="6">
                  <c:v>100.1</c:v>
                </c:pt>
                <c:pt idx="7">
                  <c:v>101.29999999999998</c:v>
                </c:pt>
                <c:pt idx="8">
                  <c:v>101.9</c:v>
                </c:pt>
                <c:pt idx="9">
                  <c:v>103.4</c:v>
                </c:pt>
                <c:pt idx="10">
                  <c:v>102.9</c:v>
                </c:pt>
                <c:pt idx="11">
                  <c:v>103.7</c:v>
                </c:pt>
                <c:pt idx="12">
                  <c:v>104.4</c:v>
                </c:pt>
                <c:pt idx="13">
                  <c:v>105.4</c:v>
                </c:pt>
                <c:pt idx="14">
                  <c:v>104.5</c:v>
                </c:pt>
                <c:pt idx="15">
                  <c:v>104.6</c:v>
                </c:pt>
                <c:pt idx="16">
                  <c:v>104.8</c:v>
                </c:pt>
                <c:pt idx="17">
                  <c:v>105.9</c:v>
                </c:pt>
                <c:pt idx="18">
                  <c:v>104.9</c:v>
                </c:pt>
                <c:pt idx="19">
                  <c:v>104.8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53F-4ACA-82D6-A76EC12CCF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700">
                <a:latin typeface="Cambria"/>
              </a:defRPr>
            </a:pPr>
            <a:endParaRPr lang="en-US"/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orientation val="minMax"/>
          <c:max val="120"/>
          <c:min val="7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700">
                <a:latin typeface="Cambria"/>
              </a:defRPr>
            </a:pPr>
            <a:endParaRPr lang="en-US"/>
          </a:p>
        </c:txPr>
        <c:crossAx val="2118791784"/>
        <c:crosses val="autoZero"/>
        <c:crossBetween val="between"/>
        <c:majorUnit val="2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DA117-10E6-4BFD-ADAF-6E7EA5EFA42C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86AFD1-51E9-4B71-9D56-066F69D17A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127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17D49-0A3C-46EB-8E1C-106C1194CC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400"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51C021-1B81-476A-85A3-A9790C427F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Cambria" panose="02040503050406030204" pitchFamily="18" charset="0"/>
                <a:ea typeface="Cambria" panose="020405030504060302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D0A1B1-2255-4C58-B244-3E02ABAF2A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15B1D1-5DE1-47DB-A0E0-D90E014977A8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BC7EC2-F75E-41E5-9E98-BA1335DDE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405C43-B8A3-44D5-A474-F3CC7DFB2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6EE99F-0117-4778-A5E6-E87F21AC5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661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2D071-B6FD-4F12-8935-8160D6FE3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056"/>
            <a:ext cx="10515600" cy="1325563"/>
          </a:xfrm>
        </p:spPr>
        <p:txBody>
          <a:bodyPr/>
          <a:lstStyle>
            <a:lvl1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5B998-74F9-42B5-8DFA-847F1234D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7731"/>
            <a:ext cx="10515600" cy="4757131"/>
          </a:xfrm>
        </p:spPr>
        <p:txBody>
          <a:bodyPr/>
          <a:lstStyle>
            <a:lvl1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1pPr>
            <a:lvl2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2pPr>
            <a:lvl3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3pPr>
            <a:lvl4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4pPr>
            <a:lvl5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1896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24ADF-B487-4F63-8EBC-EB47C7FC2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2FE1C2-ECEC-4871-95D4-6E825EF35F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370E2-90B8-44EE-9C0C-2323FE5BD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15B1D1-5DE1-47DB-A0E0-D90E014977A8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1FBEFF-5FCB-4C7A-AB66-3984B2482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2AE514-926B-49DB-A293-C9A413A53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6EE99F-0117-4778-A5E6-E87F21AC5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821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558D3-20A5-4EB1-BB0C-A841FE777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85A70-C0D9-4D0E-8848-5AB546F21C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1pPr>
            <a:lvl2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2pPr>
            <a:lvl3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3pPr>
            <a:lvl4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4pPr>
            <a:lvl5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660AA4-A946-431E-88B9-4137792AF7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1pPr>
            <a:lvl2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2pPr>
            <a:lvl3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3pPr>
            <a:lvl4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4pPr>
            <a:lvl5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D9EC5E-0CC5-46FA-A67F-829E0D342F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fld id="{1215B1D1-5DE1-47DB-A0E0-D90E014977A8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7A1F9A-F569-4AD9-948C-FF219F393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881CEC-150F-4EA8-8D31-18D0DF1CB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fld id="{2C6EE99F-0117-4778-A5E6-E87F21AC5D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931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E1F67-CF1C-40DD-8966-3D1E99ED2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74539C-3EE8-4C7D-9A87-B325D54C26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mbria" panose="02040503050406030204" pitchFamily="18" charset="0"/>
                <a:ea typeface="Cambria" panose="0204050305040603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E5959B-5305-427B-AD9E-A877DEBF10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1pPr>
            <a:lvl2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2pPr>
            <a:lvl3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3pPr>
            <a:lvl4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4pPr>
            <a:lvl5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233ADE-0BE2-4235-8777-DBCE6467F8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mbria" panose="02040503050406030204" pitchFamily="18" charset="0"/>
                <a:ea typeface="Cambria" panose="0204050305040603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60D0B3-6529-462D-9F6D-78633561D0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1pPr>
            <a:lvl2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2pPr>
            <a:lvl3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3pPr>
            <a:lvl4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4pPr>
            <a:lvl5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A44967-B153-472D-A03A-C6CA824B51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fld id="{1215B1D1-5DE1-47DB-A0E0-D90E014977A8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CA2E02-8A1A-487C-9EBC-377AF15BF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7B0991-2ACB-404F-8F57-23C3CA4D9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fld id="{2C6EE99F-0117-4778-A5E6-E87F21AC5D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442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87AB3-1B9A-4044-8EE7-5BF5BCBD2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7C5BAA-D49A-4B57-A752-4B42366ACE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fld id="{1215B1D1-5DE1-47DB-A0E0-D90E014977A8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A17D56-F767-49C5-8E2A-4E759B7C5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BD58AA-9FF9-4991-A7BC-6567529B7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fld id="{2C6EE99F-0117-4778-A5E6-E87F21AC5D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600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14830C-2CDB-45E8-9C41-A1D64389D5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15B1D1-5DE1-47DB-A0E0-D90E014977A8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E76091-CD5C-449E-B96C-CC66394F4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C88013-AFFB-4681-B51B-741F70813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6EE99F-0117-4778-A5E6-E87F21AC5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067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8630D-7FAA-4425-8CD2-629971779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C9A20-98C1-44EC-B39C-952BA3B50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42F57C-0FCC-4540-A105-F733044DC9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39C767-62CC-4CA9-AF1D-4E0499937E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15B1D1-5DE1-47DB-A0E0-D90E014977A8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99AAAE-E77E-4FB8-B001-8507C16F5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EF175-C626-4C86-8741-D6C2A9FC3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6EE99F-0117-4778-A5E6-E87F21AC5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029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DAF58-F979-440C-9DEC-2DCF48F9A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39D3E8-9D59-487A-B75B-FB267EE9F4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A097EF-8C12-489A-AEFB-5BAA1F5C56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03F761-5E1D-456F-86D1-E9D2176696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15B1D1-5DE1-47DB-A0E0-D90E014977A8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D83D2A-30CF-4472-B7F7-0A9AEEDEE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A48BB0-DB3D-4D6B-A072-C5C176C91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6EE99F-0117-4778-A5E6-E87F21AC5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258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8E3C5-350D-4E53-9ACF-A299AE8F6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0AA61A-888C-4AFA-8593-9D2AB6D752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42D77F-A145-4E2C-823E-B5ABB8C772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15B1D1-5DE1-47DB-A0E0-D90E014977A8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07C15D-B093-4F22-BB32-C2B1D8ACD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5E98AC-578D-45FB-BED9-7902F4201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6EE99F-0117-4778-A5E6-E87F21AC5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368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E37601-32B1-40CB-9322-8C42640E0D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6CC68D-9DCF-450F-8372-E1CE84BC7E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208BF9-1D50-44AA-BDF3-3F00CA1C3F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215B1D1-5DE1-47DB-A0E0-D90E014977A8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379369-2A1F-42AD-9DA3-3F6F16DD0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26BAAF-DFBA-4EE2-9FD9-D66F6BCE8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6EE99F-0117-4778-A5E6-E87F21AC5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565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2AAB4D-54BB-4AE2-A1CD-CB5BC695A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0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5EE965-DBB1-4267-AC1D-F2F02BAE36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54480"/>
            <a:ext cx="10515600" cy="4780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4284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mbria" panose="02040503050406030204" pitchFamily="18" charset="0"/>
          <a:ea typeface="Cambria" panose="02040503050406030204" pitchFamily="18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zjelveh.github.io/teaching/ccjs_418e_2026_fal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igitaleconomy.stanford.edu/project/indicators/canaries-dashboard/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Relationship Id="rId9" Type="http://schemas.openxmlformats.org/officeDocument/2006/relationships/hyperlink" Target="https://digitaleconomy.stanford.edu/project/indicators/canaries-dashboard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taleconomy.stanford.edu/publication/canaries-in-the-coal-mine-six-facts-about-the-recent-employment-effects-of-artificial-intelligence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7048" y="1965960"/>
            <a:ext cx="9144000" cy="5029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0" i="0">
                <a:solidFill>
                  <a:srgbClr val="000000"/>
                </a:solidFill>
                <a:latin typeface="Cambria"/>
              </a:rPr>
              <a:t>CCJS 418E: Coding for Criminology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761488"/>
            <a:ext cx="10744200" cy="6583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000000"/>
                </a:solidFill>
                <a:latin typeface="Cambria"/>
              </a:rPr>
              <a:t>From a Criminology Question to a Data Analysis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08760" y="3675887"/>
            <a:ext cx="9144000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4B4B4B"/>
                </a:solidFill>
                <a:latin typeface="Cambria"/>
              </a:rPr>
              <a:t>Using data to study crime and criminal justice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08760" y="4590288"/>
            <a:ext cx="9144000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4B4B4B"/>
                </a:solidFill>
                <a:latin typeface="Cambria"/>
              </a:rPr>
              <a:t>Lecture 1  ·  September 3,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1248" y="146304"/>
            <a:ext cx="10561320" cy="7132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0" i="0">
                <a:solidFill>
                  <a:srgbClr val="000000"/>
                </a:solidFill>
                <a:latin typeface="Cambria"/>
              </a:rPr>
              <a:t>About 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1188720"/>
            <a:ext cx="6720840" cy="521208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lnSpc>
                <a:spcPct val="100000"/>
              </a:lnSpc>
              <a:spcAft>
                <a:spcPts val="700"/>
              </a:spcAft>
              <a:defRPr sz="2000">
                <a:solidFill>
                  <a:srgbClr val="000000"/>
                </a:solidFill>
                <a:latin typeface="Cambria"/>
              </a:defRPr>
            </a:pPr>
            <a:r>
              <a:rPr>
                <a:latin typeface="Cambria"/>
              </a:rPr>
              <a:t>•  Assistant Professor at the iSchool and CCJS</a:t>
            </a:r>
          </a:p>
          <a:p>
            <a:pPr>
              <a:lnSpc>
                <a:spcPct val="100000"/>
              </a:lnSpc>
              <a:spcAft>
                <a:spcPts val="700"/>
              </a:spcAft>
              <a:defRPr sz="2000">
                <a:solidFill>
                  <a:srgbClr val="000000"/>
                </a:solidFill>
                <a:latin typeface="Cambria"/>
              </a:defRPr>
            </a:pPr>
            <a:r>
              <a:rPr>
                <a:latin typeface="Cambria"/>
              </a:rPr>
              <a:t>•  Ph.D. in Computer Science from NYU in 2017</a:t>
            </a:r>
          </a:p>
          <a:p>
            <a:pPr>
              <a:lnSpc>
                <a:spcPct val="100000"/>
              </a:lnSpc>
              <a:spcAft>
                <a:spcPts val="700"/>
              </a:spcAft>
              <a:defRPr sz="2000">
                <a:solidFill>
                  <a:srgbClr val="000000"/>
                </a:solidFill>
                <a:latin typeface="Cambria"/>
              </a:defRPr>
            </a:pPr>
            <a:r>
              <a:rPr>
                <a:latin typeface="Cambria"/>
              </a:rPr>
              <a:t>•  Before UMD:</a:t>
            </a:r>
          </a:p>
          <a:p>
            <a:pPr>
              <a:lnSpc>
                <a:spcPct val="100000"/>
              </a:lnSpc>
              <a:spcAft>
                <a:spcPts val="700"/>
              </a:spcAft>
              <a:defRPr sz="2000">
                <a:solidFill>
                  <a:srgbClr val="000000"/>
                </a:solidFill>
                <a:latin typeface="Cambria"/>
              </a:defRPr>
            </a:pPr>
            <a:r>
              <a:rPr>
                <a:latin typeface="Cambria"/>
              </a:rPr>
              <a:t>•  Research areas:</a:t>
            </a:r>
          </a:p>
          <a:p>
            <a:pPr>
              <a:lnSpc>
                <a:spcPct val="100000"/>
              </a:lnSpc>
              <a:spcAft>
                <a:spcPts val="700"/>
              </a:spcAft>
              <a:defRPr sz="2000">
                <a:solidFill>
                  <a:srgbClr val="000000"/>
                </a:solidFill>
                <a:latin typeface="Cambria"/>
              </a:defRPr>
            </a:pPr>
            <a:r>
              <a:rPr>
                <a:latin typeface="Cambria"/>
              </a:rPr>
              <a:t>•      Machine learning in public policy, particularly criminal justice</a:t>
            </a:r>
          </a:p>
          <a:p>
            <a:pPr>
              <a:lnSpc>
                <a:spcPct val="100000"/>
              </a:lnSpc>
              <a:spcAft>
                <a:spcPts val="700"/>
              </a:spcAft>
              <a:defRPr sz="2000">
                <a:solidFill>
                  <a:srgbClr val="000000"/>
                </a:solidFill>
                <a:latin typeface="Cambria"/>
              </a:defRPr>
            </a:pPr>
            <a:r>
              <a:rPr>
                <a:latin typeface="Cambria"/>
              </a:rPr>
              <a:t>•      Record linkage</a:t>
            </a:r>
          </a:p>
          <a:p>
            <a:pPr>
              <a:lnSpc>
                <a:spcPct val="100000"/>
              </a:lnSpc>
              <a:spcAft>
                <a:spcPts val="700"/>
              </a:spcAft>
              <a:defRPr sz="2000">
                <a:solidFill>
                  <a:srgbClr val="000000"/>
                </a:solidFill>
                <a:latin typeface="Cambria"/>
              </a:defRPr>
            </a:pPr>
            <a:r>
              <a:rPr>
                <a:latin typeface="Cambria"/>
              </a:rPr>
              <a:t>•      Science of science</a:t>
            </a:r>
          </a:p>
          <a:p>
            <a:pPr>
              <a:lnSpc>
                <a:spcPct val="100000"/>
              </a:lnSpc>
              <a:spcAft>
                <a:spcPts val="700"/>
              </a:spcAft>
              <a:defRPr sz="2000">
                <a:solidFill>
                  <a:srgbClr val="000000"/>
                </a:solidFill>
                <a:latin typeface="Cambria"/>
              </a:defRPr>
            </a:pPr>
            <a:r>
              <a:rPr>
                <a:latin typeface="Cambria"/>
              </a:rPr>
              <a:t>•  You can refer to me by: Professor Jelveh, Dr. Jelveh, or Zubin</a:t>
            </a:r>
          </a:p>
        </p:txBody>
      </p:sp>
      <p:pic>
        <p:nvPicPr>
          <p:cNvPr id="4" name="Picture 3" descr="olddeck_s02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1231" y="1938528"/>
            <a:ext cx="3977639" cy="19888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1248" y="146304"/>
            <a:ext cx="10561320" cy="7132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0" i="0">
                <a:solidFill>
                  <a:srgbClr val="000000"/>
                </a:solidFill>
                <a:latin typeface="Cambria"/>
              </a:rPr>
              <a:t>How This Course Works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68680" y="1234440"/>
            <a:ext cx="5074920" cy="1965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78992" y="1435608"/>
            <a:ext cx="461772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000000"/>
                </a:solidFill>
                <a:latin typeface="Cambria"/>
              </a:rPr>
              <a:t>MOST WEEKS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" y="1920240"/>
            <a:ext cx="128016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000000"/>
                </a:solidFill>
                <a:latin typeface="Cambria"/>
              </a:rPr>
              <a:t>Tuesday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23160" y="1920240"/>
            <a:ext cx="315468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0" i="0">
                <a:solidFill>
                  <a:srgbClr val="000000"/>
                </a:solidFill>
                <a:latin typeface="Cambria"/>
              </a:rPr>
              <a:t>virtual lecture / tools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" y="2459736"/>
            <a:ext cx="153619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000000"/>
                </a:solidFill>
                <a:latin typeface="Cambria"/>
              </a:rPr>
              <a:t>Thursday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97480" y="2459736"/>
            <a:ext cx="2880360" cy="6400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000000"/>
                </a:solidFill>
                <a:latin typeface="Cambria"/>
              </a:rPr>
              <a:t>in-person analysis workshop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8" y="1234440"/>
            <a:ext cx="5074920" cy="1965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46520" y="1435608"/>
            <a:ext cx="461772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000000"/>
                </a:solidFill>
                <a:latin typeface="Cambria"/>
              </a:rPr>
              <a:t>HOW YOU LEARN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6520" y="1938528"/>
            <a:ext cx="455371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000000"/>
                </a:solidFill>
                <a:latin typeface="Cambria"/>
              </a:rPr>
              <a:t>Problem sets  ·  Code reviews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6520" y="2468880"/>
            <a:ext cx="4553712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000000"/>
                </a:solidFill>
                <a:latin typeface="Cambria"/>
              </a:rPr>
              <a:t>Readings  ·  Final project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3675887"/>
            <a:ext cx="1033272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000000"/>
                </a:solidFill>
                <a:latin typeface="Cambria"/>
              </a:rPr>
              <a:t>This week is different: today is our first meeting, on Zoom.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" y="4526280"/>
            <a:ext cx="10332720" cy="804672"/>
          </a:xfrm>
          <a:prstGeom prst="roundRect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143000" y="4709160"/>
            <a:ext cx="9875520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FFFFFF"/>
                </a:solidFill>
                <a:latin typeface="Cambria"/>
              </a:rPr>
              <a:t>AI tools are allowed and expected. Understanding is still required.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40280" y="5806440"/>
            <a:ext cx="7726679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0563C1"/>
                </a:solidFill>
                <a:latin typeface="Cambria"/>
                <a:hlinkClick r:id="rId3"/>
              </a:rPr>
              <a:t>Syllabus: zjelveh.github.io/teaching/ccjs_418e_2026_fall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1248" y="146304"/>
            <a:ext cx="10561320" cy="7132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0" i="0">
                <a:solidFill>
                  <a:srgbClr val="000000"/>
                </a:solidFill>
                <a:latin typeface="Cambria"/>
              </a:rPr>
              <a:t>How Your Grade Is Determined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58368" y="1060704"/>
            <a:ext cx="3456432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04672" y="1271016"/>
            <a:ext cx="1207008" cy="6583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0C375F"/>
                </a:solidFill>
                <a:latin typeface="Cambria"/>
              </a:rPr>
              <a:t>60%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84248" y="1298448"/>
            <a:ext cx="1901952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000000"/>
                </a:solidFill>
                <a:latin typeface="Cambria"/>
              </a:rPr>
              <a:t>THREE PROBLEM SETS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7" y="2048256"/>
            <a:ext cx="3090672" cy="32918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4B4B4B"/>
                </a:solidFill>
                <a:latin typeface="Cambria"/>
              </a:rPr>
              <a:t>20% each · includes code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98848" y="1060704"/>
            <a:ext cx="3456432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645152" y="1271016"/>
            <a:ext cx="1207008" cy="6583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000000"/>
                </a:solidFill>
                <a:latin typeface="Cambria"/>
              </a:rPr>
              <a:t>10%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24728" y="1298448"/>
            <a:ext cx="1901952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000000"/>
                </a:solidFill>
                <a:latin typeface="Cambria"/>
              </a:rPr>
              <a:t>PROJECT PROPOSAL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81728" y="2048256"/>
            <a:ext cx="3090672" cy="32918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4B4B4B"/>
                </a:solidFill>
                <a:latin typeface="Cambria"/>
              </a:rPr>
              <a:t>question · data · comparison · plan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339328" y="1060704"/>
            <a:ext cx="3456432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85632" y="1271016"/>
            <a:ext cx="1207008" cy="6583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000000"/>
                </a:solidFill>
                <a:latin typeface="Cambria"/>
              </a:rPr>
              <a:t>30%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65208" y="1298448"/>
            <a:ext cx="1901952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000000"/>
                </a:solidFill>
                <a:latin typeface="Cambria"/>
              </a:rPr>
              <a:t>FINAL PROJECT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22208" y="2048256"/>
            <a:ext cx="3090672" cy="32918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4B4B4B"/>
                </a:solidFill>
                <a:latin typeface="Cambria"/>
              </a:rPr>
              <a:t>analysis · presentation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6112" y="3017520"/>
            <a:ext cx="1037844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000000"/>
                </a:solidFill>
                <a:latin typeface="Cambria"/>
              </a:rPr>
              <a:t>FOR EACH PROBLEM SET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7240" y="3493008"/>
            <a:ext cx="2487168" cy="1024128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86968" y="3675887"/>
            <a:ext cx="2267712" cy="3657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00000"/>
                </a:solidFill>
                <a:latin typeface="Cambria"/>
              </a:rPr>
              <a:t>SUBMIT CODE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6968" y="4096512"/>
            <a:ext cx="2267712" cy="2560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4B4B4B"/>
                </a:solidFill>
                <a:latin typeface="Cambria"/>
              </a:rPr>
              <a:t>Sunday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3447288" y="3840480"/>
            <a:ext cx="310896" cy="256032"/>
          </a:xfrm>
          <a:prstGeom prst="rightArrow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3767328" y="3493008"/>
            <a:ext cx="2487168" cy="1024128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3877056" y="3675887"/>
            <a:ext cx="2267712" cy="3657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00000"/>
                </a:solidFill>
                <a:latin typeface="Cambria"/>
              </a:rPr>
              <a:t>CODE REVIEW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77056" y="4096512"/>
            <a:ext cx="2267712" cy="2560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4B4B4B"/>
                </a:solidFill>
                <a:latin typeface="Cambria"/>
              </a:rPr>
              <a:t>Tuesday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6437376" y="3840480"/>
            <a:ext cx="310896" cy="256032"/>
          </a:xfrm>
          <a:prstGeom prst="rightArrow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6766560" y="3493008"/>
            <a:ext cx="4645152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876288" y="3675887"/>
            <a:ext cx="4425696" cy="3657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000000"/>
                </a:solidFill>
                <a:latin typeface="Cambria"/>
              </a:rPr>
              <a:t>EXPLAIN · PREDICT · MODIFY · INTERPRET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76288" y="4096512"/>
            <a:ext cx="4425696" cy="2560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4B4B4B"/>
                </a:solidFill>
                <a:latin typeface="Cambria"/>
              </a:rPr>
              <a:t>one-on-one with me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96112" y="5029200"/>
            <a:ext cx="10396728" cy="877824"/>
          </a:xfrm>
          <a:prstGeom prst="roundRect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143000" y="5212080"/>
            <a:ext cx="9902952" cy="49377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Cambria"/>
              </a:rPr>
              <a:t>AI assistance is allowed. Your grade depends on what you understand and can explain.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1248" y="146304"/>
            <a:ext cx="10561320" cy="7132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0" i="0">
                <a:solidFill>
                  <a:srgbClr val="000000"/>
                </a:solidFill>
                <a:latin typeface="Cambria"/>
              </a:rPr>
              <a:t>What You Will Learn to Do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987552"/>
            <a:ext cx="10332720" cy="80467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000000"/>
                </a:solidFill>
                <a:latin typeface="Cambria"/>
              </a:rPr>
              <a:t>By December, you will be able to complete and explain an analysis of crime or criminal-justice data.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84632" y="2130552"/>
            <a:ext cx="2514600" cy="18470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30936" y="2414016"/>
            <a:ext cx="2221992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00000"/>
                </a:solidFill>
                <a:latin typeface="Cambria"/>
              </a:rPr>
              <a:t>PYTHON BASICS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0936" y="2962656"/>
            <a:ext cx="2221992" cy="6583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000000"/>
                </a:solidFill>
                <a:latin typeface="Cambria"/>
              </a:rPr>
              <a:t>Give a computer
precise instructions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92424" y="2130552"/>
            <a:ext cx="2514600" cy="1847088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538728" y="2414016"/>
            <a:ext cx="2221992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00000"/>
                </a:solidFill>
                <a:latin typeface="Cambria"/>
              </a:rPr>
              <a:t>WORK WITH DATA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38728" y="2962656"/>
            <a:ext cx="2221992" cy="6583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000000"/>
                </a:solidFill>
                <a:latin typeface="Cambria"/>
              </a:rPr>
              <a:t>Load · inspect · clean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0216" y="2130552"/>
            <a:ext cx="2514600" cy="18470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46520" y="2414016"/>
            <a:ext cx="2221992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00000"/>
                </a:solidFill>
                <a:latin typeface="Cambria"/>
              </a:rPr>
              <a:t>ANALYZE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6520" y="2962656"/>
            <a:ext cx="2221992" cy="6583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000000"/>
                </a:solidFill>
                <a:latin typeface="Cambria"/>
              </a:rPr>
              <a:t>Filter · group · compare · visualize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208008" y="2130552"/>
            <a:ext cx="2514600" cy="1847088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354312" y="2414016"/>
            <a:ext cx="2221992" cy="38404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00000"/>
                </a:solidFill>
                <a:latin typeface="Cambria"/>
              </a:rPr>
              <a:t>COMPLETE A PROJECT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54312" y="2962656"/>
            <a:ext cx="2221992" cy="6583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000000"/>
                </a:solidFill>
                <a:latin typeface="Cambria"/>
              </a:rPr>
              <a:t>Combine data · interpret · present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32688" y="4425696"/>
            <a:ext cx="10314432" cy="841248"/>
          </a:xfrm>
          <a:prstGeom prst="roundRect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170432" y="4626864"/>
            <a:ext cx="9838944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Cambria"/>
              </a:rPr>
              <a:t>We will practice with Yankees and 311 data before you apply the process to your own question.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687568"/>
            <a:ext cx="10332720" cy="40233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000000"/>
                </a:solidFill>
                <a:latin typeface="Cambria"/>
              </a:rPr>
              <a:t>Today: the decisions that connect a question to an analysis.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1248" y="146304"/>
            <a:ext cx="10561320" cy="7132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0" i="0">
                <a:solidFill>
                  <a:srgbClr val="000000"/>
                </a:solidFill>
                <a:latin typeface="Cambria"/>
              </a:rPr>
              <a:t>Parts of an Analysis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298448"/>
            <a:ext cx="10332720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000000"/>
                </a:solidFill>
                <a:latin typeface="Cambria"/>
              </a:rPr>
              <a:t>Each analysis in this course connects six parts.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68680" y="2496312"/>
            <a:ext cx="132588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2660904"/>
            <a:ext cx="1234439" cy="31089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000000"/>
                </a:solidFill>
                <a:latin typeface="Cambria"/>
              </a:rPr>
              <a:t>QUESTION</a:t>
            </a:r>
          </a:p>
        </p:txBody>
      </p:sp>
      <p:sp>
        <p:nvSpPr>
          <p:cNvPr id="6" name="Right Arrow 5"/>
          <p:cNvSpPr/>
          <p:nvPr/>
        </p:nvSpPr>
        <p:spPr>
          <a:xfrm>
            <a:off x="2240279" y="2688336"/>
            <a:ext cx="411480" cy="256032"/>
          </a:xfrm>
          <a:prstGeom prst="rightArrow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2724912" y="2496312"/>
            <a:ext cx="16916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770632" y="2660904"/>
            <a:ext cx="1600200" cy="31089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000000"/>
                </a:solidFill>
                <a:latin typeface="Cambria"/>
              </a:rPr>
              <a:t>COMPARISON</a:t>
            </a:r>
          </a:p>
        </p:txBody>
      </p:sp>
      <p:sp>
        <p:nvSpPr>
          <p:cNvPr id="9" name="Right Arrow 8"/>
          <p:cNvSpPr/>
          <p:nvPr/>
        </p:nvSpPr>
        <p:spPr>
          <a:xfrm>
            <a:off x="4462272" y="2688336"/>
            <a:ext cx="411480" cy="256032"/>
          </a:xfrm>
          <a:prstGeom prst="rightArrow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946904" y="2496312"/>
            <a:ext cx="109728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992624" y="2660904"/>
            <a:ext cx="1005839" cy="31089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000000"/>
                </a:solidFill>
                <a:latin typeface="Cambria"/>
              </a:rPr>
              <a:t>STEPS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6089904" y="2688336"/>
            <a:ext cx="411480" cy="256032"/>
          </a:xfrm>
          <a:prstGeom prst="rightArrow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574536" y="2496312"/>
            <a:ext cx="109728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620256" y="2660904"/>
            <a:ext cx="1005839" cy="31089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000000"/>
                </a:solidFill>
                <a:latin typeface="Cambria"/>
              </a:rPr>
              <a:t>CODE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7717536" y="2688336"/>
            <a:ext cx="411480" cy="256032"/>
          </a:xfrm>
          <a:prstGeom prst="rightArrow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8202168" y="2496312"/>
            <a:ext cx="109728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47888" y="2660904"/>
            <a:ext cx="1005839" cy="31089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000000"/>
                </a:solidFill>
                <a:latin typeface="Cambria"/>
              </a:rPr>
              <a:t>RESULT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9345168" y="2688336"/>
            <a:ext cx="411480" cy="256032"/>
          </a:xfrm>
          <a:prstGeom prst="rightArrow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9829800" y="2496312"/>
            <a:ext cx="109728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875520" y="2660904"/>
            <a:ext cx="1005839" cy="31089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000000"/>
                </a:solidFill>
                <a:latin typeface="Cambria"/>
              </a:rPr>
              <a:t>CLAIM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88720" y="4133087"/>
            <a:ext cx="978408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000000"/>
                </a:solidFill>
                <a:latin typeface="Cambria"/>
              </a:rPr>
              <a:t>An AI agent may help with any of these steps.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88720" y="4773168"/>
            <a:ext cx="978408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000000"/>
                </a:solidFill>
                <a:latin typeface="Cambria"/>
              </a:rPr>
              <a:t>You must be able to explain and check the analysis.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1248" y="146304"/>
            <a:ext cx="10561320" cy="7132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0" i="0">
                <a:solidFill>
                  <a:srgbClr val="000000"/>
                </a:solidFill>
                <a:latin typeface="Cambria"/>
              </a:rPr>
              <a:t>Questions and Data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41248" y="1298448"/>
            <a:ext cx="5074920" cy="305409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78992" y="1691640"/>
            <a:ext cx="461772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000000"/>
                </a:solidFill>
                <a:latin typeface="Cambria"/>
              </a:rPr>
              <a:t>“I found a dataset.”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" y="2487168"/>
            <a:ext cx="461772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0" i="0">
                <a:solidFill>
                  <a:srgbClr val="000000"/>
                </a:solidFill>
                <a:latin typeface="Cambria"/>
              </a:rPr>
              <a:t>What can I do with it?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72784" y="1298448"/>
            <a:ext cx="5074920" cy="3054096"/>
          </a:xfrm>
          <a:prstGeom prst="roundRect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510528" y="1691640"/>
            <a:ext cx="461772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FFFFFF"/>
                </a:solidFill>
                <a:latin typeface="Cambria"/>
              </a:rPr>
              <a:t>“I want to know…”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10528" y="2487168"/>
            <a:ext cx="461772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0" i="0">
                <a:solidFill>
                  <a:srgbClr val="FFFFFF"/>
                </a:solidFill>
                <a:latin typeface="Cambria"/>
              </a:rPr>
              <a:t>What evidence would help?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4983480"/>
            <a:ext cx="10241280" cy="5303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000000"/>
                </a:solidFill>
                <a:latin typeface="Cambria"/>
              </a:rPr>
              <a:t>The question determines what evidence the analysis needs.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1248" y="146304"/>
            <a:ext cx="10561320" cy="7132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0" i="0">
                <a:solidFill>
                  <a:srgbClr val="000000"/>
                </a:solidFill>
                <a:latin typeface="Cambria"/>
              </a:rPr>
              <a:t>One Topic, Different Questions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78992" y="1161288"/>
            <a:ext cx="10058400" cy="1097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344168" y="1344168"/>
            <a:ext cx="251460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00000"/>
                </a:solidFill>
                <a:latin typeface="Cambria"/>
              </a:rPr>
              <a:t>WHAT HAPPENED?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67328" y="1325880"/>
            <a:ext cx="7059168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000000"/>
                </a:solidFill>
                <a:latin typeface="Cambria"/>
              </a:rPr>
              <a:t>Did reported arrests fall after the policy changed?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78992" y="2688336"/>
            <a:ext cx="10058400" cy="1097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344168" y="2871216"/>
            <a:ext cx="251460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00000"/>
                </a:solidFill>
                <a:latin typeface="Cambria"/>
              </a:rPr>
              <a:t>WHAT WOULD CHANGE IT?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67328" y="2852928"/>
            <a:ext cx="7059168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000000"/>
                </a:solidFill>
                <a:latin typeface="Cambria"/>
              </a:rPr>
              <a:t>Did the policy cause arrests to fall?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78992" y="4215383"/>
            <a:ext cx="10058400" cy="1097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44168" y="4398264"/>
            <a:ext cx="251460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00000"/>
                </a:solidFill>
                <a:latin typeface="Cambria"/>
              </a:rPr>
              <a:t>WHAT SHOULD WE DO?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67328" y="4379975"/>
            <a:ext cx="7059168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000000"/>
                </a:solidFill>
                <a:latin typeface="Cambria"/>
              </a:rPr>
              <a:t>Should the policy be retained or expanded?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005840" y="804672"/>
            <a:ext cx="10177272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900" b="0" i="0">
                <a:solidFill>
                  <a:srgbClr val="FFFFFF"/>
                </a:solidFill>
                <a:latin typeface="Cambria"/>
              </a:rPr>
              <a:t>Questions We Will Keep Asking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11680" y="1856231"/>
            <a:ext cx="658368" cy="6583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26080" y="1828800"/>
            <a:ext cx="7242048" cy="7132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FFFFFF"/>
                </a:solidFill>
                <a:latin typeface="Cambria"/>
              </a:rPr>
              <a:t>What do you want to know?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11680" y="2980944"/>
            <a:ext cx="658368" cy="6583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26080" y="2953512"/>
            <a:ext cx="7242048" cy="7132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FFFFFF"/>
                </a:solidFill>
                <a:latin typeface="Cambria"/>
              </a:rPr>
              <a:t>Compared to what?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11680" y="4105656"/>
            <a:ext cx="658368" cy="6583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4078224"/>
            <a:ext cx="7242048" cy="7132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FFFFFF"/>
                </a:solidFill>
                <a:latin typeface="Cambria"/>
              </a:rPr>
              <a:t>What can you honestly say?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1248" y="146304"/>
            <a:ext cx="10561320" cy="7132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0" i="0">
                <a:solidFill>
                  <a:srgbClr val="000000"/>
                </a:solidFill>
                <a:latin typeface="Cambria"/>
              </a:rPr>
              <a:t>A Number Without a Comparison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1560" y="1280160"/>
            <a:ext cx="1010412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0" i="0">
                <a:solidFill>
                  <a:srgbClr val="000000"/>
                </a:solidFill>
                <a:latin typeface="Cambria"/>
              </a:rPr>
              <a:t>On Yankees home-game days in 2023, the Bronx averaged…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965960"/>
            <a:ext cx="10332720" cy="13898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400" b="1" i="0">
                <a:solidFill>
                  <a:srgbClr val="0C375F"/>
                </a:solidFill>
                <a:latin typeface="Cambria"/>
              </a:rPr>
              <a:t>430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456432"/>
            <a:ext cx="1033272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0" i="0">
                <a:solidFill>
                  <a:srgbClr val="000000"/>
                </a:solidFill>
                <a:latin typeface="Cambria"/>
              </a:rPr>
              <a:t>noise complaints per day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828032"/>
            <a:ext cx="10332720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000000"/>
                </a:solidFill>
                <a:latin typeface="Cambria"/>
              </a:rPr>
              <a:t>Is that a lot?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6419088"/>
            <a:ext cx="1051560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4B4B4B"/>
                </a:solidFill>
                <a:latin typeface="Cambria"/>
              </a:rPr>
              <a:t>Source: NYC 311 noise sample and Yankees home-game schedule, 2023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1248" y="146304"/>
            <a:ext cx="10561320" cy="7132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0" i="0">
                <a:solidFill>
                  <a:srgbClr val="000000"/>
                </a:solidFill>
                <a:latin typeface="Cambria"/>
              </a:rPr>
              <a:t>Our First Comparison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005840"/>
            <a:ext cx="1033272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000000"/>
                </a:solidFill>
                <a:latin typeface="Cambria"/>
              </a:rPr>
              <a:t>Were there more Bronx noise complaints on Yankees home-game days?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2084831"/>
            <a:ext cx="2331720" cy="3657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000000"/>
                </a:solidFill>
                <a:latin typeface="Cambria"/>
              </a:rPr>
              <a:t>Game days</a:t>
            </a:r>
          </a:p>
        </p:txBody>
      </p:sp>
      <p:sp>
        <p:nvSpPr>
          <p:cNvPr id="5" name="Rectangle 4"/>
          <p:cNvSpPr/>
          <p:nvPr/>
        </p:nvSpPr>
        <p:spPr>
          <a:xfrm>
            <a:off x="3520439" y="2121408"/>
            <a:ext cx="5989320" cy="27432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3520439" y="2121408"/>
            <a:ext cx="5723128" cy="274320"/>
          </a:xfrm>
          <a:prstGeom prst="rect">
            <a:avLst/>
          </a:prstGeom>
          <a:solidFill>
            <a:srgbClr val="0C3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37192" y="2075688"/>
            <a:ext cx="1005840" cy="3657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000000"/>
                </a:solidFill>
                <a:latin typeface="Cambria"/>
              </a:rPr>
              <a:t>430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2962656"/>
            <a:ext cx="2331720" cy="3657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000000"/>
                </a:solidFill>
                <a:latin typeface="Cambria"/>
              </a:rPr>
              <a:t>All other 2023 days</a:t>
            </a:r>
          </a:p>
        </p:txBody>
      </p:sp>
      <p:sp>
        <p:nvSpPr>
          <p:cNvPr id="9" name="Rectangle 8"/>
          <p:cNvSpPr/>
          <p:nvPr/>
        </p:nvSpPr>
        <p:spPr>
          <a:xfrm>
            <a:off x="3520439" y="2999232"/>
            <a:ext cx="5989320" cy="27432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3520439" y="2999232"/>
            <a:ext cx="4112666" cy="274320"/>
          </a:xfrm>
          <a:prstGeom prst="rect">
            <a:avLst/>
          </a:prstGeom>
          <a:solidFill>
            <a:srgbClr val="C49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537192" y="2953512"/>
            <a:ext cx="1005840" cy="3657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000000"/>
                </a:solidFill>
                <a:latin typeface="Cambria"/>
              </a:rPr>
              <a:t>309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234440" y="4224528"/>
            <a:ext cx="9738360" cy="841248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4B4B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481328" y="4443984"/>
            <a:ext cx="923544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000000"/>
                </a:solidFill>
                <a:latin typeface="Cambria"/>
              </a:rPr>
              <a:t>I am comparing  ______  with  ______  in order to answer  ______.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431536"/>
            <a:ext cx="1033272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0" i="1">
                <a:solidFill>
                  <a:srgbClr val="4B4B4B"/>
                </a:solidFill>
                <a:latin typeface="Cambria"/>
              </a:rPr>
              <a:t>A first comparison—not yet the final answer.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8" y="6419088"/>
            <a:ext cx="1051560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4B4B4B"/>
                </a:solidFill>
                <a:latin typeface="Cambria"/>
              </a:rPr>
              <a:t>Daily averages: 83 home-game dates and 282 non-game dates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1248" y="146304"/>
            <a:ext cx="10561320" cy="7132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0" i="0">
                <a:solidFill>
                  <a:srgbClr val="000000"/>
                </a:solidFill>
                <a:latin typeface="Cambria"/>
              </a:rPr>
              <a:t>Which Non-Game Days?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987552"/>
            <a:ext cx="1033272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000000"/>
                </a:solidFill>
                <a:latin typeface="Cambria"/>
              </a:rPr>
              <a:t>What belongs in “all other days”?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93392" y="1755648"/>
            <a:ext cx="8366760" cy="34290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lnSpc>
                <a:spcPct val="100000"/>
              </a:lnSpc>
              <a:spcAft>
                <a:spcPts val="1000"/>
              </a:spcAft>
              <a:defRPr sz="2300">
                <a:solidFill>
                  <a:srgbClr val="000000"/>
                </a:solidFill>
                <a:latin typeface="Cambria"/>
              </a:defRPr>
            </a:pPr>
            <a:r>
              <a:rPr>
                <a:latin typeface="Cambria"/>
              </a:rPr>
              <a:t>1   Every non-game day in 2023</a:t>
            </a:r>
          </a:p>
          <a:p>
            <a:pPr>
              <a:lnSpc>
                <a:spcPct val="100000"/>
              </a:lnSpc>
              <a:spcAft>
                <a:spcPts val="1000"/>
              </a:spcAft>
              <a:defRPr sz="2300">
                <a:solidFill>
                  <a:srgbClr val="000000"/>
                </a:solidFill>
                <a:latin typeface="Cambria"/>
              </a:defRPr>
            </a:pPr>
            <a:r>
              <a:rPr>
                <a:latin typeface="Cambria"/>
              </a:rPr>
              <a:t>2   Only days during baseball season</a:t>
            </a:r>
          </a:p>
          <a:p>
            <a:pPr>
              <a:lnSpc>
                <a:spcPct val="100000"/>
              </a:lnSpc>
              <a:spcAft>
                <a:spcPts val="1000"/>
              </a:spcAft>
              <a:defRPr sz="2300">
                <a:solidFill>
                  <a:srgbClr val="000000"/>
                </a:solidFill>
                <a:latin typeface="Cambria"/>
              </a:defRPr>
            </a:pPr>
            <a:r>
              <a:rPr>
                <a:latin typeface="Cambria"/>
              </a:rPr>
              <a:t>3   The same days of the week</a:t>
            </a:r>
          </a:p>
          <a:p>
            <a:pPr>
              <a:lnSpc>
                <a:spcPct val="100000"/>
              </a:lnSpc>
              <a:spcAft>
                <a:spcPts val="1000"/>
              </a:spcAft>
              <a:defRPr sz="2300">
                <a:solidFill>
                  <a:srgbClr val="000000"/>
                </a:solidFill>
                <a:latin typeface="Cambria"/>
              </a:defRPr>
            </a:pPr>
            <a:r>
              <a:rPr>
                <a:latin typeface="Cambria"/>
              </a:rPr>
              <a:t>4   Dates close to a game</a:t>
            </a:r>
          </a:p>
          <a:p>
            <a:pPr>
              <a:lnSpc>
                <a:spcPct val="100000"/>
              </a:lnSpc>
              <a:spcAft>
                <a:spcPts val="1000"/>
              </a:spcAft>
              <a:defRPr sz="2300">
                <a:solidFill>
                  <a:srgbClr val="000000"/>
                </a:solidFill>
                <a:latin typeface="Cambria"/>
              </a:defRPr>
            </a:pPr>
            <a:r>
              <a:rPr>
                <a:latin typeface="Cambria"/>
              </a:rPr>
              <a:t>5   Similar days in another borough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417320" y="5230368"/>
            <a:ext cx="9372600" cy="612648"/>
          </a:xfrm>
          <a:prstGeom prst="roundRect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627632" y="5358384"/>
            <a:ext cx="8942832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Cambria"/>
              </a:rPr>
              <a:t>Which comparison would you trust most—and why?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1248" y="146304"/>
            <a:ext cx="10561320" cy="7132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0" i="0">
                <a:solidFill>
                  <a:srgbClr val="000000"/>
                </a:solidFill>
                <a:latin typeface="Cambria"/>
              </a:rPr>
              <a:t>Different Benchmarks, Different Results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932688"/>
            <a:ext cx="1033272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000000"/>
                </a:solidFill>
                <a:latin typeface="Cambria"/>
              </a:rPr>
              <a:t>Game days average 430 complaints.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1536192"/>
            <a:ext cx="3419856" cy="3429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59" y="1764792"/>
            <a:ext cx="3090672" cy="6400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000000"/>
                </a:solidFill>
                <a:latin typeface="Cambria"/>
              </a:rPr>
              <a:t>ALL 2023
NON-GAME DAYS</a:t>
            </a:r>
          </a:p>
        </p:txBody>
      </p:sp>
      <p:sp>
        <p:nvSpPr>
          <p:cNvPr id="6" name="Rectangle 5"/>
          <p:cNvSpPr/>
          <p:nvPr/>
        </p:nvSpPr>
        <p:spPr>
          <a:xfrm>
            <a:off x="1417319" y="3097621"/>
            <a:ext cx="667512" cy="1017178"/>
          </a:xfrm>
          <a:prstGeom prst="rect">
            <a:avLst/>
          </a:prstGeom>
          <a:solidFill>
            <a:srgbClr val="C49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651760" y="2699308"/>
            <a:ext cx="667512" cy="1415491"/>
          </a:xfrm>
          <a:prstGeom prst="rect">
            <a:avLst/>
          </a:prstGeom>
          <a:solidFill>
            <a:srgbClr val="0C3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261872" y="2731861"/>
            <a:ext cx="96012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00000"/>
                </a:solidFill>
                <a:latin typeface="Cambria"/>
              </a:rPr>
              <a:t>309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05456" y="2333548"/>
            <a:ext cx="96012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00000"/>
                </a:solidFill>
                <a:latin typeface="Cambria"/>
              </a:rPr>
              <a:t>430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4712" y="4187952"/>
            <a:ext cx="1261872" cy="3017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4B4B4B"/>
                </a:solidFill>
                <a:latin typeface="Cambria"/>
              </a:rPr>
              <a:t>baseline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59736" y="4187952"/>
            <a:ext cx="1051560" cy="3017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4B4B4B"/>
                </a:solidFill>
                <a:latin typeface="Cambria"/>
              </a:rPr>
              <a:t>game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5256" y="4434840"/>
            <a:ext cx="292608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00000"/>
                </a:solidFill>
                <a:latin typeface="Cambria"/>
              </a:rPr>
              <a:t>gap: +121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71416" y="1536192"/>
            <a:ext cx="3419856" cy="3429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636007" y="1764792"/>
            <a:ext cx="3090672" cy="6400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000000"/>
                </a:solidFill>
                <a:latin typeface="Cambria"/>
              </a:rPr>
              <a:t>IN-SEASON
NON-GAME DAYS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230368" y="2801355"/>
            <a:ext cx="667512" cy="1313444"/>
          </a:xfrm>
          <a:prstGeom prst="rect">
            <a:avLst/>
          </a:prstGeom>
          <a:solidFill>
            <a:srgbClr val="C49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464808" y="2699308"/>
            <a:ext cx="667512" cy="1415491"/>
          </a:xfrm>
          <a:prstGeom prst="rect">
            <a:avLst/>
          </a:prstGeom>
          <a:solidFill>
            <a:srgbClr val="0C3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074920" y="2435595"/>
            <a:ext cx="96012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00000"/>
                </a:solidFill>
                <a:latin typeface="Cambria"/>
              </a:rPr>
              <a:t>399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18504" y="2333548"/>
            <a:ext cx="96012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00000"/>
                </a:solidFill>
                <a:latin typeface="Cambria"/>
              </a:rPr>
              <a:t>430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37759" y="4187952"/>
            <a:ext cx="1261872" cy="3017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4B4B4B"/>
                </a:solidFill>
                <a:latin typeface="Cambria"/>
              </a:rPr>
              <a:t>baseline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72783" y="4187952"/>
            <a:ext cx="1051560" cy="3017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4B4B4B"/>
                </a:solidFill>
                <a:latin typeface="Cambria"/>
              </a:rPr>
              <a:t>game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18304" y="4434840"/>
            <a:ext cx="292608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00000"/>
                </a:solidFill>
                <a:latin typeface="Cambria"/>
              </a:rPr>
              <a:t>gap: +31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284464" y="1536192"/>
            <a:ext cx="3419856" cy="3429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449056" y="1764792"/>
            <a:ext cx="3090672" cy="6400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000000"/>
                </a:solidFill>
                <a:latin typeface="Cambria"/>
              </a:rPr>
              <a:t>SAME WEEKDAY MIX
DURING THE SEASON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043416" y="2735519"/>
            <a:ext cx="667512" cy="1379280"/>
          </a:xfrm>
          <a:prstGeom prst="rect">
            <a:avLst/>
          </a:prstGeom>
          <a:solidFill>
            <a:srgbClr val="C49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10277856" y="2699308"/>
            <a:ext cx="667512" cy="1415491"/>
          </a:xfrm>
          <a:prstGeom prst="rect">
            <a:avLst/>
          </a:prstGeom>
          <a:solidFill>
            <a:srgbClr val="0C3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887968" y="2369759"/>
            <a:ext cx="96012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00000"/>
                </a:solidFill>
                <a:latin typeface="Cambria"/>
              </a:rPr>
              <a:t>419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131552" y="2333548"/>
            <a:ext cx="96012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00000"/>
                </a:solidFill>
                <a:latin typeface="Cambria"/>
              </a:rPr>
              <a:t>430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750808" y="4187952"/>
            <a:ext cx="1261872" cy="3017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4B4B4B"/>
                </a:solidFill>
                <a:latin typeface="Cambria"/>
              </a:rPr>
              <a:t>baseline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85832" y="4187952"/>
            <a:ext cx="1051560" cy="3017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4B4B4B"/>
                </a:solidFill>
                <a:latin typeface="Cambria"/>
              </a:rPr>
              <a:t>game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31352" y="4434840"/>
            <a:ext cx="292608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00000"/>
                </a:solidFill>
                <a:latin typeface="Cambria"/>
              </a:rPr>
              <a:t>gap: +11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4400" y="5120640"/>
            <a:ext cx="10332720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000000"/>
                </a:solidFill>
                <a:latin typeface="Cambria"/>
              </a:rPr>
              <a:t>The game-day data stayed fixed. The benchmark changed.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4400" y="5669280"/>
            <a:ext cx="1033272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4B4B4B"/>
                </a:solidFill>
                <a:latin typeface="Cambria"/>
              </a:rPr>
              <a:t>The benchmark is an analytical choice.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1248" y="6419088"/>
            <a:ext cx="1051560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4B4B4B"/>
                </a:solidFill>
                <a:latin typeface="Cambria"/>
              </a:rPr>
              <a:t>“Same weekday mix” reweights in-season non-game days to match the weekdays on which games occurred.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1248" y="146304"/>
            <a:ext cx="10561320" cy="7132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0" i="0">
                <a:solidFill>
                  <a:srgbClr val="000000"/>
                </a:solidFill>
                <a:latin typeface="Cambria"/>
              </a:rPr>
              <a:t>What a Comparison Is For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96112" y="1307592"/>
            <a:ext cx="5010912" cy="41879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24712" y="1609344"/>
            <a:ext cx="4553712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000000"/>
                </a:solidFill>
                <a:latin typeface="Cambria"/>
              </a:rPr>
              <a:t>GIVE A NUMBER CONTEXT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4712" y="2340864"/>
            <a:ext cx="4553712" cy="6583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000000"/>
                </a:solidFill>
                <a:latin typeface="Cambria"/>
              </a:rPr>
              <a:t>“Higher than other days”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" y="4023360"/>
            <a:ext cx="4553712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000000"/>
                </a:solidFill>
                <a:latin typeface="Cambria"/>
              </a:rPr>
              <a:t>We can observe other days.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72784" y="1307592"/>
            <a:ext cx="5010912" cy="4187952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01384" y="1609344"/>
            <a:ext cx="4553712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000000"/>
                </a:solidFill>
                <a:latin typeface="Cambria"/>
              </a:rPr>
              <a:t>STAND IN FOR AN UNSEEN ALTERNATIVE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56832" y="2194560"/>
            <a:ext cx="4242816" cy="11155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000000"/>
                </a:solidFill>
                <a:latin typeface="Cambria"/>
              </a:rPr>
              <a:t>“What would this day have looked like without a game?”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01384" y="4023360"/>
            <a:ext cx="4553712" cy="5486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000000"/>
                </a:solidFill>
                <a:latin typeface="Cambria"/>
              </a:rPr>
              <a:t>We cannot observe the same day twice.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1248" y="146304"/>
            <a:ext cx="10561320" cy="7132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0" i="0">
                <a:solidFill>
                  <a:srgbClr val="000000"/>
                </a:solidFill>
                <a:latin typeface="Cambria"/>
              </a:rPr>
              <a:t>Random Assignment as a Benchmark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978408"/>
            <a:ext cx="10332720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0" i="0">
                <a:solidFill>
                  <a:srgbClr val="000000"/>
                </a:solidFill>
                <a:latin typeface="Cambria"/>
              </a:rPr>
              <a:t>Suppose officers were assigned by chance to…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51560" y="1856231"/>
            <a:ext cx="388620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280160" y="2185416"/>
            <a:ext cx="3429000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000000"/>
                </a:solidFill>
                <a:latin typeface="Cambria"/>
              </a:rPr>
              <a:t>WEAR A BODY CAMERA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38928" y="2148840"/>
            <a:ext cx="192024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000000"/>
                </a:solidFill>
                <a:latin typeface="Cambria"/>
              </a:rPr>
              <a:t>CHANCE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251192" y="1856231"/>
            <a:ext cx="388620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479792" y="2185416"/>
            <a:ext cx="3429000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000000"/>
                </a:solidFill>
                <a:latin typeface="Cambria"/>
              </a:rPr>
              <a:t>NO BODY CAMERA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611880"/>
            <a:ext cx="1033272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000000"/>
                </a:solidFill>
                <a:latin typeface="Cambria"/>
              </a:rPr>
              <a:t>Why assign officers by chance?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508760" y="4645152"/>
            <a:ext cx="9189720" cy="804672"/>
          </a:xfrm>
          <a:prstGeom prst="roundRect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737360" y="4855464"/>
            <a:ext cx="873252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Cambria"/>
              </a:rPr>
              <a:t>Groups that should be comparable before the program begins.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1248" y="146304"/>
            <a:ext cx="10561320" cy="7132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0" i="0">
                <a:solidFill>
                  <a:srgbClr val="000000"/>
                </a:solidFill>
                <a:latin typeface="Cambria"/>
              </a:rPr>
              <a:t>Other Ways to Form Comparison Groups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932688"/>
            <a:ext cx="1033272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0" i="0">
                <a:solidFill>
                  <a:srgbClr val="000000"/>
                </a:solidFill>
                <a:latin typeface="Cambria"/>
              </a:rPr>
              <a:t>Without random assignment, analysts compare…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1572768"/>
            <a:ext cx="475488" cy="40233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00000"/>
                </a:solidFill>
                <a:latin typeface="Cambria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83080" y="1572768"/>
            <a:ext cx="6858000" cy="40233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000000"/>
                </a:solidFill>
                <a:latin typeface="Cambria"/>
              </a:rPr>
              <a:t>different people or places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1609344"/>
            <a:ext cx="2240280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500" b="0" i="1">
                <a:solidFill>
                  <a:srgbClr val="4B4B4B"/>
                </a:solidFill>
                <a:latin typeface="Cambria"/>
              </a:rPr>
              <a:t>matching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331720"/>
            <a:ext cx="475488" cy="40233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00000"/>
                </a:solidFill>
                <a:latin typeface="Cambria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83080" y="2331720"/>
            <a:ext cx="6858000" cy="40233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000000"/>
                </a:solidFill>
                <a:latin typeface="Cambria"/>
              </a:rPr>
              <a:t>the same place at another 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78240" y="2368296"/>
            <a:ext cx="2240280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500" b="0" i="1">
                <a:solidFill>
                  <a:srgbClr val="4B4B4B"/>
                </a:solidFill>
                <a:latin typeface="Cambria"/>
              </a:rPr>
              <a:t>interrupted time series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3090672"/>
            <a:ext cx="475488" cy="40233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00000"/>
                </a:solidFill>
                <a:latin typeface="Cambria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83080" y="3090672"/>
            <a:ext cx="6858000" cy="40233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000000"/>
                </a:solidFill>
                <a:latin typeface="Cambria"/>
              </a:rPr>
              <a:t>people or places and time together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78240" y="3127248"/>
            <a:ext cx="2240280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500" b="0" i="1">
                <a:solidFill>
                  <a:srgbClr val="4B4B4B"/>
                </a:solidFill>
                <a:latin typeface="Cambria"/>
              </a:rPr>
              <a:t>difference-in-differences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3849624"/>
            <a:ext cx="475488" cy="40233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00000"/>
                </a:solidFill>
                <a:latin typeface="Cambria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83080" y="3849624"/>
            <a:ext cx="6858000" cy="40233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000000"/>
                </a:solidFill>
                <a:latin typeface="Cambria"/>
              </a:rPr>
              <a:t>cases just above and below a rule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78240" y="3886200"/>
            <a:ext cx="2240280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500" b="0" i="1">
                <a:solidFill>
                  <a:srgbClr val="4B4B4B"/>
                </a:solidFill>
                <a:latin typeface="Cambria"/>
              </a:rPr>
              <a:t>regression discontinuity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608576"/>
            <a:ext cx="475488" cy="40233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00000"/>
                </a:solidFill>
                <a:latin typeface="Cambria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83080" y="4608576"/>
            <a:ext cx="6858000" cy="40233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000000"/>
                </a:solidFill>
                <a:latin typeface="Cambria"/>
              </a:rPr>
              <a:t>exposure shifted by an outside assignment process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78240" y="4645152"/>
            <a:ext cx="2240280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500" b="0" i="1">
                <a:solidFill>
                  <a:srgbClr val="4B4B4B"/>
                </a:solidFill>
                <a:latin typeface="Cambria"/>
              </a:rPr>
              <a:t>instrumental variables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188720" y="5513832"/>
            <a:ext cx="9829800" cy="594360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4B4B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417320" y="5641848"/>
            <a:ext cx="9372600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000000"/>
                </a:solidFill>
                <a:latin typeface="Cambria"/>
              </a:rPr>
              <a:t>What would have to be true for each comparison to be fair?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1248" y="146304"/>
            <a:ext cx="10561320" cy="7132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0" i="0">
                <a:solidFill>
                  <a:srgbClr val="000000"/>
                </a:solidFill>
                <a:latin typeface="Cambria"/>
              </a:rPr>
              <a:t>What Do You See?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" y="841248"/>
            <a:ext cx="754380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00000"/>
                </a:solidFill>
                <a:latin typeface="Cambria"/>
              </a:rPr>
              <a:t>Employment in the most AI-exposed occupations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868680" y="1261872"/>
          <a:ext cx="7818120" cy="4526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8942832" y="1444752"/>
            <a:ext cx="2377440" cy="1051560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4B4B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25712" y="1682496"/>
            <a:ext cx="2011680" cy="6400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000000"/>
                </a:solidFill>
                <a:latin typeface="Cambria"/>
              </a:rPr>
              <a:t>100 = each group
in November 2022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88552" y="3026664"/>
            <a:ext cx="2286000" cy="74980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000000"/>
                </a:solidFill>
                <a:latin typeface="Cambria"/>
              </a:rPr>
              <a:t>What do the
lines show?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88552" y="4069080"/>
            <a:ext cx="2286000" cy="7132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0" i="1">
                <a:solidFill>
                  <a:srgbClr val="4B4B4B"/>
                </a:solidFill>
                <a:latin typeface="Cambria"/>
              </a:rPr>
              <a:t>Describe the pattern.
Do not explain it yet.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" y="6419088"/>
            <a:ext cx="1051560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4B4B4B"/>
                </a:solidFill>
                <a:latin typeface="Cambria"/>
                <a:hlinkClick r:id="rId4"/>
              </a:rPr>
              <a:t>Source: Stanford Digital Economy Lab Canaries Dashboard, vintage August 12, 2026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1248" y="146304"/>
            <a:ext cx="10561320" cy="7132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0" i="0">
                <a:solidFill>
                  <a:srgbClr val="000000"/>
                </a:solidFill>
                <a:latin typeface="Cambria"/>
              </a:rPr>
              <a:t>The Full Pattern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" y="832104"/>
            <a:ext cx="10378440" cy="33832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4B4B4B"/>
                </a:solidFill>
                <a:latin typeface="Cambria"/>
              </a:rPr>
              <a:t>Six age groups  ·  five exposure levels in each group  ·  red = most exposed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307592"/>
            <a:ext cx="361188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000000"/>
                </a:solidFill>
                <a:latin typeface="Cambria"/>
              </a:rPr>
              <a:t>Early Career 1 (22–25)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502920" y="1536192"/>
          <a:ext cx="3611880" cy="1572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389120" y="1307592"/>
            <a:ext cx="361188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000000"/>
                </a:solidFill>
                <a:latin typeface="Cambria"/>
              </a:rPr>
              <a:t>Early Career 2 (26–30)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389120" y="1536192"/>
          <a:ext cx="3611880" cy="1572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275320" y="1307592"/>
            <a:ext cx="361188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000000"/>
                </a:solidFill>
                <a:latin typeface="Cambria"/>
              </a:rPr>
              <a:t>Developing (31–34)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8275320" y="1536192"/>
          <a:ext cx="3611880" cy="1572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02920" y="3300984"/>
            <a:ext cx="361188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000000"/>
                </a:solidFill>
                <a:latin typeface="Cambria"/>
              </a:rPr>
              <a:t>Mid-Career 1 (35–40)</a:t>
            </a:r>
          </a:p>
        </p:txBody>
      </p:sp>
      <p:graphicFrame>
        <p:nvGraphicFramePr>
          <p:cNvPr id="11" name="Chart 10"/>
          <p:cNvGraphicFramePr>
            <a:graphicFrameLocks noGrp="1"/>
          </p:cNvGraphicFramePr>
          <p:nvPr/>
        </p:nvGraphicFramePr>
        <p:xfrm>
          <a:off x="502920" y="3529584"/>
          <a:ext cx="3611880" cy="1572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389120" y="3300984"/>
            <a:ext cx="361188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000000"/>
                </a:solidFill>
                <a:latin typeface="Cambria"/>
              </a:rPr>
              <a:t>Mid-Career 2 (41–49)</a:t>
            </a:r>
          </a:p>
        </p:txBody>
      </p:sp>
      <p:graphicFrame>
        <p:nvGraphicFramePr>
          <p:cNvPr id="13" name="Chart 12"/>
          <p:cNvGraphicFramePr>
            <a:graphicFrameLocks noGrp="1"/>
          </p:cNvGraphicFramePr>
          <p:nvPr/>
        </p:nvGraphicFramePr>
        <p:xfrm>
          <a:off x="4389120" y="3529584"/>
          <a:ext cx="3611880" cy="1572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8275320" y="3300984"/>
            <a:ext cx="361188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000000"/>
                </a:solidFill>
                <a:latin typeface="Cambria"/>
              </a:rPr>
              <a:t>Senior (50+)</a:t>
            </a:r>
          </a:p>
        </p:txBody>
      </p:sp>
      <p:graphicFrame>
        <p:nvGraphicFramePr>
          <p:cNvPr id="15" name="Chart 14"/>
          <p:cNvGraphicFramePr>
            <a:graphicFrameLocks noGrp="1"/>
          </p:cNvGraphicFramePr>
          <p:nvPr/>
        </p:nvGraphicFramePr>
        <p:xfrm>
          <a:off x="8275320" y="3529584"/>
          <a:ext cx="3611880" cy="1572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914400" y="5532120"/>
            <a:ext cx="1033272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000000"/>
                </a:solidFill>
                <a:latin typeface="Cambria"/>
              </a:rPr>
              <a:t>What becomes clearer? What becomes harder to see?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8" y="6419088"/>
            <a:ext cx="1051560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4B4B4B"/>
                </a:solidFill>
                <a:latin typeface="Cambria"/>
                <a:hlinkClick r:id="rId9"/>
              </a:rPr>
              <a:t>Source: Stanford Digital Economy Lab Canaries Dashboard, vintage August 12, 2026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1248" y="146304"/>
            <a:ext cx="10561320" cy="7132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0" i="0">
                <a:solidFill>
                  <a:srgbClr val="000000"/>
                </a:solidFill>
                <a:latin typeface="Cambria"/>
              </a:rPr>
              <a:t>Name the Comparisons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042415"/>
            <a:ext cx="4709160" cy="42062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000000"/>
                </a:solidFill>
                <a:latin typeface="Cambria"/>
              </a:rPr>
              <a:t>The figure compares…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664208"/>
            <a:ext cx="4892040" cy="2450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  <a:defRPr sz="2200">
                <a:solidFill>
                  <a:srgbClr val="000000"/>
                </a:solidFill>
                <a:latin typeface="Cambria"/>
              </a:defRPr>
            </a:pPr>
            <a:r>
              <a:rPr>
                <a:latin typeface="Cambria"/>
              </a:rPr>
              <a:t>•  younger with more experienced workers</a:t>
            </a:r>
          </a:p>
          <a:p>
            <a:pPr>
              <a:lnSpc>
                <a:spcPct val="100000"/>
              </a:lnSpc>
              <a:spcAft>
                <a:spcPts val="1200"/>
              </a:spcAft>
              <a:defRPr sz="2200">
                <a:solidFill>
                  <a:srgbClr val="000000"/>
                </a:solidFill>
                <a:latin typeface="Cambria"/>
              </a:defRPr>
            </a:pPr>
            <a:r>
              <a:rPr>
                <a:latin typeface="Cambria"/>
              </a:rPr>
              <a:t>•  more with less AI-exposed occupations</a:t>
            </a:r>
          </a:p>
          <a:p>
            <a:pPr>
              <a:lnSpc>
                <a:spcPct val="100000"/>
              </a:lnSpc>
              <a:spcAft>
                <a:spcPts val="1200"/>
              </a:spcAft>
              <a:defRPr sz="2200">
                <a:solidFill>
                  <a:srgbClr val="000000"/>
                </a:solidFill>
                <a:latin typeface="Cambria"/>
              </a:defRPr>
            </a:pPr>
            <a:r>
              <a:rPr>
                <a:latin typeface="Cambria"/>
              </a:rPr>
              <a:t>•  the period before with the period after widespread generative AI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96112" y="4370832"/>
            <a:ext cx="4983480" cy="960120"/>
          </a:xfrm>
          <a:prstGeom prst="roundRect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15568" y="4572000"/>
            <a:ext cx="4553712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Cambria"/>
              </a:rPr>
              <a:t>What else differs between these groups or periods?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92240" y="1298448"/>
            <a:ext cx="4315968" cy="1005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720840" y="1463039"/>
            <a:ext cx="132588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00000"/>
                </a:solidFill>
                <a:latin typeface="Cambria"/>
              </a:rPr>
              <a:t>WHO?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74152" y="1426464"/>
            <a:ext cx="248716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000000"/>
                </a:solidFill>
                <a:latin typeface="Cambria"/>
              </a:rPr>
              <a:t>age / experience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92240" y="2724912"/>
            <a:ext cx="4315968" cy="1005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720840" y="2889504"/>
            <a:ext cx="132588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00000"/>
                </a:solidFill>
                <a:latin typeface="Cambria"/>
              </a:rPr>
              <a:t>WHICH JOBS?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74152" y="2852928"/>
            <a:ext cx="248716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000000"/>
                </a:solidFill>
                <a:latin typeface="Cambria"/>
              </a:rPr>
              <a:t>AI exposure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92240" y="4151376"/>
            <a:ext cx="4315968" cy="1005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720840" y="4315968"/>
            <a:ext cx="132588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00000"/>
                </a:solidFill>
                <a:latin typeface="Cambria"/>
              </a:rPr>
              <a:t>WHEN?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74152" y="4279392"/>
            <a:ext cx="2487168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000000"/>
                </a:solidFill>
                <a:latin typeface="Cambria"/>
              </a:rPr>
              <a:t>before / after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8" y="6419088"/>
            <a:ext cx="1051560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4B4B4B"/>
                </a:solidFill>
                <a:latin typeface="Cambria"/>
              </a:rPr>
              <a:t>Possible alternatives include pre-existing trends, education, occupation mix, and sample composition.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1248" y="146304"/>
            <a:ext cx="10561320" cy="7132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0" i="0">
                <a:solidFill>
                  <a:srgbClr val="000000"/>
                </a:solidFill>
                <a:latin typeface="Cambria"/>
              </a:rPr>
              <a:t>Match the Claim to the Comparison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96112" y="1234440"/>
            <a:ext cx="103875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70432" y="1536192"/>
            <a:ext cx="2066543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00000"/>
                </a:solidFill>
                <a:latin typeface="Cambria"/>
              </a:rPr>
              <a:t>THE DATA SHOW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10128" y="1481328"/>
            <a:ext cx="7543800" cy="58521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000000"/>
                </a:solidFill>
                <a:latin typeface="Cambria"/>
              </a:rPr>
              <a:t>Employment patterns diverged across these groups.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96112" y="2999232"/>
            <a:ext cx="10387584" cy="1481328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70432" y="3273552"/>
            <a:ext cx="333756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000000"/>
                </a:solidFill>
                <a:latin typeface="Cambria"/>
              </a:rPr>
              <a:t>THE DATA DO NOT ESTABLISH BY THEMSELVES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45152" y="3218688"/>
            <a:ext cx="6217920" cy="58521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000000"/>
                </a:solidFill>
                <a:latin typeface="Cambria"/>
              </a:rPr>
              <a:t>Generative AI caused the entire gap.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093208"/>
            <a:ext cx="1033272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000000"/>
                </a:solidFill>
                <a:latin typeface="Cambria"/>
              </a:rPr>
              <a:t>The authors call the results “early, descriptive indicators.”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6419088"/>
            <a:ext cx="1051560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4B4B4B"/>
                </a:solidFill>
                <a:latin typeface="Cambria"/>
                <a:hlinkClick r:id="rId3"/>
              </a:rPr>
              <a:t>Brynjolfsson, Chandar, and Chen (2026), revised paper, abstract and introduction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96112" y="566928"/>
            <a:ext cx="10396728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100" b="0" i="0">
                <a:solidFill>
                  <a:srgbClr val="FFFFFF"/>
                </a:solidFill>
                <a:latin typeface="Cambria"/>
              </a:rPr>
              <a:t>Turning a Comparison into Steps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38328" y="1993392"/>
            <a:ext cx="1115568" cy="841248"/>
          </a:xfrm>
          <a:prstGeom prst="round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74904" y="2176272"/>
            <a:ext cx="1042415" cy="4206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Cambria"/>
              </a:rPr>
              <a:t>QUESTION</a:t>
            </a:r>
          </a:p>
        </p:txBody>
      </p:sp>
      <p:sp>
        <p:nvSpPr>
          <p:cNvPr id="6" name="Right Arrow 5"/>
          <p:cNvSpPr/>
          <p:nvPr/>
        </p:nvSpPr>
        <p:spPr>
          <a:xfrm>
            <a:off x="1490472" y="2267712"/>
            <a:ext cx="219456" cy="228600"/>
          </a:xfrm>
          <a:prstGeom prst="rightArrow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773936" y="1993392"/>
            <a:ext cx="1417320" cy="841248"/>
          </a:xfrm>
          <a:prstGeom prst="round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810512" y="2176272"/>
            <a:ext cx="1344168" cy="4206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Cambria"/>
              </a:rPr>
              <a:t>COMPARISON</a:t>
            </a:r>
          </a:p>
        </p:txBody>
      </p:sp>
      <p:sp>
        <p:nvSpPr>
          <p:cNvPr id="9" name="Right Arrow 8"/>
          <p:cNvSpPr/>
          <p:nvPr/>
        </p:nvSpPr>
        <p:spPr>
          <a:xfrm>
            <a:off x="3227832" y="2267712"/>
            <a:ext cx="219456" cy="228600"/>
          </a:xfrm>
          <a:prstGeom prst="rightArrow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3511296" y="1993392"/>
            <a:ext cx="1005840" cy="841248"/>
          </a:xfrm>
          <a:prstGeom prst="roundRect">
            <a:avLst/>
          </a:prstGeom>
          <a:solidFill>
            <a:srgbClr val="000000"/>
          </a:solidFill>
          <a:ln w="12700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547872" y="2176272"/>
            <a:ext cx="932688" cy="4206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Cambria"/>
              </a:rPr>
              <a:t>DEFINE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4553712" y="2267712"/>
            <a:ext cx="219456" cy="228600"/>
          </a:xfrm>
          <a:prstGeom prst="rightArrow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4837176" y="1993392"/>
            <a:ext cx="1408176" cy="841248"/>
          </a:xfrm>
          <a:prstGeom prst="roundRect">
            <a:avLst/>
          </a:prstGeom>
          <a:solidFill>
            <a:srgbClr val="000000"/>
          </a:solidFill>
          <a:ln w="12700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873752" y="2176272"/>
            <a:ext cx="1335024" cy="4206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Cambria"/>
              </a:rPr>
              <a:t>BREAK DOWN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6281928" y="2267712"/>
            <a:ext cx="219456" cy="228600"/>
          </a:xfrm>
          <a:prstGeom prst="rightArrow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6565392" y="1993392"/>
            <a:ext cx="932688" cy="841248"/>
          </a:xfrm>
          <a:prstGeom prst="roundRect">
            <a:avLst/>
          </a:prstGeom>
          <a:solidFill>
            <a:srgbClr val="000000"/>
          </a:solidFill>
          <a:ln w="12700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601968" y="2176272"/>
            <a:ext cx="859536" cy="4206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Cambria"/>
              </a:rPr>
              <a:t>ORDER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7534655" y="2267712"/>
            <a:ext cx="219456" cy="228600"/>
          </a:xfrm>
          <a:prstGeom prst="rightArrow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7818119" y="1993392"/>
            <a:ext cx="1508760" cy="841248"/>
          </a:xfrm>
          <a:prstGeom prst="round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854695" y="2176272"/>
            <a:ext cx="1435607" cy="4206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Cambria"/>
              </a:rPr>
              <a:t>CODE / AGENT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9363455" y="2267712"/>
            <a:ext cx="219456" cy="228600"/>
          </a:xfrm>
          <a:prstGeom prst="rightArrow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9646919" y="1993392"/>
            <a:ext cx="941832" cy="841248"/>
          </a:xfrm>
          <a:prstGeom prst="roundRect">
            <a:avLst/>
          </a:prstGeom>
          <a:solidFill>
            <a:srgbClr val="000000"/>
          </a:solidFill>
          <a:ln w="12700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683495" y="2176272"/>
            <a:ext cx="868680" cy="4206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Cambria"/>
              </a:rPr>
              <a:t>CHECK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10625327" y="2267712"/>
            <a:ext cx="219456" cy="228600"/>
          </a:xfrm>
          <a:prstGeom prst="rightArrow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10908791" y="1993392"/>
            <a:ext cx="941832" cy="841248"/>
          </a:xfrm>
          <a:prstGeom prst="round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0945367" y="2176272"/>
            <a:ext cx="868680" cy="42062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Cambria"/>
              </a:rPr>
              <a:t>CLAIM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3794760"/>
            <a:ext cx="1033272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mbria"/>
              </a:rPr>
              <a:t>Research design specifies the comparison.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4400" y="4590288"/>
            <a:ext cx="1033272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Cambria"/>
              </a:rPr>
              <a:t>Computational thinking turns it into a sequence of steps.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1248" y="146304"/>
            <a:ext cx="10561320" cy="7132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0" i="0">
                <a:solidFill>
                  <a:srgbClr val="000000"/>
                </a:solidFill>
                <a:latin typeface="Cambria"/>
              </a:rPr>
              <a:t>The Four Pillars in the Yankees Analysis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04672" y="1170432"/>
            <a:ext cx="5230368" cy="1746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87552" y="1335024"/>
            <a:ext cx="4864608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00000"/>
                </a:solidFill>
                <a:latin typeface="Cambria"/>
              </a:rPr>
              <a:t>DECOMPOSITION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1801368"/>
            <a:ext cx="4864608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00000"/>
                </a:solidFill>
                <a:latin typeface="Cambria"/>
              </a:rPr>
              <a:t>What smaller tasks produce the comparison?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7552" y="2350008"/>
            <a:ext cx="4864608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B4B4B"/>
                </a:solidFill>
                <a:latin typeface="Cambria"/>
              </a:rPr>
              <a:t>load · identify dates · count · divide · compare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19672" y="1170432"/>
            <a:ext cx="5230368" cy="1746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702552" y="1335024"/>
            <a:ext cx="4864608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00000"/>
                </a:solidFill>
                <a:latin typeface="Cambria"/>
              </a:rPr>
              <a:t>ABSTRACTION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02552" y="1801368"/>
            <a:ext cx="4864608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00000"/>
                </a:solidFill>
                <a:latin typeface="Cambria"/>
              </a:rPr>
              <a:t>What exactly counts?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02552" y="2350008"/>
            <a:ext cx="4864608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B4B4B"/>
                </a:solidFill>
                <a:latin typeface="Cambria"/>
              </a:rPr>
              <a:t>game day · complaint · Bronx · comparable day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672" y="3346704"/>
            <a:ext cx="5230368" cy="1746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87552" y="3511296"/>
            <a:ext cx="4864608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00000"/>
                </a:solidFill>
                <a:latin typeface="Cambria"/>
              </a:rPr>
              <a:t>PATTERN RECOGNITION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87552" y="3977639"/>
            <a:ext cx="4864608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00000"/>
                </a:solidFill>
                <a:latin typeface="Cambria"/>
              </a:rPr>
              <a:t>Have we seen a similar comparison before?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87552" y="4526280"/>
            <a:ext cx="4864608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B4B4B"/>
                </a:solidFill>
                <a:latin typeface="Cambria"/>
              </a:rPr>
              <a:t>two groups · one outcome · compare averages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19672" y="3346704"/>
            <a:ext cx="5230368" cy="1746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702552" y="3511296"/>
            <a:ext cx="4864608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00000"/>
                </a:solidFill>
                <a:latin typeface="Cambria"/>
              </a:rPr>
              <a:t>ALGORITHM DESIGN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02552" y="3977639"/>
            <a:ext cx="4864608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00000"/>
                </a:solidFill>
                <a:latin typeface="Cambria"/>
              </a:rPr>
              <a:t>In what order should the steps run?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02552" y="4526280"/>
            <a:ext cx="4864608" cy="3291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B4B4B"/>
                </a:solidFill>
                <a:latin typeface="Cambria"/>
              </a:rPr>
              <a:t>load · define groups · calculate · compare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143000" y="5449824"/>
            <a:ext cx="9893808" cy="841248"/>
          </a:xfrm>
          <a:prstGeom prst="roundRect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371600" y="5541264"/>
            <a:ext cx="9436608" cy="6400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Cambria"/>
              </a:rPr>
              <a:t>These steps implement a comparison; they do not determine whether it is fair.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1248" y="146304"/>
            <a:ext cx="10561320" cy="7132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0" i="0">
                <a:solidFill>
                  <a:srgbClr val="000000"/>
                </a:solidFill>
                <a:latin typeface="Cambria"/>
              </a:rPr>
              <a:t>Checking the Result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024128"/>
            <a:ext cx="1033272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500" b="0" i="0">
                <a:solidFill>
                  <a:srgbClr val="000000"/>
                </a:solidFill>
                <a:latin typeface="Cambria"/>
              </a:rPr>
              <a:t>Before you trust an analysis, ask: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143000" y="1719072"/>
            <a:ext cx="640080" cy="640080"/>
          </a:xfrm>
          <a:prstGeom prst="roundRect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88720" y="1783080"/>
            <a:ext cx="548640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ambria"/>
              </a:rPr>
              <a:t>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29968" y="1792224"/>
            <a:ext cx="885139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000000"/>
                </a:solidFill>
                <a:latin typeface="Cambria"/>
              </a:rPr>
              <a:t>Did it implement the comparison I stated?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2816352"/>
            <a:ext cx="640080" cy="640080"/>
          </a:xfrm>
          <a:prstGeom prst="roundRect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88720" y="2880360"/>
            <a:ext cx="548640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ambria"/>
              </a:rPr>
              <a:t>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29968" y="2889504"/>
            <a:ext cx="885139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000000"/>
                </a:solidFill>
                <a:latin typeface="Cambria"/>
              </a:rPr>
              <a:t>Can I predict what should change if I make one small change?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143000" y="3913631"/>
            <a:ext cx="640080" cy="640080"/>
          </a:xfrm>
          <a:prstGeom prst="roundRect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88720" y="3977639"/>
            <a:ext cx="548640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Cambria"/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29968" y="3986783"/>
            <a:ext cx="8851392" cy="4754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000000"/>
                </a:solidFill>
                <a:latin typeface="Cambria"/>
              </a:rPr>
              <a:t>Is my claim no stronger than my evidence?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212080"/>
            <a:ext cx="10332720" cy="51206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000000"/>
                </a:solidFill>
                <a:latin typeface="Cambria"/>
              </a:rPr>
              <a:t>Code review checks the connection between the plan and the result.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1248" y="146304"/>
            <a:ext cx="10561320" cy="7132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0" i="0">
                <a:solidFill>
                  <a:srgbClr val="000000"/>
                </a:solidFill>
                <a:latin typeface="Cambria"/>
              </a:rPr>
              <a:t>Two Analyses This Semester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097280"/>
            <a:ext cx="228600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000000"/>
                </a:solidFill>
                <a:latin typeface="Cambria"/>
              </a:rPr>
              <a:t>A SHARED ANALYSIS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90672" y="1051560"/>
            <a:ext cx="7863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000000"/>
                </a:solidFill>
                <a:latin typeface="Cambria"/>
              </a:rPr>
              <a:t>Do Yankees home games coincide with more NYC 311 noise complaints?</a:t>
            </a:r>
          </a:p>
        </p:txBody>
      </p:sp>
      <p:sp>
        <p:nvSpPr>
          <p:cNvPr id="5" name="Rectangle 4"/>
          <p:cNvSpPr/>
          <p:nvPr/>
        </p:nvSpPr>
        <p:spPr>
          <a:xfrm>
            <a:off x="1005840" y="1920240"/>
            <a:ext cx="9921240" cy="18288"/>
          </a:xfrm>
          <a:prstGeom prst="rect">
            <a:avLst/>
          </a:prstGeom>
          <a:solidFill>
            <a:srgbClr val="0C3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914400" y="2148840"/>
            <a:ext cx="1572768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C37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9264" y="2267712"/>
            <a:ext cx="1463040" cy="3017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C375F"/>
                </a:solidFill>
                <a:latin typeface="Cambria"/>
              </a:rPr>
              <a:t>question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675887" y="2148840"/>
            <a:ext cx="1572768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C37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730751" y="2267712"/>
            <a:ext cx="1463040" cy="3017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C375F"/>
                </a:solidFill>
                <a:latin typeface="Cambria"/>
              </a:rPr>
              <a:t>comparison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20840" y="2148840"/>
            <a:ext cx="1572768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C37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775703" y="2267712"/>
            <a:ext cx="1463040" cy="3017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C375F"/>
                </a:solidFill>
                <a:latin typeface="Cambria"/>
              </a:rPr>
              <a:t>code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509760" y="2148840"/>
            <a:ext cx="1572768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C37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564624" y="2267712"/>
            <a:ext cx="1463040" cy="3017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C375F"/>
                </a:solidFill>
                <a:latin typeface="Cambria"/>
              </a:rPr>
              <a:t>claim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3337560"/>
            <a:ext cx="228600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000000"/>
                </a:solidFill>
                <a:latin typeface="Cambria"/>
              </a:rPr>
              <a:t>YOUR OWN QUESTION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90672" y="3291840"/>
            <a:ext cx="786384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000000"/>
                </a:solidFill>
                <a:latin typeface="Cambria"/>
              </a:rPr>
              <a:t>You will revise it as you learn new tools.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05840" y="4187952"/>
            <a:ext cx="9921240" cy="18287"/>
          </a:xfrm>
          <a:prstGeom prst="rect">
            <a:avLst/>
          </a:prstGeom>
          <a:solidFill>
            <a:srgbClr val="C49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914400" y="4416552"/>
            <a:ext cx="1572768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49A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69264" y="4535424"/>
            <a:ext cx="1463040" cy="3017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4B4B4B"/>
                </a:solidFill>
                <a:latin typeface="Cambria"/>
              </a:rPr>
              <a:t>question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675887" y="4416552"/>
            <a:ext cx="1572768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49A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730751" y="4535424"/>
            <a:ext cx="1463040" cy="3017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4B4B4B"/>
                </a:solidFill>
                <a:latin typeface="Cambria"/>
              </a:rPr>
              <a:t>comparison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720840" y="4416552"/>
            <a:ext cx="1572768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49A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775703" y="4535424"/>
            <a:ext cx="1463040" cy="3017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4B4B4B"/>
                </a:solidFill>
                <a:latin typeface="Cambria"/>
              </a:rPr>
              <a:t>code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509760" y="4416552"/>
            <a:ext cx="1572768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49A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564624" y="4535424"/>
            <a:ext cx="1463040" cy="3017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4B4B4B"/>
                </a:solidFill>
                <a:latin typeface="Cambria"/>
              </a:rPr>
              <a:t>claim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41248" y="5971032"/>
            <a:ext cx="10515600" cy="1371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41248" y="6062472"/>
            <a:ext cx="10515600" cy="31089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000000"/>
                </a:solidFill>
                <a:latin typeface="Cambria"/>
              </a:rPr>
              <a:t>What do you want to know?   ·   Compared to what?   ·   What can you honestly say?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mbria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mbria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mbria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mbria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7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17AF4B63-BF65-43F5-82A4-4C05ED437DA6}">
  <we:reference id="wa200007130" version="1.0.0.1" store="en-US" storeType="OMEX"/>
  <we:alternateReferences>
    <we:reference id="WA200007130" version="1.0.0.1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8169</TotalTime>
  <Words>1336</Words>
  <Application>Microsoft Office PowerPoint</Application>
  <PresentationFormat>Widescreen</PresentationFormat>
  <Paragraphs>247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CCJS 418E Lecture 1: Questions, Comparisons, and Code</dc:title>
  <dc:subject>Fall 2026 Lecture 1</dc:subject>
  <dc:creator>Zubin Jelveh</dc:creator>
  <dc:description>Fall 2026 redesign based on the Fall 2025 Lecture 1 template.</dc:description>
  <cp:lastModifiedBy>Zubin Jelveh</cp:lastModifiedBy>
  <cp:revision>123</cp:revision>
  <cp:lastPrinted>2025-09-04T18:50:49Z</cp:lastPrinted>
  <dcterms:created xsi:type="dcterms:W3CDTF">2021-01-25T02:56:49Z</dcterms:created>
  <dcterms:modified xsi:type="dcterms:W3CDTF">2026-09-03T19:17:01Z</dcterms:modified>
</cp:coreProperties>
</file>