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5143500" type="screen16x9"/>
  <p:notesSz cx="6858000" cy="9144000"/>
  <p:embeddedFontLst>
    <p:embeddedFont>
      <p:font typeface="Lato" panose="020F0502020204030203" pitchFamily="34" charset="0"/>
      <p:regular r:id="rId55"/>
      <p:bold r:id="rId56"/>
      <p:italic r:id="rId57"/>
      <p:boldItalic r:id="rId58"/>
    </p:embeddedFont>
    <p:embeddedFont>
      <p:font typeface="Source Sans Pro" panose="020B0503030403020204" pitchFamily="34" charset="0"/>
      <p:regular r:id="rId59"/>
      <p:bold r:id="rId60"/>
      <p: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40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2" d="100"/>
          <a:sy n="92" d="100"/>
        </p:scale>
        <p:origin x="1032" y="52"/>
      </p:cViewPr>
      <p:guideLst>
        <p:guide orient="horz" pos="1620"/>
        <p:guide pos="2880"/>
        <p:guide pos="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5" Type="http://schemas.openxmlformats.org/officeDocument/2006/relationships/slide" Target="slides/slide4.xml"/><Relationship Id="rId61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/>
        </p:nvSpPr>
        <p:spPr>
          <a:xfrm>
            <a:off x="761975" y="3423775"/>
            <a:ext cx="38076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1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59275" y="3438025"/>
            <a:ext cx="38076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None/>
              <a:defRPr sz="1300" i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i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i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i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i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i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i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i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3075" y="992400"/>
            <a:ext cx="5682900" cy="21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2524"/>
              </a:buClr>
              <a:buSzPts val="5200"/>
              <a:buNone/>
              <a:defRPr sz="5200">
                <a:solidFill>
                  <a:srgbClr val="E4252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2524"/>
              </a:buClr>
              <a:buSzPts val="5200"/>
              <a:buNone/>
              <a:defRPr sz="5200">
                <a:solidFill>
                  <a:srgbClr val="E4252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2524"/>
              </a:buClr>
              <a:buSzPts val="5200"/>
              <a:buNone/>
              <a:defRPr sz="5200">
                <a:solidFill>
                  <a:srgbClr val="E4252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2524"/>
              </a:buClr>
              <a:buSzPts val="5200"/>
              <a:buNone/>
              <a:defRPr sz="5200">
                <a:solidFill>
                  <a:srgbClr val="E4252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2524"/>
              </a:buClr>
              <a:buSzPts val="5200"/>
              <a:buNone/>
              <a:defRPr sz="5200">
                <a:solidFill>
                  <a:srgbClr val="E4252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2524"/>
              </a:buClr>
              <a:buSzPts val="5200"/>
              <a:buNone/>
              <a:defRPr sz="5200">
                <a:solidFill>
                  <a:srgbClr val="E4252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2524"/>
              </a:buClr>
              <a:buSzPts val="5200"/>
              <a:buNone/>
              <a:defRPr sz="5200">
                <a:solidFill>
                  <a:srgbClr val="E4252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2524"/>
              </a:buClr>
              <a:buSzPts val="5200"/>
              <a:buNone/>
              <a:defRPr sz="5200">
                <a:solidFill>
                  <a:srgbClr val="E42524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2"/>
          </p:nvPr>
        </p:nvSpPr>
        <p:spPr>
          <a:xfrm>
            <a:off x="447725" y="3020700"/>
            <a:ext cx="72336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95600" y="152400"/>
            <a:ext cx="2715887" cy="271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2200" y="866400"/>
            <a:ext cx="51435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0625" y="3678151"/>
            <a:ext cx="2130598" cy="2130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7724" y="4556824"/>
            <a:ext cx="2512000" cy="2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lestones">
  <p:cSld name="TITLE_4_1_1_2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949" y="4527949"/>
            <a:ext cx="2512000" cy="2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7805634" y="4478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300" b="0"/>
          </a:p>
        </p:txBody>
      </p:sp>
      <p:sp>
        <p:nvSpPr>
          <p:cNvPr id="88" name="Google Shape;88;p11"/>
          <p:cNvSpPr txBox="1">
            <a:spLocks noGrp="1"/>
          </p:cNvSpPr>
          <p:nvPr>
            <p:ph type="subTitle" idx="1"/>
          </p:nvPr>
        </p:nvSpPr>
        <p:spPr>
          <a:xfrm>
            <a:off x="4089400" y="4630425"/>
            <a:ext cx="3530700" cy="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>
                <a:solidFill>
                  <a:schemeClr val="dk1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>
                <a:solidFill>
                  <a:schemeClr val="dk1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>
                <a:solidFill>
                  <a:schemeClr val="dk1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89" name="Google Shape;8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8125" y="4405475"/>
            <a:ext cx="414509" cy="41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1675" y="4514449"/>
            <a:ext cx="785021" cy="7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63041" y="4943591"/>
            <a:ext cx="325186" cy="32518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/>
          <p:nvPr/>
        </p:nvSpPr>
        <p:spPr>
          <a:xfrm>
            <a:off x="-1796500" y="-959226"/>
            <a:ext cx="3940412" cy="4188043"/>
          </a:xfrm>
          <a:custGeom>
            <a:avLst/>
            <a:gdLst/>
            <a:ahLst/>
            <a:cxnLst/>
            <a:rect l="l" t="t" r="r" b="b"/>
            <a:pathLst>
              <a:path w="310942" h="310801" extrusionOk="0">
                <a:moveTo>
                  <a:pt x="48578" y="0"/>
                </a:moveTo>
                <a:lnTo>
                  <a:pt x="204216" y="0"/>
                </a:lnTo>
                <a:lnTo>
                  <a:pt x="310942" y="145691"/>
                </a:lnTo>
                <a:lnTo>
                  <a:pt x="155448" y="310801"/>
                </a:lnTo>
                <a:lnTo>
                  <a:pt x="0" y="310801"/>
                </a:lnTo>
                <a:lnTo>
                  <a:pt x="155448" y="145637"/>
                </a:lnTo>
                <a:close/>
              </a:path>
            </a:pathLst>
          </a:custGeom>
          <a:solidFill>
            <a:srgbClr val="FFD200"/>
          </a:solidFill>
          <a:ln>
            <a:noFill/>
          </a:ln>
        </p:spPr>
      </p:sp>
      <p:cxnSp>
        <p:nvCxnSpPr>
          <p:cNvPr id="93" name="Google Shape;93;p11"/>
          <p:cNvCxnSpPr/>
          <p:nvPr/>
        </p:nvCxnSpPr>
        <p:spPr>
          <a:xfrm>
            <a:off x="842707" y="2786250"/>
            <a:ext cx="0" cy="236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4" name="Google Shape;94;p11"/>
          <p:cNvCxnSpPr/>
          <p:nvPr/>
        </p:nvCxnSpPr>
        <p:spPr>
          <a:xfrm>
            <a:off x="3480607" y="2786250"/>
            <a:ext cx="0" cy="236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5" name="Google Shape;95;p11"/>
          <p:cNvCxnSpPr/>
          <p:nvPr/>
        </p:nvCxnSpPr>
        <p:spPr>
          <a:xfrm>
            <a:off x="6096007" y="2786250"/>
            <a:ext cx="0" cy="236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6" name="Google Shape;96;p11"/>
          <p:cNvCxnSpPr/>
          <p:nvPr/>
        </p:nvCxnSpPr>
        <p:spPr>
          <a:xfrm rot="10800000">
            <a:off x="2138100" y="2297251"/>
            <a:ext cx="0" cy="2553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7" name="Google Shape;97;p11"/>
          <p:cNvCxnSpPr/>
          <p:nvPr/>
        </p:nvCxnSpPr>
        <p:spPr>
          <a:xfrm rot="10800000">
            <a:off x="4776000" y="2297251"/>
            <a:ext cx="0" cy="2553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8" name="Google Shape;98;p11"/>
          <p:cNvCxnSpPr/>
          <p:nvPr/>
        </p:nvCxnSpPr>
        <p:spPr>
          <a:xfrm rot="10800000">
            <a:off x="7391400" y="2297251"/>
            <a:ext cx="0" cy="2553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99" name="Google Shape;99;p11"/>
          <p:cNvSpPr/>
          <p:nvPr/>
        </p:nvSpPr>
        <p:spPr>
          <a:xfrm>
            <a:off x="633375" y="2467925"/>
            <a:ext cx="1349100" cy="38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0" name="Google Shape;100;p11"/>
          <p:cNvSpPr/>
          <p:nvPr/>
        </p:nvSpPr>
        <p:spPr>
          <a:xfrm>
            <a:off x="1951889" y="2467925"/>
            <a:ext cx="1349100" cy="3849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1" name="Google Shape;101;p11"/>
          <p:cNvSpPr/>
          <p:nvPr/>
        </p:nvSpPr>
        <p:spPr>
          <a:xfrm>
            <a:off x="3270403" y="2467925"/>
            <a:ext cx="1349100" cy="3849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2" name="Google Shape;102;p11"/>
          <p:cNvSpPr/>
          <p:nvPr/>
        </p:nvSpPr>
        <p:spPr>
          <a:xfrm>
            <a:off x="4588917" y="2467925"/>
            <a:ext cx="1349100" cy="3849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3" name="Google Shape;103;p11"/>
          <p:cNvSpPr/>
          <p:nvPr/>
        </p:nvSpPr>
        <p:spPr>
          <a:xfrm>
            <a:off x="5907431" y="2467925"/>
            <a:ext cx="1349100" cy="384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4" name="Google Shape;104;p11"/>
          <p:cNvSpPr/>
          <p:nvPr/>
        </p:nvSpPr>
        <p:spPr>
          <a:xfrm>
            <a:off x="7225945" y="2467925"/>
            <a:ext cx="1349100" cy="384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/>
          </p:nvPr>
        </p:nvSpPr>
        <p:spPr>
          <a:xfrm>
            <a:off x="606225" y="385025"/>
            <a:ext cx="83820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2"/>
          </p:nvPr>
        </p:nvSpPr>
        <p:spPr>
          <a:xfrm>
            <a:off x="2097875" y="1110075"/>
            <a:ext cx="1087800" cy="1050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subTitle" idx="3"/>
          </p:nvPr>
        </p:nvSpPr>
        <p:spPr>
          <a:xfrm>
            <a:off x="4724700" y="1110075"/>
            <a:ext cx="1087800" cy="1050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subTitle" idx="4"/>
          </p:nvPr>
        </p:nvSpPr>
        <p:spPr>
          <a:xfrm>
            <a:off x="7351525" y="1110075"/>
            <a:ext cx="1087800" cy="1050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1"/>
          <p:cNvSpPr txBox="1">
            <a:spLocks noGrp="1"/>
          </p:cNvSpPr>
          <p:nvPr>
            <p:ph type="subTitle" idx="5"/>
          </p:nvPr>
        </p:nvSpPr>
        <p:spPr>
          <a:xfrm>
            <a:off x="805725" y="3117125"/>
            <a:ext cx="1087800" cy="105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subTitle" idx="6"/>
          </p:nvPr>
        </p:nvSpPr>
        <p:spPr>
          <a:xfrm>
            <a:off x="3432550" y="3117125"/>
            <a:ext cx="1087800" cy="105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subTitle" idx="7"/>
          </p:nvPr>
        </p:nvSpPr>
        <p:spPr>
          <a:xfrm>
            <a:off x="6059375" y="3117125"/>
            <a:ext cx="1087800" cy="105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 with left rule">
  <p:cSld name="TITLE_4_1_1_2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949" y="4527949"/>
            <a:ext cx="2512000" cy="2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2"/>
          <p:cNvSpPr txBox="1">
            <a:spLocks noGrp="1"/>
          </p:cNvSpPr>
          <p:nvPr>
            <p:ph type="sldNum" idx="12"/>
          </p:nvPr>
        </p:nvSpPr>
        <p:spPr>
          <a:xfrm>
            <a:off x="7805634" y="4478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300" b="0"/>
          </a:p>
        </p:txBody>
      </p:sp>
      <p:sp>
        <p:nvSpPr>
          <p:cNvPr id="115" name="Google Shape;115;p12"/>
          <p:cNvSpPr txBox="1">
            <a:spLocks noGrp="1"/>
          </p:cNvSpPr>
          <p:nvPr>
            <p:ph type="subTitle" idx="1"/>
          </p:nvPr>
        </p:nvSpPr>
        <p:spPr>
          <a:xfrm>
            <a:off x="4089400" y="4630425"/>
            <a:ext cx="3530700" cy="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>
                <a:solidFill>
                  <a:schemeClr val="dk1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>
                <a:solidFill>
                  <a:schemeClr val="dk1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>
                <a:solidFill>
                  <a:schemeClr val="dk1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16" name="Google Shape;1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8125" y="4405475"/>
            <a:ext cx="414509" cy="41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1675" y="4514449"/>
            <a:ext cx="785021" cy="7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63041" y="4943591"/>
            <a:ext cx="325186" cy="32518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2"/>
          <p:cNvSpPr txBox="1">
            <a:spLocks noGrp="1"/>
          </p:cNvSpPr>
          <p:nvPr>
            <p:ph type="title"/>
          </p:nvPr>
        </p:nvSpPr>
        <p:spPr>
          <a:xfrm>
            <a:off x="606225" y="385025"/>
            <a:ext cx="83820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20" name="Google Shape;120;p12"/>
          <p:cNvCxnSpPr/>
          <p:nvPr/>
        </p:nvCxnSpPr>
        <p:spPr>
          <a:xfrm>
            <a:off x="529825" y="1206450"/>
            <a:ext cx="0" cy="272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2"/>
          <p:cNvCxnSpPr/>
          <p:nvPr/>
        </p:nvCxnSpPr>
        <p:spPr>
          <a:xfrm>
            <a:off x="3362650" y="1206450"/>
            <a:ext cx="0" cy="272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2"/>
          <p:cNvCxnSpPr/>
          <p:nvPr/>
        </p:nvCxnSpPr>
        <p:spPr>
          <a:xfrm>
            <a:off x="6195475" y="1206450"/>
            <a:ext cx="0" cy="272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23;p12"/>
          <p:cNvSpPr txBox="1"/>
          <p:nvPr/>
        </p:nvSpPr>
        <p:spPr>
          <a:xfrm>
            <a:off x="714875" y="1663450"/>
            <a:ext cx="2424300" cy="22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4" name="Google Shape;124;p12"/>
          <p:cNvSpPr txBox="1">
            <a:spLocks noGrp="1"/>
          </p:cNvSpPr>
          <p:nvPr>
            <p:ph type="subTitle" idx="2"/>
          </p:nvPr>
        </p:nvSpPr>
        <p:spPr>
          <a:xfrm>
            <a:off x="688825" y="1134050"/>
            <a:ext cx="2511900" cy="41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body" idx="3"/>
          </p:nvPr>
        </p:nvSpPr>
        <p:spPr>
          <a:xfrm>
            <a:off x="688825" y="1671075"/>
            <a:ext cx="2511900" cy="226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subTitle" idx="4"/>
          </p:nvPr>
        </p:nvSpPr>
        <p:spPr>
          <a:xfrm>
            <a:off x="3526300" y="1134050"/>
            <a:ext cx="2511900" cy="41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body" idx="5"/>
          </p:nvPr>
        </p:nvSpPr>
        <p:spPr>
          <a:xfrm>
            <a:off x="3526300" y="1671075"/>
            <a:ext cx="2511900" cy="226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8" name="Google Shape;128;p12"/>
          <p:cNvSpPr txBox="1">
            <a:spLocks noGrp="1"/>
          </p:cNvSpPr>
          <p:nvPr>
            <p:ph type="subTitle" idx="6"/>
          </p:nvPr>
        </p:nvSpPr>
        <p:spPr>
          <a:xfrm>
            <a:off x="6363775" y="1134050"/>
            <a:ext cx="2511900" cy="41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9" name="Google Shape;129;p12"/>
          <p:cNvSpPr txBox="1">
            <a:spLocks noGrp="1"/>
          </p:cNvSpPr>
          <p:nvPr>
            <p:ph type="body" idx="7"/>
          </p:nvPr>
        </p:nvSpPr>
        <p:spPr>
          <a:xfrm>
            <a:off x="6363775" y="1671075"/>
            <a:ext cx="2511900" cy="226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+ photo">
  <p:cSld name="MAIN_POINT_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 txBox="1">
            <a:spLocks noGrp="1"/>
          </p:cNvSpPr>
          <p:nvPr>
            <p:ph type="title"/>
          </p:nvPr>
        </p:nvSpPr>
        <p:spPr>
          <a:xfrm>
            <a:off x="4089400" y="1013175"/>
            <a:ext cx="4648500" cy="26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900"/>
              <a:buNone/>
              <a:defRPr sz="8900">
                <a:solidFill>
                  <a:srgbClr val="FF99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900"/>
              <a:buNone/>
              <a:defRPr sz="8900">
                <a:solidFill>
                  <a:srgbClr val="FF99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900"/>
              <a:buNone/>
              <a:defRPr sz="8900">
                <a:solidFill>
                  <a:srgbClr val="FF99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900"/>
              <a:buNone/>
              <a:defRPr sz="8900">
                <a:solidFill>
                  <a:srgbClr val="FF99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900"/>
              <a:buNone/>
              <a:defRPr sz="8900">
                <a:solidFill>
                  <a:srgbClr val="FF99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900"/>
              <a:buNone/>
              <a:defRPr sz="8900">
                <a:solidFill>
                  <a:srgbClr val="FF99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900"/>
              <a:buNone/>
              <a:defRPr sz="8900">
                <a:solidFill>
                  <a:srgbClr val="FF99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900"/>
              <a:buNone/>
              <a:defRPr sz="8900">
                <a:solidFill>
                  <a:srgbClr val="FF9900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>
            <a:spLocks noGrp="1"/>
          </p:cNvSpPr>
          <p:nvPr>
            <p:ph type="pic" idx="2"/>
          </p:nvPr>
        </p:nvSpPr>
        <p:spPr>
          <a:xfrm>
            <a:off x="-1200325" y="0"/>
            <a:ext cx="4248300" cy="5143500"/>
          </a:xfrm>
          <a:prstGeom prst="rect">
            <a:avLst/>
          </a:prstGeom>
          <a:noFill/>
          <a:ln>
            <a:noFill/>
          </a:ln>
          <a:effectLst>
            <a:outerShdw blurRad="114300" dist="19050" dir="5400000" algn="bl" rotWithShape="0">
              <a:srgbClr val="000000">
                <a:alpha val="12941"/>
              </a:srgbClr>
            </a:outerShdw>
          </a:effectLst>
        </p:spPr>
      </p:sp>
      <p:pic>
        <p:nvPicPr>
          <p:cNvPr id="133" name="Google Shape;13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65100" y="1118150"/>
            <a:ext cx="357101" cy="3571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3"/>
          <p:cNvSpPr txBox="1">
            <a:spLocks noGrp="1"/>
          </p:cNvSpPr>
          <p:nvPr>
            <p:ph type="sldNum" idx="12"/>
          </p:nvPr>
        </p:nvSpPr>
        <p:spPr>
          <a:xfrm>
            <a:off x="7805634" y="4478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300" b="0"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4089400" y="4630425"/>
            <a:ext cx="3530700" cy="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8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8125" y="4405475"/>
            <a:ext cx="414509" cy="41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1675" y="4514449"/>
            <a:ext cx="785021" cy="7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63041" y="4943591"/>
            <a:ext cx="325186" cy="325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ramatic Text and Photo 3 1">
  <p:cSld name="MAIN_POINT_2_2_1_1_1">
    <p:bg>
      <p:bgPr>
        <a:solidFill>
          <a:srgbClr val="000000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>
            <a:spLocks noGrp="1"/>
          </p:cNvSpPr>
          <p:nvPr>
            <p:ph type="pic" idx="2"/>
          </p:nvPr>
        </p:nvSpPr>
        <p:spPr>
          <a:xfrm>
            <a:off x="-95250" y="-155150"/>
            <a:ext cx="9334500" cy="5467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41" name="Google Shape;14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3975" y="1296782"/>
            <a:ext cx="6096025" cy="2549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Blank" type="titleOnly">
  <p:cSld name="TITLE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>
            <a:spLocks noGrp="1"/>
          </p:cNvSpPr>
          <p:nvPr>
            <p:ph type="sldNum" idx="12"/>
          </p:nvPr>
        </p:nvSpPr>
        <p:spPr>
          <a:xfrm>
            <a:off x="7805634" y="4478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300" b="0"/>
          </a:p>
        </p:txBody>
      </p:sp>
      <p:pic>
        <p:nvPicPr>
          <p:cNvPr id="144" name="Google Shape;14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08125" y="4405475"/>
            <a:ext cx="414509" cy="41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1675" y="4514449"/>
            <a:ext cx="785021" cy="7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63041" y="4943591"/>
            <a:ext cx="325186" cy="325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ramatic Text and Photo 2">
  <p:cSld name="MAIN_POINT_2_2_1">
    <p:bg>
      <p:bgPr>
        <a:solidFill>
          <a:schemeClr val="accen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397925" y="0"/>
            <a:ext cx="33444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900"/>
              <a:buNone/>
              <a:defRPr sz="8900">
                <a:solidFill>
                  <a:srgbClr val="FF99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900"/>
              <a:buNone/>
              <a:defRPr sz="8900">
                <a:solidFill>
                  <a:srgbClr val="FF99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900"/>
              <a:buNone/>
              <a:defRPr sz="8900">
                <a:solidFill>
                  <a:srgbClr val="FF99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900"/>
              <a:buNone/>
              <a:defRPr sz="8900">
                <a:solidFill>
                  <a:srgbClr val="FF99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900"/>
              <a:buNone/>
              <a:defRPr sz="8900">
                <a:solidFill>
                  <a:srgbClr val="FF99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900"/>
              <a:buNone/>
              <a:defRPr sz="8900">
                <a:solidFill>
                  <a:srgbClr val="FF99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900"/>
              <a:buNone/>
              <a:defRPr sz="8900">
                <a:solidFill>
                  <a:srgbClr val="FF99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900"/>
              <a:buNone/>
              <a:defRPr sz="8900">
                <a:solidFill>
                  <a:srgbClr val="FF9900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16"/>
          <p:cNvSpPr>
            <a:spLocks noGrp="1"/>
          </p:cNvSpPr>
          <p:nvPr>
            <p:ph type="pic" idx="2"/>
          </p:nvPr>
        </p:nvSpPr>
        <p:spPr>
          <a:xfrm>
            <a:off x="2582350" y="-118525"/>
            <a:ext cx="7450800" cy="5380500"/>
          </a:xfrm>
          <a:prstGeom prst="chevron">
            <a:avLst>
              <a:gd name="adj" fmla="val 50000"/>
            </a:avLst>
          </a:prstGeom>
          <a:noFill/>
          <a:ln>
            <a:noFill/>
          </a:ln>
          <a:effectLst>
            <a:outerShdw blurRad="200025" dist="19050" dir="5400000" algn="bl" rotWithShape="0">
              <a:srgbClr val="000000">
                <a:alpha val="20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Photo ">
  <p:cSld name="MAIN_POINT_2_2_2">
    <p:bg>
      <p:bgPr>
        <a:solidFill>
          <a:schemeClr val="dk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>
            <a:spLocks noGrp="1"/>
          </p:cNvSpPr>
          <p:nvPr>
            <p:ph type="pic" idx="2"/>
          </p:nvPr>
        </p:nvSpPr>
        <p:spPr>
          <a:xfrm>
            <a:off x="2072600" y="-1085850"/>
            <a:ext cx="10098000" cy="7315200"/>
          </a:xfrm>
          <a:prstGeom prst="chevron">
            <a:avLst>
              <a:gd name="adj" fmla="val 50000"/>
            </a:avLst>
          </a:prstGeom>
          <a:noFill/>
          <a:ln>
            <a:noFill/>
          </a:ln>
          <a:effectLst>
            <a:outerShdw blurRad="171450" dist="19050" dir="5400000" algn="bl" rotWithShape="0">
              <a:srgbClr val="000000">
                <a:alpha val="7843"/>
              </a:srgbClr>
            </a:outerShdw>
          </a:effectLst>
        </p:spPr>
      </p:sp>
      <p:sp>
        <p:nvSpPr>
          <p:cNvPr id="152" name="Google Shape;152;p17"/>
          <p:cNvSpPr>
            <a:spLocks noGrp="1"/>
          </p:cNvSpPr>
          <p:nvPr>
            <p:ph type="pic" idx="3"/>
          </p:nvPr>
        </p:nvSpPr>
        <p:spPr>
          <a:xfrm>
            <a:off x="-3748850" y="-1085850"/>
            <a:ext cx="10098000" cy="7315200"/>
          </a:xfrm>
          <a:prstGeom prst="chevron">
            <a:avLst>
              <a:gd name="adj" fmla="val 50000"/>
            </a:avLst>
          </a:prstGeom>
          <a:noFill/>
          <a:ln>
            <a:noFill/>
          </a:ln>
          <a:effectLst>
            <a:outerShdw blurRad="171450" dist="19050" dir="5400000" algn="bl" rotWithShape="0">
              <a:srgbClr val="000000">
                <a:alpha val="7843"/>
              </a:srgbClr>
            </a:outerShdw>
          </a:effectLst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ITLE_2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>
            <a:spLocks noGrp="1"/>
          </p:cNvSpPr>
          <p:nvPr>
            <p:ph type="ctrTitle"/>
          </p:nvPr>
        </p:nvSpPr>
        <p:spPr>
          <a:xfrm>
            <a:off x="2093850" y="859575"/>
            <a:ext cx="4956300" cy="17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761975" y="3423775"/>
            <a:ext cx="38076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1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6" name="Google Shape;15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57188" y="4400095"/>
            <a:ext cx="2829624" cy="33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 rotWithShape="1">
          <a:blip r:embed="rId3">
            <a:alphaModFix/>
          </a:blip>
          <a:srcRect t="19112"/>
          <a:stretch/>
        </p:blipFill>
        <p:spPr>
          <a:xfrm>
            <a:off x="-1530325" y="3251200"/>
            <a:ext cx="12103050" cy="6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SECTION_HEADER_1_1_1"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19"/>
          <p:cNvSpPr/>
          <p:nvPr/>
        </p:nvSpPr>
        <p:spPr>
          <a:xfrm>
            <a:off x="165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761975" y="0"/>
            <a:ext cx="7623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None/>
              <a:defRPr sz="6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3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/>
          <p:nvPr/>
        </p:nvSpPr>
        <p:spPr>
          <a:xfrm>
            <a:off x="165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761975" y="0"/>
            <a:ext cx="7623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2">
  <p:cSld name="CUSTOM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53725" y="-15775"/>
            <a:ext cx="5143501" cy="517505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3822200" y="630000"/>
            <a:ext cx="4830300" cy="19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55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3822200" y="2669950"/>
            <a:ext cx="48303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Boxes">
  <p:cSld name="TITLE_ONLY_1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/>
          <p:nvPr/>
        </p:nvSpPr>
        <p:spPr>
          <a:xfrm>
            <a:off x="654225" y="1297000"/>
            <a:ext cx="2418300" cy="239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3362892" y="1297000"/>
            <a:ext cx="2418300" cy="239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6071559" y="1297000"/>
            <a:ext cx="2418300" cy="239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1"/>
          </p:nvPr>
        </p:nvSpPr>
        <p:spPr>
          <a:xfrm>
            <a:off x="654250" y="1297000"/>
            <a:ext cx="2418300" cy="23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2"/>
          </p:nvPr>
        </p:nvSpPr>
        <p:spPr>
          <a:xfrm>
            <a:off x="3362900" y="1297000"/>
            <a:ext cx="2418300" cy="23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3"/>
          </p:nvPr>
        </p:nvSpPr>
        <p:spPr>
          <a:xfrm>
            <a:off x="6071575" y="1297000"/>
            <a:ext cx="2418300" cy="23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sldNum" idx="12"/>
          </p:nvPr>
        </p:nvSpPr>
        <p:spPr>
          <a:xfrm>
            <a:off x="7805634" y="4478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300" b="0"/>
          </a:p>
        </p:txBody>
      </p:sp>
      <p:pic>
        <p:nvPicPr>
          <p:cNvPr id="174" name="Google Shape;17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949" y="4527949"/>
            <a:ext cx="2512000" cy="2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1"/>
          <p:cNvSpPr txBox="1">
            <a:spLocks noGrp="1"/>
          </p:cNvSpPr>
          <p:nvPr>
            <p:ph type="subTitle" idx="4"/>
          </p:nvPr>
        </p:nvSpPr>
        <p:spPr>
          <a:xfrm>
            <a:off x="4089400" y="4630425"/>
            <a:ext cx="3530700" cy="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800"/>
              <a:buNone/>
              <a:defRPr/>
            </a:lvl9pPr>
          </a:lstStyle>
          <a:p>
            <a:endParaRPr/>
          </a:p>
        </p:txBody>
      </p:sp>
      <p:pic>
        <p:nvPicPr>
          <p:cNvPr id="176" name="Google Shape;17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8125" y="4405475"/>
            <a:ext cx="414509" cy="41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1675" y="4514449"/>
            <a:ext cx="785021" cy="7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63041" y="4943591"/>
            <a:ext cx="325186" cy="32518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606225" y="385025"/>
            <a:ext cx="83820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12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ramatic Text and Photo">
  <p:cSld name="MAIN_POINT_2_2"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title"/>
          </p:nvPr>
        </p:nvSpPr>
        <p:spPr>
          <a:xfrm>
            <a:off x="397925" y="0"/>
            <a:ext cx="33444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900"/>
              <a:buNone/>
              <a:defRPr sz="8900">
                <a:solidFill>
                  <a:srgbClr val="FF99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900"/>
              <a:buNone/>
              <a:defRPr sz="8900">
                <a:solidFill>
                  <a:srgbClr val="FF99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900"/>
              <a:buNone/>
              <a:defRPr sz="8900">
                <a:solidFill>
                  <a:srgbClr val="FF99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900"/>
              <a:buNone/>
              <a:defRPr sz="8900">
                <a:solidFill>
                  <a:srgbClr val="FF99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900"/>
              <a:buNone/>
              <a:defRPr sz="8900">
                <a:solidFill>
                  <a:srgbClr val="FF99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900"/>
              <a:buNone/>
              <a:defRPr sz="8900">
                <a:solidFill>
                  <a:srgbClr val="FF99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900"/>
              <a:buNone/>
              <a:defRPr sz="8900">
                <a:solidFill>
                  <a:srgbClr val="FF99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900"/>
              <a:buNone/>
              <a:defRPr sz="8900">
                <a:solidFill>
                  <a:srgbClr val="FF9900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22"/>
          <p:cNvSpPr>
            <a:spLocks noGrp="1"/>
          </p:cNvSpPr>
          <p:nvPr>
            <p:ph type="pic" idx="2"/>
          </p:nvPr>
        </p:nvSpPr>
        <p:spPr>
          <a:xfrm>
            <a:off x="2633150" y="-127000"/>
            <a:ext cx="7450800" cy="5397600"/>
          </a:xfrm>
          <a:prstGeom prst="chevron">
            <a:avLst>
              <a:gd name="adj" fmla="val 50000"/>
            </a:avLst>
          </a:prstGeom>
          <a:noFill/>
          <a:ln>
            <a:noFill/>
          </a:ln>
          <a:effectLst>
            <a:outerShdw blurRad="171450" dist="19050" dir="5400000" algn="bl" rotWithShape="0">
              <a:srgbClr val="000000">
                <a:alpha val="7843"/>
              </a:srgbClr>
            </a:outerShdw>
          </a:effectLst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ramatic Text and Photo 3">
  <p:cSld name="MAIN_POINT_2_2_1_1">
    <p:bg>
      <p:bgPr>
        <a:solidFill>
          <a:srgbClr val="000000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>
            <a:spLocks noGrp="1"/>
          </p:cNvSpPr>
          <p:nvPr>
            <p:ph type="title"/>
          </p:nvPr>
        </p:nvSpPr>
        <p:spPr>
          <a:xfrm>
            <a:off x="397925" y="0"/>
            <a:ext cx="33444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900"/>
              <a:buNone/>
              <a:defRPr sz="8900">
                <a:solidFill>
                  <a:srgbClr val="FF99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900"/>
              <a:buNone/>
              <a:defRPr sz="8900">
                <a:solidFill>
                  <a:srgbClr val="FF99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900"/>
              <a:buNone/>
              <a:defRPr sz="8900">
                <a:solidFill>
                  <a:srgbClr val="FF99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900"/>
              <a:buNone/>
              <a:defRPr sz="8900">
                <a:solidFill>
                  <a:srgbClr val="FF99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900"/>
              <a:buNone/>
              <a:defRPr sz="8900">
                <a:solidFill>
                  <a:srgbClr val="FF99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900"/>
              <a:buNone/>
              <a:defRPr sz="8900">
                <a:solidFill>
                  <a:srgbClr val="FF99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900"/>
              <a:buNone/>
              <a:defRPr sz="8900">
                <a:solidFill>
                  <a:srgbClr val="FF99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900"/>
              <a:buNone/>
              <a:defRPr sz="8900">
                <a:solidFill>
                  <a:srgbClr val="FF9900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3"/>
          <p:cNvSpPr>
            <a:spLocks noGrp="1"/>
          </p:cNvSpPr>
          <p:nvPr>
            <p:ph type="pic" idx="2"/>
          </p:nvPr>
        </p:nvSpPr>
        <p:spPr>
          <a:xfrm>
            <a:off x="2582350" y="-118525"/>
            <a:ext cx="7450800" cy="5380500"/>
          </a:xfrm>
          <a:prstGeom prst="chevron">
            <a:avLst>
              <a:gd name="adj" fmla="val 50000"/>
            </a:avLst>
          </a:prstGeom>
          <a:noFill/>
          <a:ln>
            <a:noFill/>
          </a:ln>
          <a:effectLst>
            <a:outerShdw blurRad="200025" dist="19050" dir="5400000" algn="bl" rotWithShape="0">
              <a:srgbClr val="000000">
                <a:alpha val="20000"/>
              </a:srgbClr>
            </a:outerShdw>
          </a:effectLst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1">
  <p:cSld name="CUSTOM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61000" y="-15775"/>
            <a:ext cx="5175052" cy="517505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3822200" y="630000"/>
            <a:ext cx="4830300" cy="19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55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3822200" y="2669950"/>
            <a:ext cx="48303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3">
  <p:cSld name="CUSTOM_2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l="308" r="298"/>
          <a:stretch/>
        </p:blipFill>
        <p:spPr>
          <a:xfrm>
            <a:off x="-1962175" y="-15775"/>
            <a:ext cx="5143501" cy="517505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>
            <a:spLocks noGrp="1"/>
          </p:cNvSpPr>
          <p:nvPr>
            <p:ph type="ctrTitle"/>
          </p:nvPr>
        </p:nvSpPr>
        <p:spPr>
          <a:xfrm>
            <a:off x="3822200" y="630000"/>
            <a:ext cx="4830300" cy="19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55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3822200" y="2669950"/>
            <a:ext cx="48303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TITLE_4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606225" y="385025"/>
            <a:ext cx="83820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638675" y="1089250"/>
            <a:ext cx="5790900" cy="31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11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7805634" y="4478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300" b="0"/>
          </a:p>
        </p:txBody>
      </p:sp>
      <p:pic>
        <p:nvPicPr>
          <p:cNvPr id="34" name="Google Shape;3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949" y="4527949"/>
            <a:ext cx="2512000" cy="2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subTitle" idx="2"/>
          </p:nvPr>
        </p:nvSpPr>
        <p:spPr>
          <a:xfrm>
            <a:off x="4089400" y="4630425"/>
            <a:ext cx="3530700" cy="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8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8125" y="4405475"/>
            <a:ext cx="414509" cy="41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1675" y="4514449"/>
            <a:ext cx="785021" cy="7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63041" y="4943591"/>
            <a:ext cx="325186" cy="325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358">
          <p15:clr>
            <a:srgbClr val="FA7B17"/>
          </p15:clr>
        </p15:guide>
        <p15:guide id="2" pos="402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Photo">
  <p:cSld name="TITLE_4_1_1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>
            <a:spLocks noGrp="1"/>
          </p:cNvSpPr>
          <p:nvPr>
            <p:ph type="pic" idx="2"/>
          </p:nvPr>
        </p:nvSpPr>
        <p:spPr>
          <a:xfrm>
            <a:off x="3436275" y="-101925"/>
            <a:ext cx="5839800" cy="5470500"/>
          </a:xfrm>
          <a:prstGeom prst="rect">
            <a:avLst/>
          </a:prstGeom>
          <a:noFill/>
          <a:ln>
            <a:noFill/>
          </a:ln>
        </p:spPr>
      </p:sp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949" y="4527949"/>
            <a:ext cx="2512000" cy="2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633375" y="662500"/>
            <a:ext cx="2414700" cy="10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title" idx="3"/>
          </p:nvPr>
        </p:nvSpPr>
        <p:spPr>
          <a:xfrm>
            <a:off x="633375" y="1897100"/>
            <a:ext cx="2414700" cy="22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99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Photos">
  <p:cSld name="TITLE_4_1_1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8"/>
          <p:cNvSpPr>
            <a:spLocks noGrp="1"/>
          </p:cNvSpPr>
          <p:nvPr>
            <p:ph type="pic" idx="2"/>
          </p:nvPr>
        </p:nvSpPr>
        <p:spPr>
          <a:xfrm>
            <a:off x="3415100" y="2578600"/>
            <a:ext cx="5808900" cy="273000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8"/>
          <p:cNvSpPr>
            <a:spLocks noGrp="1"/>
          </p:cNvSpPr>
          <p:nvPr>
            <p:ph type="pic" idx="3"/>
          </p:nvPr>
        </p:nvSpPr>
        <p:spPr>
          <a:xfrm>
            <a:off x="3415100" y="-123775"/>
            <a:ext cx="3399300" cy="263700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8"/>
          <p:cNvSpPr>
            <a:spLocks noGrp="1"/>
          </p:cNvSpPr>
          <p:nvPr>
            <p:ph type="pic" idx="4"/>
          </p:nvPr>
        </p:nvSpPr>
        <p:spPr>
          <a:xfrm>
            <a:off x="6901675" y="-123775"/>
            <a:ext cx="2322300" cy="263700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49" name="Google Shape;4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949" y="4527949"/>
            <a:ext cx="2512000" cy="2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33375" y="662500"/>
            <a:ext cx="2414700" cy="10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title" idx="5"/>
          </p:nvPr>
        </p:nvSpPr>
        <p:spPr>
          <a:xfrm>
            <a:off x="633375" y="1897100"/>
            <a:ext cx="2414700" cy="22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Text">
  <p:cSld name="TITLE_4_1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606225" y="269300"/>
            <a:ext cx="83820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949" y="4527949"/>
            <a:ext cx="2512000" cy="2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638675" y="1089250"/>
            <a:ext cx="3183600" cy="31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11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089400" y="1089250"/>
            <a:ext cx="3183600" cy="31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11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7805634" y="4478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300" b="0"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3"/>
          </p:nvPr>
        </p:nvSpPr>
        <p:spPr>
          <a:xfrm>
            <a:off x="4089400" y="4630425"/>
            <a:ext cx="3530700" cy="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9" name="Google Shape;5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8125" y="4405475"/>
            <a:ext cx="414509" cy="41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1675" y="4514449"/>
            <a:ext cx="785021" cy="7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63041" y="4943591"/>
            <a:ext cx="325186" cy="325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elements">
  <p:cSld name="TITLE_4_1_1_2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949" y="4527949"/>
            <a:ext cx="2512000" cy="2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7805634" y="4478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300" b="0"/>
          </a:p>
        </p:txBody>
      </p:sp>
      <p:sp>
        <p:nvSpPr>
          <p:cNvPr id="65" name="Google Shape;65;p10"/>
          <p:cNvSpPr txBox="1">
            <a:spLocks noGrp="1"/>
          </p:cNvSpPr>
          <p:nvPr>
            <p:ph type="subTitle" idx="1"/>
          </p:nvPr>
        </p:nvSpPr>
        <p:spPr>
          <a:xfrm>
            <a:off x="4089400" y="4630425"/>
            <a:ext cx="3530700" cy="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>
                <a:solidFill>
                  <a:schemeClr val="dk1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>
                <a:solidFill>
                  <a:schemeClr val="dk1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>
                <a:solidFill>
                  <a:schemeClr val="dk1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66" name="Google Shape;6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8125" y="4405475"/>
            <a:ext cx="414509" cy="41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1675" y="4514449"/>
            <a:ext cx="785021" cy="7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63041" y="4943591"/>
            <a:ext cx="325186" cy="32518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606225" y="385025"/>
            <a:ext cx="83820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/>
          <p:nvPr/>
        </p:nvSpPr>
        <p:spPr>
          <a:xfrm>
            <a:off x="380998" y="1079775"/>
            <a:ext cx="1702407" cy="1809639"/>
          </a:xfrm>
          <a:custGeom>
            <a:avLst/>
            <a:gdLst/>
            <a:ahLst/>
            <a:cxnLst/>
            <a:rect l="l" t="t" r="r" b="b"/>
            <a:pathLst>
              <a:path w="310942" h="310801" extrusionOk="0">
                <a:moveTo>
                  <a:pt x="48578" y="0"/>
                </a:moveTo>
                <a:lnTo>
                  <a:pt x="204216" y="0"/>
                </a:lnTo>
                <a:lnTo>
                  <a:pt x="310942" y="145691"/>
                </a:lnTo>
                <a:lnTo>
                  <a:pt x="155448" y="310801"/>
                </a:lnTo>
                <a:lnTo>
                  <a:pt x="0" y="310801"/>
                </a:lnTo>
                <a:lnTo>
                  <a:pt x="155448" y="1456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71" name="Google Shape;71;p10"/>
          <p:cNvSpPr/>
          <p:nvPr/>
        </p:nvSpPr>
        <p:spPr>
          <a:xfrm>
            <a:off x="267950" y="3262351"/>
            <a:ext cx="822442" cy="874128"/>
          </a:xfrm>
          <a:custGeom>
            <a:avLst/>
            <a:gdLst/>
            <a:ahLst/>
            <a:cxnLst/>
            <a:rect l="l" t="t" r="r" b="b"/>
            <a:pathLst>
              <a:path w="310942" h="310801" extrusionOk="0">
                <a:moveTo>
                  <a:pt x="48578" y="0"/>
                </a:moveTo>
                <a:lnTo>
                  <a:pt x="204216" y="0"/>
                </a:lnTo>
                <a:lnTo>
                  <a:pt x="310942" y="145691"/>
                </a:lnTo>
                <a:lnTo>
                  <a:pt x="155448" y="310801"/>
                </a:lnTo>
                <a:lnTo>
                  <a:pt x="0" y="310801"/>
                </a:lnTo>
                <a:lnTo>
                  <a:pt x="155448" y="145637"/>
                </a:lnTo>
                <a:close/>
              </a:path>
            </a:pathLst>
          </a:custGeom>
          <a:solidFill>
            <a:srgbClr val="E31933"/>
          </a:solidFill>
          <a:ln>
            <a:noFill/>
          </a:ln>
        </p:spPr>
      </p:sp>
      <p:sp>
        <p:nvSpPr>
          <p:cNvPr id="72" name="Google Shape;72;p10"/>
          <p:cNvSpPr/>
          <p:nvPr/>
        </p:nvSpPr>
        <p:spPr>
          <a:xfrm>
            <a:off x="4367573" y="1079775"/>
            <a:ext cx="1702407" cy="1809639"/>
          </a:xfrm>
          <a:custGeom>
            <a:avLst/>
            <a:gdLst/>
            <a:ahLst/>
            <a:cxnLst/>
            <a:rect l="l" t="t" r="r" b="b"/>
            <a:pathLst>
              <a:path w="310942" h="310801" extrusionOk="0">
                <a:moveTo>
                  <a:pt x="48578" y="0"/>
                </a:moveTo>
                <a:lnTo>
                  <a:pt x="204216" y="0"/>
                </a:lnTo>
                <a:lnTo>
                  <a:pt x="310942" y="145691"/>
                </a:lnTo>
                <a:lnTo>
                  <a:pt x="155448" y="310801"/>
                </a:lnTo>
                <a:lnTo>
                  <a:pt x="0" y="310801"/>
                </a:lnTo>
                <a:lnTo>
                  <a:pt x="155448" y="1456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3" name="Google Shape;73;p10"/>
          <p:cNvSpPr txBox="1">
            <a:spLocks noGrp="1"/>
          </p:cNvSpPr>
          <p:nvPr>
            <p:ph type="subTitle" idx="2"/>
          </p:nvPr>
        </p:nvSpPr>
        <p:spPr>
          <a:xfrm>
            <a:off x="1746200" y="2630350"/>
            <a:ext cx="2571300" cy="25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3164125" y="3262351"/>
            <a:ext cx="822442" cy="874128"/>
          </a:xfrm>
          <a:custGeom>
            <a:avLst/>
            <a:gdLst/>
            <a:ahLst/>
            <a:cxnLst/>
            <a:rect l="l" t="t" r="r" b="b"/>
            <a:pathLst>
              <a:path w="310942" h="310801" extrusionOk="0">
                <a:moveTo>
                  <a:pt x="48578" y="0"/>
                </a:moveTo>
                <a:lnTo>
                  <a:pt x="204216" y="0"/>
                </a:lnTo>
                <a:lnTo>
                  <a:pt x="310942" y="145691"/>
                </a:lnTo>
                <a:lnTo>
                  <a:pt x="155448" y="310801"/>
                </a:lnTo>
                <a:lnTo>
                  <a:pt x="0" y="310801"/>
                </a:lnTo>
                <a:lnTo>
                  <a:pt x="155448" y="145637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</p:spPr>
      </p:sp>
      <p:sp>
        <p:nvSpPr>
          <p:cNvPr id="75" name="Google Shape;75;p10"/>
          <p:cNvSpPr/>
          <p:nvPr/>
        </p:nvSpPr>
        <p:spPr>
          <a:xfrm>
            <a:off x="6019800" y="3262351"/>
            <a:ext cx="822442" cy="874128"/>
          </a:xfrm>
          <a:custGeom>
            <a:avLst/>
            <a:gdLst/>
            <a:ahLst/>
            <a:cxnLst/>
            <a:rect l="l" t="t" r="r" b="b"/>
            <a:pathLst>
              <a:path w="310942" h="310801" extrusionOk="0">
                <a:moveTo>
                  <a:pt x="48578" y="0"/>
                </a:moveTo>
                <a:lnTo>
                  <a:pt x="204216" y="0"/>
                </a:lnTo>
                <a:lnTo>
                  <a:pt x="310942" y="145691"/>
                </a:lnTo>
                <a:lnTo>
                  <a:pt x="155448" y="310801"/>
                </a:lnTo>
                <a:lnTo>
                  <a:pt x="0" y="310801"/>
                </a:lnTo>
                <a:lnTo>
                  <a:pt x="155448" y="1456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76" name="Google Shape;76;p10"/>
          <p:cNvSpPr txBox="1">
            <a:spLocks noGrp="1"/>
          </p:cNvSpPr>
          <p:nvPr>
            <p:ph type="title" idx="3" hasCustomPrompt="1"/>
          </p:nvPr>
        </p:nvSpPr>
        <p:spPr>
          <a:xfrm>
            <a:off x="1746201" y="1121300"/>
            <a:ext cx="3254400" cy="15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0"/>
              <a:buFont typeface="Source Sans Pro"/>
              <a:buNone/>
              <a:defRPr sz="13000" b="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0"/>
          <p:cNvSpPr txBox="1">
            <a:spLocks noGrp="1"/>
          </p:cNvSpPr>
          <p:nvPr>
            <p:ph type="subTitle" idx="4"/>
          </p:nvPr>
        </p:nvSpPr>
        <p:spPr>
          <a:xfrm>
            <a:off x="5732775" y="2630350"/>
            <a:ext cx="2571300" cy="25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title" idx="5" hasCustomPrompt="1"/>
          </p:nvPr>
        </p:nvSpPr>
        <p:spPr>
          <a:xfrm>
            <a:off x="5732776" y="1121300"/>
            <a:ext cx="3254400" cy="15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0"/>
              <a:buFont typeface="Source Sans Pro"/>
              <a:buNone/>
              <a:defRPr sz="13000" b="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0"/>
          <p:cNvSpPr txBox="1">
            <a:spLocks noGrp="1"/>
          </p:cNvSpPr>
          <p:nvPr>
            <p:ph type="subTitle" idx="6"/>
          </p:nvPr>
        </p:nvSpPr>
        <p:spPr>
          <a:xfrm>
            <a:off x="1173561" y="3971981"/>
            <a:ext cx="2571300" cy="25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title" idx="7" hasCustomPrompt="1"/>
          </p:nvPr>
        </p:nvSpPr>
        <p:spPr>
          <a:xfrm>
            <a:off x="1165869" y="3134019"/>
            <a:ext cx="1810500" cy="82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Font typeface="Source Sans Pro"/>
              <a:buNone/>
              <a:defRPr sz="7200" b="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0"/>
          <p:cNvSpPr txBox="1">
            <a:spLocks noGrp="1"/>
          </p:cNvSpPr>
          <p:nvPr>
            <p:ph type="subTitle" idx="8"/>
          </p:nvPr>
        </p:nvSpPr>
        <p:spPr>
          <a:xfrm>
            <a:off x="4069736" y="3971981"/>
            <a:ext cx="2571300" cy="25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title" idx="9" hasCustomPrompt="1"/>
          </p:nvPr>
        </p:nvSpPr>
        <p:spPr>
          <a:xfrm>
            <a:off x="4062044" y="3134019"/>
            <a:ext cx="1810500" cy="82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Font typeface="Source Sans Pro"/>
              <a:buNone/>
              <a:defRPr sz="7200" b="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0"/>
          <p:cNvSpPr txBox="1">
            <a:spLocks noGrp="1"/>
          </p:cNvSpPr>
          <p:nvPr>
            <p:ph type="subTitle" idx="13"/>
          </p:nvPr>
        </p:nvSpPr>
        <p:spPr>
          <a:xfrm>
            <a:off x="6925411" y="3971981"/>
            <a:ext cx="2571300" cy="25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title" idx="14" hasCustomPrompt="1"/>
          </p:nvPr>
        </p:nvSpPr>
        <p:spPr>
          <a:xfrm>
            <a:off x="6917719" y="3134019"/>
            <a:ext cx="1810500" cy="82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Font typeface="Source Sans Pro"/>
              <a:buNone/>
              <a:defRPr sz="7200" b="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61975" y="0"/>
            <a:ext cx="76230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ource Sans Pro"/>
              <a:buNone/>
              <a:defRPr sz="3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Display"/>
              <a:buNone/>
              <a:defRPr sz="28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Display"/>
              <a:buNone/>
              <a:defRPr sz="28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Display"/>
              <a:buNone/>
              <a:defRPr sz="28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Display"/>
              <a:buNone/>
              <a:defRPr sz="28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Display"/>
              <a:buNone/>
              <a:defRPr sz="28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Display"/>
              <a:buNone/>
              <a:defRPr sz="28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Display"/>
              <a:buNone/>
              <a:defRPr sz="28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Display"/>
              <a:buNone/>
              <a:defRPr sz="28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61975" y="1719075"/>
            <a:ext cx="7623000" cy="25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Char char="●"/>
              <a:defRPr sz="13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Char char="○"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79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ource Sans Pro"/>
              <a:buChar char="■"/>
              <a:defRPr sz="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79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ource Sans Pro"/>
              <a:buChar char="●"/>
              <a:defRPr sz="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79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ource Sans Pro"/>
              <a:buChar char="○"/>
              <a:defRPr sz="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794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800"/>
              <a:buFont typeface="Source Sans Pro"/>
              <a:buChar char="■"/>
              <a:defRPr sz="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9997" y="4297674"/>
            <a:ext cx="7650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mc:AlternateContent xmlns:mc="http://schemas.openxmlformats.org/markup-compatibility/2006" xmlns:p14="http://schemas.microsoft.com/office/powerpoint/2010/main">
    <mc:Choice Requires="p14">
      <p:transition spd="slow" p14:dur="1100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960">
          <p15:clr>
            <a:srgbClr val="EA4335"/>
          </p15:clr>
        </p15:guide>
        <p15:guide id="3" pos="1920">
          <p15:clr>
            <a:srgbClr val="EA4335"/>
          </p15:clr>
        </p15:guide>
        <p15:guide id="4" pos="3840">
          <p15:clr>
            <a:srgbClr val="EA4335"/>
          </p15:clr>
        </p15:guide>
        <p15:guide id="5" pos="4800">
          <p15:clr>
            <a:srgbClr val="EA4335"/>
          </p15:clr>
        </p15:guide>
        <p15:guide id="6" orient="horz" pos="541">
          <p15:clr>
            <a:srgbClr val="EA4335"/>
          </p15:clr>
        </p15:guide>
        <p15:guide id="7" orient="horz" pos="1083">
          <p15:clr>
            <a:srgbClr val="EA4335"/>
          </p15:clr>
        </p15:guide>
        <p15:guide id="8" orient="horz" pos="1624">
          <p15:clr>
            <a:srgbClr val="EA4335"/>
          </p15:clr>
        </p15:guide>
        <p15:guide id="9" orient="horz" pos="2166">
          <p15:clr>
            <a:srgbClr val="EA4335"/>
          </p15:clr>
        </p15:guide>
        <p15:guide id="10" orient="horz" pos="2707">
          <p15:clr>
            <a:srgbClr val="EA4335"/>
          </p15:clr>
        </p15:guide>
        <p15:guide id="11" pos="480">
          <p15:clr>
            <a:srgbClr val="EA4335"/>
          </p15:clr>
        </p15:guide>
        <p15:guide id="12" pos="1440">
          <p15:clr>
            <a:srgbClr val="EA4335"/>
          </p15:clr>
        </p15:guide>
        <p15:guide id="13" pos="2408">
          <p15:clr>
            <a:srgbClr val="EA4335"/>
          </p15:clr>
        </p15:guide>
        <p15:guide id="14" pos="4320">
          <p15:clr>
            <a:srgbClr val="EA4335"/>
          </p15:clr>
        </p15:guide>
        <p15:guide id="15" pos="3358">
          <p15:clr>
            <a:srgbClr val="EA4335"/>
          </p15:clr>
        </p15:guide>
        <p15:guide id="16" pos="52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From Code to Causality to LLMs</a:t>
            </a:r>
            <a:br/>
            <a:br/>
            <a:r>
              <a:t>CCJS 418E - Week 15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 sz="3200"/>
            </a:pPr>
            <a:r>
              <a:t>What If?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  <p:pic>
        <p:nvPicPr>
          <p:cNvPr id="6" name="Picture 5" descr="A robot in a suit and hat at a desk&#10;&#10;Description automatically generated">
            <a:extLst>
              <a:ext uri="{FF2B5EF4-FFF2-40B4-BE49-F238E27FC236}">
                <a16:creationId xmlns:a16="http://schemas.microsoft.com/office/drawing/2014/main" id="{0A4AA865-2D89-75D5-ED84-649DF7DA1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938" y="626070"/>
            <a:ext cx="6160171" cy="33600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Exercise 3: What does this return?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rPr dirty="0"/>
              <a:t>Given these </a:t>
            </a:r>
            <a:r>
              <a:rPr dirty="0" err="1"/>
              <a:t>dataframes</a:t>
            </a:r>
            <a:r>
              <a:rPr dirty="0"/>
              <a:t>:</a:t>
            </a:r>
          </a:p>
          <a:p>
            <a:pPr>
              <a:defRPr sz="1400"/>
            </a:pPr>
            <a:endParaRPr dirty="0"/>
          </a:p>
          <a:p>
            <a:pPr marL="76200" indent="0">
              <a:buNone/>
              <a:defRPr sz="1400"/>
            </a:pPr>
            <a:r>
              <a:rPr dirty="0"/>
              <a:t>df1:                      </a:t>
            </a:r>
            <a:r>
              <a:rPr lang="en-US" dirty="0"/>
              <a:t>                               </a:t>
            </a:r>
            <a:r>
              <a:rPr dirty="0"/>
              <a:t>df2:</a:t>
            </a:r>
            <a:endParaRPr lang="en-US" dirty="0"/>
          </a:p>
          <a:p>
            <a:pPr marL="76200" indent="0">
              <a:buNone/>
              <a:defRPr sz="1400"/>
            </a:pPr>
            <a:r>
              <a:rPr lang="en-US" dirty="0"/>
              <a:t>      </a:t>
            </a:r>
            <a:r>
              <a:rPr dirty="0"/>
              <a:t>date        complaints    </a:t>
            </a:r>
            <a:r>
              <a:rPr lang="en-US" dirty="0"/>
              <a:t>                            </a:t>
            </a:r>
            <a:r>
              <a:rPr dirty="0"/>
              <a:t>date        </a:t>
            </a:r>
            <a:r>
              <a:rPr lang="en-US" dirty="0"/>
              <a:t>      </a:t>
            </a:r>
            <a:r>
              <a:rPr dirty="0"/>
              <a:t>game</a:t>
            </a:r>
          </a:p>
          <a:p>
            <a:pPr marL="76200" indent="0">
              <a:buNone/>
              <a:defRPr sz="1400"/>
            </a:pPr>
            <a:r>
              <a:rPr dirty="0"/>
              <a:t>2023-05-01  </a:t>
            </a:r>
            <a:r>
              <a:rPr lang="en-US" dirty="0"/>
              <a:t>     </a:t>
            </a:r>
            <a:r>
              <a:rPr dirty="0"/>
              <a:t>100           </a:t>
            </a:r>
            <a:r>
              <a:rPr lang="en-US" dirty="0"/>
              <a:t>                         </a:t>
            </a:r>
            <a:r>
              <a:rPr dirty="0"/>
              <a:t>2023-05-01  Yankees</a:t>
            </a:r>
          </a:p>
          <a:p>
            <a:pPr marL="76200" indent="0">
              <a:buNone/>
              <a:defRPr sz="1400"/>
            </a:pPr>
            <a:r>
              <a:rPr dirty="0"/>
              <a:t>2023-05-02  </a:t>
            </a:r>
            <a:r>
              <a:rPr lang="en-US" dirty="0"/>
              <a:t>     </a:t>
            </a:r>
            <a:r>
              <a:rPr dirty="0"/>
              <a:t>150           </a:t>
            </a:r>
            <a:r>
              <a:rPr lang="en-US" dirty="0"/>
              <a:t>                         </a:t>
            </a:r>
            <a:r>
              <a:rPr dirty="0"/>
              <a:t>2023-05-03  Yankees</a:t>
            </a:r>
          </a:p>
          <a:p>
            <a:pPr marL="76200" indent="0">
              <a:buNone/>
              <a:defRPr sz="1400"/>
            </a:pPr>
            <a:r>
              <a:rPr dirty="0"/>
              <a:t>2023-05-03  </a:t>
            </a:r>
            <a:r>
              <a:rPr lang="en-US" dirty="0"/>
              <a:t>     </a:t>
            </a:r>
            <a:r>
              <a:rPr dirty="0"/>
              <a:t>120</a:t>
            </a:r>
          </a:p>
          <a:p>
            <a:pPr>
              <a:defRPr sz="1400"/>
            </a:pPr>
            <a:endParaRPr dirty="0"/>
          </a:p>
          <a:p>
            <a:pPr>
              <a:defRPr sz="1400"/>
            </a:pPr>
            <a:r>
              <a:rPr dirty="0"/>
              <a:t>df1.merge(df2, on='date', how='inner')</a:t>
            </a:r>
          </a:p>
          <a:p>
            <a:pPr>
              <a:defRPr sz="1400"/>
            </a:pPr>
            <a:endParaRPr dirty="0"/>
          </a:p>
          <a:p>
            <a:pPr>
              <a:defRPr sz="1400"/>
            </a:pPr>
            <a:r>
              <a:rPr dirty="0"/>
              <a:t>What if I changed 'inner' to 'left'?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Exercise 3: Answer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Original (inner):</a:t>
            </a:r>
          </a:p>
          <a:p>
            <a:pPr lvl="1">
              <a:defRPr sz="1400"/>
            </a:pPr>
            <a:r>
              <a:t>Only rows where date matches in BOTH: 05-01 and 05-03</a:t>
            </a:r>
          </a:p>
          <a:p>
            <a:pPr lvl="1">
              <a:defRPr sz="1400"/>
            </a:pPr>
            <a:r>
              <a:t>2 rows returned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Changed (left):</a:t>
            </a:r>
          </a:p>
          <a:p>
            <a:pPr lvl="1">
              <a:defRPr sz="1400"/>
            </a:pPr>
            <a:r>
              <a:t>ALL rows from df1, with game info where available</a:t>
            </a:r>
          </a:p>
          <a:p>
            <a:pPr lvl="1">
              <a:defRPr sz="1400"/>
            </a:pPr>
            <a:r>
              <a:t>3 rows returned, 05-02 has NaN for game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Inner = only matches. Left = keep everything from left table.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Exercise 4: What does this return?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rPr dirty="0"/>
              <a:t>Given this </a:t>
            </a:r>
            <a:r>
              <a:rPr dirty="0" err="1"/>
              <a:t>dataframe</a:t>
            </a:r>
            <a:r>
              <a:rPr dirty="0"/>
              <a:t> </a:t>
            </a:r>
            <a:r>
              <a:rPr dirty="0" err="1"/>
              <a:t>df</a:t>
            </a:r>
            <a:r>
              <a:rPr dirty="0"/>
              <a:t>:</a:t>
            </a:r>
          </a:p>
          <a:p>
            <a:pPr>
              <a:defRPr sz="1400"/>
            </a:pPr>
            <a:endParaRPr dirty="0"/>
          </a:p>
          <a:p>
            <a:pPr marL="76200" indent="0">
              <a:buNone/>
              <a:defRPr sz="1400"/>
            </a:pPr>
            <a:r>
              <a:rPr dirty="0"/>
              <a:t>date                  </a:t>
            </a:r>
            <a:r>
              <a:rPr lang="en-US" dirty="0"/>
              <a:t>                   </a:t>
            </a:r>
            <a:r>
              <a:rPr dirty="0"/>
              <a:t>complaints</a:t>
            </a:r>
          </a:p>
          <a:p>
            <a:pPr marL="76200" indent="0">
              <a:buNone/>
              <a:defRPr sz="1400"/>
            </a:pPr>
            <a:r>
              <a:rPr dirty="0"/>
              <a:t>2023-05-01 08:00:00   </a:t>
            </a:r>
            <a:r>
              <a:rPr lang="en-US" dirty="0"/>
              <a:t>           </a:t>
            </a:r>
            <a:r>
              <a:rPr dirty="0"/>
              <a:t>10</a:t>
            </a:r>
          </a:p>
          <a:p>
            <a:pPr marL="76200" indent="0">
              <a:buNone/>
              <a:defRPr sz="1400"/>
            </a:pPr>
            <a:r>
              <a:rPr dirty="0"/>
              <a:t>2023-05-01 14:00:00   </a:t>
            </a:r>
            <a:r>
              <a:rPr lang="en-US" dirty="0"/>
              <a:t>           </a:t>
            </a:r>
            <a:r>
              <a:rPr dirty="0"/>
              <a:t>15</a:t>
            </a:r>
          </a:p>
          <a:p>
            <a:pPr marL="76200" indent="0">
              <a:buNone/>
              <a:defRPr sz="1400"/>
            </a:pPr>
            <a:r>
              <a:rPr dirty="0"/>
              <a:t>2023-05-02 09:00:00   </a:t>
            </a:r>
            <a:r>
              <a:rPr lang="en-US" dirty="0"/>
              <a:t>           </a:t>
            </a:r>
            <a:r>
              <a:rPr dirty="0"/>
              <a:t>20</a:t>
            </a:r>
          </a:p>
          <a:p>
            <a:pPr>
              <a:defRPr sz="1400"/>
            </a:pPr>
            <a:endParaRPr dirty="0"/>
          </a:p>
          <a:p>
            <a:pPr>
              <a:defRPr sz="1400"/>
            </a:pPr>
            <a:r>
              <a:rPr dirty="0" err="1"/>
              <a:t>df</a:t>
            </a:r>
            <a:r>
              <a:rPr dirty="0"/>
              <a:t>['date'].</a:t>
            </a:r>
            <a:r>
              <a:rPr dirty="0" err="1"/>
              <a:t>dt.date.value_counts</a:t>
            </a:r>
            <a:r>
              <a:rPr dirty="0"/>
              <a:t>()</a:t>
            </a:r>
          </a:p>
          <a:p>
            <a:pPr>
              <a:defRPr sz="1400"/>
            </a:pPr>
            <a:endParaRPr dirty="0"/>
          </a:p>
          <a:p>
            <a:pPr>
              <a:defRPr sz="1400"/>
            </a:pPr>
            <a:r>
              <a:rPr dirty="0"/>
              <a:t>What if I used .</a:t>
            </a:r>
            <a:r>
              <a:rPr dirty="0" err="1"/>
              <a:t>dt.hour</a:t>
            </a:r>
            <a:r>
              <a:rPr dirty="0"/>
              <a:t> instead of .</a:t>
            </a:r>
            <a:r>
              <a:rPr dirty="0" err="1"/>
              <a:t>dt.date</a:t>
            </a:r>
            <a:r>
              <a:rPr dirty="0"/>
              <a:t>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Exercise 4: Answer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Original (.dt.date):</a:t>
            </a:r>
          </a:p>
          <a:p>
            <a:pPr lvl="1">
              <a:defRPr sz="1400"/>
            </a:pPr>
            <a:r>
              <a:t>Counts by day: 2023-05-01: 2, 2023-05-02: 1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Changed (.dt.hour):</a:t>
            </a:r>
          </a:p>
          <a:p>
            <a:pPr lvl="1">
              <a:defRPr sz="1400"/>
            </a:pPr>
            <a:r>
              <a:t>Counts by hour: 8: 1, 14: 1, 9: 1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.dt.date extracts the day, .dt.hour extracts the hour.</a:t>
            </a:r>
          </a:p>
          <a:p>
            <a:pPr>
              <a:defRPr sz="1400"/>
            </a:pPr>
            <a:r>
              <a:t>Same data, completely different analysis.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What You Just Did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You traced through code in your head.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You predicted what would happen.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You asked "what if" and reasoned through the change.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This is computational thinking in action.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 sz="2400"/>
            </a:pPr>
            <a:r>
              <a:t>From Code to the Real World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Same skill, different domain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The Same Mental Move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In code:</a:t>
            </a:r>
          </a:p>
          <a:p>
            <a:pPr lvl="1">
              <a:defRPr sz="1400"/>
            </a:pPr>
            <a:r>
              <a:t>"What if I changed this variable?"</a:t>
            </a:r>
          </a:p>
          <a:p>
            <a:pPr lvl="1">
              <a:defRPr sz="1400"/>
            </a:pPr>
            <a:r>
              <a:t>You trace through and predict the result.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In the real world:</a:t>
            </a:r>
          </a:p>
          <a:p>
            <a:pPr lvl="1">
              <a:defRPr sz="1400"/>
            </a:pPr>
            <a:r>
              <a:t>"What if this event hadn't happened?"</a:t>
            </a:r>
          </a:p>
          <a:p>
            <a:pPr lvl="1">
              <a:defRPr sz="1400"/>
            </a:pPr>
            <a:r>
              <a:t>You think through cause and effect.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Causal Thinking = "What If" About the World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674" y="1089250"/>
            <a:ext cx="7306907" cy="3114900"/>
          </a:xfrm>
        </p:spPr>
        <p:txBody>
          <a:bodyPr/>
          <a:lstStyle/>
          <a:p>
            <a:pPr>
              <a:defRPr sz="1400"/>
            </a:pPr>
            <a:r>
              <a:rPr dirty="0"/>
              <a:t>Do Yankees games cause more noise complaints?</a:t>
            </a:r>
          </a:p>
          <a:p>
            <a:pPr>
              <a:defRPr sz="1400"/>
            </a:pPr>
            <a:endParaRPr dirty="0"/>
          </a:p>
          <a:p>
            <a:pPr>
              <a:defRPr sz="1400"/>
            </a:pPr>
            <a:r>
              <a:rPr dirty="0"/>
              <a:t>That's really asking:</a:t>
            </a:r>
          </a:p>
          <a:p>
            <a:pPr>
              <a:defRPr sz="1400"/>
            </a:pPr>
            <a:endParaRPr dirty="0"/>
          </a:p>
          <a:p>
            <a:pPr>
              <a:defRPr sz="1400"/>
            </a:pPr>
            <a:r>
              <a:rPr dirty="0"/>
              <a:t>"What if the Yankees game hadn't happened —</a:t>
            </a:r>
            <a:r>
              <a:rPr lang="en-US" dirty="0"/>
              <a:t>  </a:t>
            </a:r>
            <a:r>
              <a:rPr dirty="0"/>
              <a:t>would noise complaints be different?"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You Can't Run the World Twice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675" y="1089250"/>
            <a:ext cx="7826452" cy="3114900"/>
          </a:xfrm>
        </p:spPr>
        <p:txBody>
          <a:bodyPr/>
          <a:lstStyle/>
          <a:p>
            <a:pPr>
              <a:defRPr sz="1400"/>
            </a:pPr>
            <a:r>
              <a:rPr dirty="0"/>
              <a:t>With code, you can test your "what if":</a:t>
            </a:r>
          </a:p>
          <a:p>
            <a:pPr lvl="1">
              <a:defRPr sz="1400"/>
            </a:pPr>
            <a:r>
              <a:rPr dirty="0"/>
              <a:t>Change the variable, run it again, see what happens</a:t>
            </a:r>
          </a:p>
          <a:p>
            <a:pPr>
              <a:defRPr sz="1400"/>
            </a:pPr>
            <a:endParaRPr dirty="0"/>
          </a:p>
          <a:p>
            <a:pPr>
              <a:defRPr sz="1400"/>
            </a:pPr>
            <a:r>
              <a:rPr dirty="0"/>
              <a:t>With the real world, you can't:</a:t>
            </a:r>
          </a:p>
          <a:p>
            <a:pPr lvl="1">
              <a:defRPr sz="1400"/>
            </a:pPr>
            <a:r>
              <a:rPr dirty="0"/>
              <a:t>You can't replay Tuesday without the Yankees game</a:t>
            </a:r>
          </a:p>
          <a:p>
            <a:pPr>
              <a:defRPr sz="1400"/>
            </a:pPr>
            <a:endParaRPr dirty="0"/>
          </a:p>
          <a:p>
            <a:pPr>
              <a:defRPr sz="1400"/>
            </a:pPr>
            <a:r>
              <a:rPr dirty="0"/>
              <a:t>So you have to simulate in your head —</a:t>
            </a:r>
            <a:r>
              <a:rPr lang="en-US" dirty="0"/>
              <a:t> </a:t>
            </a:r>
            <a:r>
              <a:rPr dirty="0"/>
              <a:t>and find clever comparisons in data.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 sz="2400"/>
            </a:pPr>
            <a:r>
              <a:t>Activity: Causal Predictions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What if?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Remember Week 1?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We talked about computational thinking:</a:t>
            </a:r>
          </a:p>
          <a:p>
            <a:pPr lvl="1">
              <a:defRPr sz="1400"/>
            </a:pPr>
            <a:r>
              <a:t>Decomposition — breaking problems into smaller pieces</a:t>
            </a:r>
          </a:p>
          <a:p>
            <a:pPr lvl="1">
              <a:defRPr sz="1400"/>
            </a:pPr>
            <a:r>
              <a:t>Pattern recognition — finding similarities</a:t>
            </a:r>
          </a:p>
          <a:p>
            <a:pPr lvl="1">
              <a:defRPr sz="1400"/>
            </a:pPr>
            <a:r>
              <a:t>Abstraction — focusing on what matters</a:t>
            </a:r>
          </a:p>
          <a:p>
            <a:pPr lvl="1">
              <a:defRPr sz="1400"/>
            </a:pPr>
            <a:r>
              <a:t>Algorithm design — creating step-by-step solutions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You've been practicing these skills all semester.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Exercise 1: Ice Cream and Drowning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Data shows: when ice cream sales go up, drownings go up.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Does ice cream cause drowning?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What "what if" question should we ask?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Exercise 1: The Diagram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It looks like:    Ice Cream → Drowning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But actually: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                     Summer</a:t>
            </a:r>
          </a:p>
          <a:p>
            <a:pPr>
              <a:defRPr sz="1400"/>
            </a:pPr>
            <a:r>
              <a:t>                    ↙      ↘</a:t>
            </a:r>
          </a:p>
          <a:p>
            <a:pPr>
              <a:defRPr sz="1400"/>
            </a:pPr>
            <a:r>
              <a:t>            Ice Cream      Drowning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Summer causes both. Ice cream doesn't cause drowning.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Exercise 2: Police and Crime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Data shows: neighborhoods with more police have more crime.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Does police presence cause crime?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What "what if" question should we ask?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Exercise 2: The Diagram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It looks like:    Police → Crime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But actually: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                  Crime → Police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The arrow points the other way.</a:t>
            </a:r>
          </a:p>
          <a:p>
            <a:pPr>
              <a:defRPr sz="1400"/>
            </a:pPr>
            <a:r>
              <a:t>Crime causes police to be assigned there.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Exercise 3: Hospitals and Death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Data shows: people who go to hospitals are more likely to die</a:t>
            </a:r>
          </a:p>
          <a:p>
            <a:pPr>
              <a:defRPr sz="1400"/>
            </a:pPr>
            <a:r>
              <a:t>than people who don't.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Do hospitals cause death?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What "what if" question should we ask?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Exercise 3: The Diagram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It looks like:    Hospital → Death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But actually: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                  Sick → Hospital</a:t>
            </a:r>
          </a:p>
          <a:p>
            <a:pPr>
              <a:defRPr sz="1400"/>
            </a:pPr>
            <a:r>
              <a:t>                  Sick → Death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Selection bias: people who go to hospitals are already sick.</a:t>
            </a:r>
          </a:p>
          <a:p>
            <a:pPr>
              <a:defRPr sz="1400"/>
            </a:pPr>
            <a:r>
              <a:t>The comparison isn't fair.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Exercise 4: Yankees and Noise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Data shows: 33% more noise complaints on Yankees game days.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Do Yankees games cause more noise?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What "what if" questions could challenge this?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Exercise 4: The Challenges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Alternative explanations: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    Weekend → Yankees games</a:t>
            </a:r>
          </a:p>
          <a:p>
            <a:pPr>
              <a:defRPr sz="1400"/>
            </a:pPr>
            <a:r>
              <a:t>    Weekend → More noise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    Summer → Yankees games</a:t>
            </a:r>
          </a:p>
          <a:p>
            <a:pPr>
              <a:defRPr sz="1400"/>
            </a:pPr>
            <a:r>
              <a:t>    Summer → More noise (windows open)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That's why we needed multiple comparisons —</a:t>
            </a:r>
          </a:p>
          <a:p>
            <a:pPr>
              <a:defRPr sz="1400"/>
            </a:pPr>
            <a:r>
              <a:t>each one rules out a different "what if."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What You Just Did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You asked "what if" about real-world situations.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You traced through cause and effect in your head.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Same skill as debugging code —</a:t>
            </a:r>
          </a:p>
          <a:p>
            <a:pPr>
              <a:defRPr sz="1400"/>
            </a:pPr>
            <a:r>
              <a:t>just applied to understanding the world.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 sz="2400"/>
            </a:pPr>
            <a:r>
              <a:t>Why This Matters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For your projects and beyond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Here's Another Way to See 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Every time you trace through code...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Every time you debug...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Every time you predict what a line will do before you run it...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You're asking: "What if?"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This Is Why I Taught You Causality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Anyone can find a pattern in data.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The "what if" question is what makes your analysis useful.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It's what policymakers need to know:</a:t>
            </a:r>
          </a:p>
          <a:p>
            <a:pPr lvl="1">
              <a:defRPr sz="1400"/>
            </a:pPr>
            <a:r>
              <a:t>"If we change X, will Y change?"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That requires causal thinking, not just correlation.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Your Final Projects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You're not just describing patterns.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You're building an argument about cause and effect.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Each comparison you make is answering a "what if":</a:t>
            </a:r>
          </a:p>
          <a:p>
            <a:pPr lvl="1">
              <a:defRPr sz="1400"/>
            </a:pPr>
            <a:r>
              <a:t>What if we compared game days to non-game days?</a:t>
            </a:r>
          </a:p>
          <a:p>
            <a:pPr lvl="1">
              <a:defRPr sz="1400"/>
            </a:pPr>
            <a:r>
              <a:t>What if we controlled for day of week?</a:t>
            </a:r>
          </a:p>
          <a:p>
            <a:pPr lvl="1">
              <a:defRPr sz="1400"/>
            </a:pPr>
            <a:r>
              <a:t>What if we compared Bronx to Brooklyn?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 sz="2400"/>
            </a:pPr>
            <a:r>
              <a:t>Now Let's Talk About LLMs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The skill that matters most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LLMs Are Amazing At...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Writing code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Generating analysis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Explaining syntax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Producing text that looks like reasoning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But LLMs Can't Reliably...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Trace through code step by step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Answer "what if" questions accurately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Think through cause and effect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Know when they're wrong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Think of LLMs Like a Confident Classmate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They're helpful. They'll give you ideas.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But they're sometimes wrong.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And they're confident either way.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Your job: figure out when to trust them.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The Question to Ask Yourself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Before you use an LLM's output, ask: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"Can I check if this is right?"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And if so — how?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 sz="2400"/>
            </a:pPr>
            <a:r>
              <a:t>Activity: LLM Prompts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How do you verify?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Three Levels of Trust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1. Verify by running</a:t>
            </a:r>
          </a:p>
          <a:p>
            <a:pPr lvl="1">
              <a:defRPr sz="1400"/>
            </a:pPr>
            <a:r>
              <a:t>Run the code, check the output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2. Verify by explaining</a:t>
            </a:r>
          </a:p>
          <a:p>
            <a:pPr lvl="1">
              <a:defRPr sz="1400"/>
            </a:pPr>
            <a:r>
              <a:t>Ask: can I explain why this makes sense?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3. Hard to verify</a:t>
            </a:r>
          </a:p>
          <a:p>
            <a:pPr lvl="1">
              <a:defRPr sz="1400"/>
            </a:pPr>
            <a:r>
              <a:t>Be skeptical — LLM will agree with you either way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Exercise 1: What level?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675" y="1089250"/>
            <a:ext cx="7258416" cy="3114900"/>
          </a:xfrm>
        </p:spPr>
        <p:txBody>
          <a:bodyPr/>
          <a:lstStyle/>
          <a:p>
            <a:pPr>
              <a:defRPr sz="1400"/>
            </a:pPr>
            <a:r>
              <a:rPr dirty="0"/>
              <a:t>You ask the LLM:</a:t>
            </a:r>
          </a:p>
          <a:p>
            <a:pPr>
              <a:defRPr sz="1400"/>
            </a:pPr>
            <a:endParaRPr dirty="0"/>
          </a:p>
          <a:p>
            <a:pPr>
              <a:defRPr sz="1400"/>
            </a:pPr>
            <a:r>
              <a:rPr dirty="0"/>
              <a:t>"How do I filter a pandas </a:t>
            </a:r>
            <a:r>
              <a:rPr dirty="0" err="1"/>
              <a:t>dataframe</a:t>
            </a:r>
            <a:r>
              <a:rPr dirty="0"/>
              <a:t> to rows</a:t>
            </a:r>
            <a:r>
              <a:rPr lang="en-US" dirty="0"/>
              <a:t> </a:t>
            </a:r>
            <a:r>
              <a:rPr dirty="0"/>
              <a:t>where the borough is BRONX?"</a:t>
            </a:r>
          </a:p>
          <a:p>
            <a:pPr>
              <a:defRPr sz="1400"/>
            </a:pPr>
            <a:endParaRPr dirty="0"/>
          </a:p>
          <a:p>
            <a:pPr>
              <a:defRPr sz="1400"/>
            </a:pPr>
            <a:r>
              <a:rPr dirty="0"/>
              <a:t>How would you verify the answer?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The "What If" Skill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What if this variable were different?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What if this loop ran one more time?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What if I filtered the data first?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This is the skill underneath everything you've learned.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Exercise 1: Verify by Running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The LLM gives you code.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You run it.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You check: does the output only show BRONX rows?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✓ Level 1 — output is immediately checkable.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Exercise 2: What level?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rPr dirty="0"/>
              <a:t>You ask the LLM:</a:t>
            </a:r>
          </a:p>
          <a:p>
            <a:pPr>
              <a:defRPr sz="1400"/>
            </a:pPr>
            <a:endParaRPr dirty="0"/>
          </a:p>
          <a:p>
            <a:pPr>
              <a:defRPr sz="1400"/>
            </a:pPr>
            <a:r>
              <a:rPr dirty="0"/>
              <a:t>"What confounders might I be missing</a:t>
            </a:r>
            <a:r>
              <a:rPr lang="en-US" dirty="0"/>
              <a:t> </a:t>
            </a:r>
            <a:r>
              <a:rPr dirty="0"/>
              <a:t>in my Yankees noise analysis?"</a:t>
            </a:r>
          </a:p>
          <a:p>
            <a:pPr>
              <a:defRPr sz="1400"/>
            </a:pPr>
            <a:endParaRPr dirty="0"/>
          </a:p>
          <a:p>
            <a:pPr>
              <a:defRPr sz="1400"/>
            </a:pPr>
            <a:r>
              <a:rPr dirty="0"/>
              <a:t>How would you verify the answer?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Exercise 2: Verify by Explaining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The LLM suggests: "weather, day of week, tourist season..."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For each one, ask yourself:</a:t>
            </a:r>
          </a:p>
          <a:p>
            <a:pPr lvl="1">
              <a:defRPr sz="1400"/>
            </a:pPr>
            <a:r>
              <a:t>Can I explain why this would affect both</a:t>
            </a:r>
          </a:p>
          <a:p>
            <a:pPr lvl="1">
              <a:defRPr sz="1400"/>
            </a:pPr>
            <a:r>
              <a:t>Yankees games AND noise complaints?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If you can explain it → useful suggestion</a:t>
            </a:r>
          </a:p>
          <a:p>
            <a:pPr>
              <a:defRPr sz="1400"/>
            </a:pPr>
            <a:r>
              <a:t>If you can't → maybe it's noise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✓ Level 2 — use it for brainstorming, but YOU evaluate.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Exercise 3: What level?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674" y="1089250"/>
            <a:ext cx="7764107" cy="3114900"/>
          </a:xfrm>
        </p:spPr>
        <p:txBody>
          <a:bodyPr/>
          <a:lstStyle/>
          <a:p>
            <a:pPr>
              <a:defRPr sz="1400"/>
            </a:pPr>
            <a:r>
              <a:rPr dirty="0"/>
              <a:t>You ask the LLM:</a:t>
            </a:r>
          </a:p>
          <a:p>
            <a:pPr>
              <a:defRPr sz="1400"/>
            </a:pPr>
            <a:endParaRPr dirty="0"/>
          </a:p>
          <a:p>
            <a:pPr>
              <a:defRPr sz="1400"/>
            </a:pPr>
            <a:r>
              <a:rPr dirty="0"/>
              <a:t>"Is my interpretation of this result correct?</a:t>
            </a:r>
            <a:r>
              <a:rPr lang="en-US" dirty="0"/>
              <a:t> </a:t>
            </a:r>
            <a:r>
              <a:rPr dirty="0"/>
              <a:t>I think the 33% increase means Yankees games</a:t>
            </a:r>
            <a:r>
              <a:rPr lang="en-US" dirty="0"/>
              <a:t> </a:t>
            </a:r>
            <a:r>
              <a:rPr dirty="0"/>
              <a:t>cause more noise."</a:t>
            </a:r>
          </a:p>
          <a:p>
            <a:pPr>
              <a:defRPr sz="1400"/>
            </a:pPr>
            <a:endParaRPr dirty="0"/>
          </a:p>
          <a:p>
            <a:pPr>
              <a:defRPr sz="1400"/>
            </a:pPr>
            <a:r>
              <a:rPr dirty="0"/>
              <a:t>How would you verify the answer?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Exercise 3: Hard to Verify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rPr dirty="0"/>
              <a:t>The LLM will say: "Yes, that's a reasonable interpretation!"</a:t>
            </a:r>
          </a:p>
          <a:p>
            <a:pPr>
              <a:defRPr sz="1400"/>
            </a:pPr>
            <a:endParaRPr dirty="0"/>
          </a:p>
          <a:p>
            <a:pPr>
              <a:defRPr sz="1400"/>
            </a:pPr>
            <a:r>
              <a:rPr dirty="0"/>
              <a:t>...whether or not it's actually true.</a:t>
            </a:r>
          </a:p>
          <a:p>
            <a:pPr>
              <a:defRPr sz="1400"/>
            </a:pPr>
            <a:endParaRPr dirty="0"/>
          </a:p>
          <a:p>
            <a:pPr>
              <a:defRPr sz="1400"/>
            </a:pPr>
            <a:r>
              <a:rPr dirty="0"/>
              <a:t>You can't run code to check this.</a:t>
            </a:r>
          </a:p>
          <a:p>
            <a:pPr>
              <a:defRPr sz="1400"/>
            </a:pPr>
            <a:r>
              <a:rPr dirty="0"/>
              <a:t>You can't easily explain why it's right or wrong.</a:t>
            </a:r>
          </a:p>
          <a:p>
            <a:pPr>
              <a:defRPr sz="1400"/>
            </a:pPr>
            <a:endParaRPr dirty="0"/>
          </a:p>
          <a:p>
            <a:pPr>
              <a:defRPr sz="1400"/>
            </a:pPr>
            <a:r>
              <a:rPr dirty="0"/>
              <a:t>⚠ Level 3 — be skeptical. Think it through yourself.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The Verification Flowchart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Can I run code and check the output?</a:t>
            </a:r>
          </a:p>
          <a:p>
            <a:pPr lvl="1">
              <a:defRPr sz="1400"/>
            </a:pPr>
            <a:r>
              <a:t>→ Yes: Trust it (verify by running)</a:t>
            </a:r>
          </a:p>
          <a:p>
            <a:pPr lvl="1">
              <a:defRPr sz="1400"/>
            </a:pPr>
            <a:r>
              <a:t>→ No: Keep going ↓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Can I explain why each suggestion makes sense?</a:t>
            </a:r>
          </a:p>
          <a:p>
            <a:pPr lvl="1">
              <a:defRPr sz="1400"/>
            </a:pPr>
            <a:r>
              <a:t>→ Yes: Use it for brainstorming (verify by explaining)</a:t>
            </a:r>
          </a:p>
          <a:p>
            <a:pPr lvl="1">
              <a:defRPr sz="1400"/>
            </a:pPr>
            <a:r>
              <a:t>→ No: Keep going ↓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Is this asking for judgment about my analysis?</a:t>
            </a:r>
          </a:p>
          <a:p>
            <a:pPr lvl="1">
              <a:defRPr sz="1400"/>
            </a:pPr>
            <a:r>
              <a:t>→ Yes: Be very skeptical (hard to verify)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 sz="2400"/>
            </a:pPr>
            <a:r>
              <a:t>The Rule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For using LLMs on your projects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Use LLMs for HOW, Not WHAT or WHY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HOW do I write this groupby?</a:t>
            </a:r>
          </a:p>
          <a:p>
            <a:pPr lvl="1">
              <a:defRPr sz="1400"/>
            </a:pPr>
            <a:r>
              <a:t>→ Ask the LLM, verify by running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WHAT confounders might I have?</a:t>
            </a:r>
          </a:p>
          <a:p>
            <a:pPr lvl="1">
              <a:defRPr sz="1400"/>
            </a:pPr>
            <a:r>
              <a:t>→ Ask the LLM, but YOU evaluate each suggestion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WHY am I seeing this result? Is my interpretation right?</a:t>
            </a:r>
          </a:p>
          <a:p>
            <a:pPr lvl="1">
              <a:defRPr sz="1400"/>
            </a:pPr>
            <a:r>
              <a:t>→ Think it through yourself — LLM will just agree with you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Verify by Running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Good for:</a:t>
            </a:r>
          </a:p>
          <a:p>
            <a:pPr lvl="1">
              <a:defRPr sz="1400"/>
            </a:pPr>
            <a:r>
              <a:t>"How do I filter to rows where X &gt; 5?"</a:t>
            </a:r>
          </a:p>
          <a:p>
            <a:pPr lvl="1">
              <a:defRPr sz="1400"/>
            </a:pPr>
            <a:r>
              <a:t>"What does this error mean?"</a:t>
            </a:r>
          </a:p>
          <a:p>
            <a:pPr lvl="1">
              <a:defRPr sz="1400"/>
            </a:pPr>
            <a:r>
              <a:t>"Create a bar chart with X and Y"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You can check by running the code.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Verify by Explaining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Good for:</a:t>
            </a:r>
          </a:p>
          <a:p>
            <a:pPr lvl="1">
              <a:defRPr sz="1400"/>
            </a:pPr>
            <a:r>
              <a:t>"What confounders might I be missing?"</a:t>
            </a:r>
          </a:p>
          <a:p>
            <a:pPr lvl="1">
              <a:defRPr sz="1400"/>
            </a:pPr>
            <a:r>
              <a:t>"What other comparisons could I try?"</a:t>
            </a:r>
          </a:p>
          <a:p>
            <a:pPr lvl="1">
              <a:defRPr sz="1400"/>
            </a:pPr>
            <a:r>
              <a:t>"What patterns should I look for?"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Treat it as brainstorming. For each idea, ask:</a:t>
            </a:r>
          </a:p>
          <a:p>
            <a:pPr>
              <a:defRPr sz="1400"/>
            </a:pPr>
            <a:r>
              <a:t>Can I explain why this makes sense for MY data?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 sz="2400"/>
            </a:pPr>
            <a:r>
              <a:t>Activity: Code Predictions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What if?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Hard to Verify — Be Skeptical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Be careful with:</a:t>
            </a:r>
          </a:p>
          <a:p>
            <a:pPr lvl="1">
              <a:defRPr sz="1400"/>
            </a:pPr>
            <a:r>
              <a:t>"Is this the right analysis for my question?"</a:t>
            </a:r>
          </a:p>
          <a:p>
            <a:pPr lvl="1">
              <a:defRPr sz="1400"/>
            </a:pPr>
            <a:r>
              <a:t>"Is my interpretation correct?"</a:t>
            </a:r>
          </a:p>
          <a:p>
            <a:pPr lvl="1">
              <a:defRPr sz="1400"/>
            </a:pPr>
            <a:r>
              <a:t>"Does my argument make sense?"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The LLM will say yes either way.</a:t>
            </a:r>
          </a:p>
          <a:p>
            <a:pPr>
              <a:defRPr sz="1400"/>
            </a:pPr>
            <a:r>
              <a:t>These require YOUR judgment.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The Through-Line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Computational thinking = asking "what if" about code.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Causal thinking = asking "what if" about the world.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Same skill. Same mental move.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This is what LLMs can't do reliably.</a:t>
            </a:r>
          </a:p>
          <a:p>
            <a:pPr>
              <a:defRPr sz="1400"/>
            </a:pPr>
            <a:r>
              <a:t>This is your value-add.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For Your Final Projects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Use LLMs to help with syntax and code.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Use them for brainstorming — but evaluate their ideas.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The hard parts — the "what if" questions —</a:t>
            </a:r>
          </a:p>
          <a:p>
            <a:pPr>
              <a:defRPr sz="1400"/>
            </a:pPr>
            <a:r>
              <a:t>that's still your job.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That's the skill you've been building all semester.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Exercise 1: What does this return?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rPr dirty="0"/>
              <a:t>Given this </a:t>
            </a:r>
            <a:r>
              <a:rPr dirty="0" err="1"/>
              <a:t>dataframe</a:t>
            </a:r>
            <a:r>
              <a:rPr dirty="0"/>
              <a:t> </a:t>
            </a:r>
            <a:r>
              <a:rPr dirty="0" err="1"/>
              <a:t>df</a:t>
            </a:r>
            <a:r>
              <a:rPr dirty="0"/>
              <a:t>:</a:t>
            </a:r>
          </a:p>
          <a:p>
            <a:pPr marL="76200" indent="0">
              <a:buNone/>
              <a:defRPr sz="1400"/>
            </a:pPr>
            <a:endParaRPr lang="en-US" dirty="0"/>
          </a:p>
          <a:p>
            <a:pPr marL="76200" indent="0">
              <a:buNone/>
              <a:defRPr sz="1400"/>
            </a:pPr>
            <a:r>
              <a:rPr dirty="0"/>
              <a:t>name     score    passed</a:t>
            </a:r>
            <a:endParaRPr lang="en-US" dirty="0"/>
          </a:p>
          <a:p>
            <a:pPr marL="76200" indent="0">
              <a:buNone/>
              <a:defRPr sz="1400"/>
            </a:pPr>
            <a:r>
              <a:rPr dirty="0"/>
              <a:t>Alice    </a:t>
            </a:r>
            <a:r>
              <a:rPr lang="en-US" dirty="0"/>
              <a:t>       </a:t>
            </a:r>
            <a:r>
              <a:rPr dirty="0"/>
              <a:t>85       True</a:t>
            </a:r>
          </a:p>
          <a:p>
            <a:pPr marL="76200" indent="0">
              <a:buNone/>
              <a:defRPr sz="1400"/>
            </a:pPr>
            <a:r>
              <a:rPr dirty="0"/>
              <a:t>Bob     </a:t>
            </a:r>
            <a:r>
              <a:rPr lang="en-US" dirty="0"/>
              <a:t>       </a:t>
            </a:r>
            <a:r>
              <a:rPr dirty="0"/>
              <a:t> 92       True</a:t>
            </a:r>
          </a:p>
          <a:p>
            <a:pPr marL="76200" indent="0">
              <a:buNone/>
              <a:defRPr sz="1400"/>
            </a:pPr>
            <a:r>
              <a:rPr dirty="0"/>
              <a:t>Carol    </a:t>
            </a:r>
            <a:r>
              <a:rPr lang="en-US" dirty="0"/>
              <a:t>      </a:t>
            </a:r>
            <a:r>
              <a:rPr dirty="0"/>
              <a:t>78       False</a:t>
            </a:r>
          </a:p>
          <a:p>
            <a:pPr marL="76200" indent="0">
              <a:buNone/>
              <a:defRPr sz="1400"/>
            </a:pPr>
            <a:r>
              <a:rPr dirty="0"/>
              <a:t>David    </a:t>
            </a:r>
            <a:r>
              <a:rPr lang="en-US" dirty="0"/>
              <a:t>      </a:t>
            </a:r>
            <a:r>
              <a:rPr dirty="0"/>
              <a:t>88       True</a:t>
            </a:r>
          </a:p>
          <a:p>
            <a:pPr>
              <a:defRPr sz="1400"/>
            </a:pPr>
            <a:endParaRPr dirty="0"/>
          </a:p>
          <a:p>
            <a:pPr>
              <a:defRPr sz="1400"/>
            </a:pPr>
            <a:r>
              <a:rPr dirty="0" err="1"/>
              <a:t>df</a:t>
            </a:r>
            <a:r>
              <a:rPr dirty="0"/>
              <a:t>[</a:t>
            </a:r>
            <a:r>
              <a:rPr dirty="0" err="1"/>
              <a:t>df</a:t>
            </a:r>
            <a:r>
              <a:rPr dirty="0"/>
              <a:t>['passed'] == True]['score'].mean()</a:t>
            </a:r>
          </a:p>
          <a:p>
            <a:pPr>
              <a:defRPr sz="1400"/>
            </a:pPr>
            <a:endParaRPr dirty="0"/>
          </a:p>
          <a:p>
            <a:pPr>
              <a:defRPr sz="1400"/>
            </a:pPr>
            <a:r>
              <a:rPr dirty="0"/>
              <a:t>What if I changed True to False?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Exercise 1: Answer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Original (passed == True):</a:t>
            </a:r>
          </a:p>
          <a:p>
            <a:pPr lvl="1">
              <a:defRPr sz="1400"/>
            </a:pPr>
            <a:r>
              <a:t>Filters to Alice, Bob, David → mean of 85, 92, 88 = 88.3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Changed (passed == False):</a:t>
            </a:r>
          </a:p>
          <a:p>
            <a:pPr lvl="1">
              <a:defRPr sz="1400"/>
            </a:pPr>
            <a:r>
              <a:t>Filters to Carol only → mean of 78 = 78.0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The "what if" shows you're calculating different groups.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Exercise 2: What does this return?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rPr dirty="0"/>
              <a:t>Given this </a:t>
            </a:r>
            <a:r>
              <a:rPr dirty="0" err="1"/>
              <a:t>dataframe</a:t>
            </a:r>
            <a:r>
              <a:rPr dirty="0"/>
              <a:t> </a:t>
            </a:r>
            <a:r>
              <a:rPr dirty="0" err="1"/>
              <a:t>df</a:t>
            </a:r>
            <a:r>
              <a:rPr dirty="0"/>
              <a:t>:</a:t>
            </a:r>
          </a:p>
          <a:p>
            <a:pPr>
              <a:defRPr sz="1400"/>
            </a:pPr>
            <a:endParaRPr dirty="0"/>
          </a:p>
          <a:p>
            <a:pPr marL="76200" indent="0">
              <a:buNone/>
              <a:defRPr sz="1400"/>
            </a:pPr>
            <a:r>
              <a:rPr dirty="0"/>
              <a:t>borough    </a:t>
            </a:r>
            <a:r>
              <a:rPr lang="en-US" dirty="0"/>
              <a:t>      </a:t>
            </a:r>
            <a:r>
              <a:rPr dirty="0"/>
              <a:t>day      complaints</a:t>
            </a:r>
          </a:p>
          <a:p>
            <a:pPr marL="76200" indent="0">
              <a:buNone/>
              <a:defRPr sz="1400"/>
            </a:pPr>
            <a:r>
              <a:rPr dirty="0"/>
              <a:t>BRONX      </a:t>
            </a:r>
            <a:r>
              <a:rPr lang="en-US" dirty="0"/>
              <a:t>      </a:t>
            </a:r>
            <a:r>
              <a:rPr dirty="0"/>
              <a:t>Mon        </a:t>
            </a:r>
            <a:r>
              <a:rPr lang="en-US" dirty="0"/>
              <a:t>    </a:t>
            </a:r>
            <a:r>
              <a:rPr dirty="0"/>
              <a:t>10</a:t>
            </a:r>
          </a:p>
          <a:p>
            <a:pPr marL="76200" indent="0">
              <a:buNone/>
              <a:defRPr sz="1400"/>
            </a:pPr>
            <a:r>
              <a:rPr dirty="0"/>
              <a:t>BRONX      </a:t>
            </a:r>
            <a:r>
              <a:rPr lang="en-US" dirty="0"/>
              <a:t>      </a:t>
            </a:r>
            <a:r>
              <a:rPr dirty="0"/>
              <a:t>Mon        </a:t>
            </a:r>
            <a:r>
              <a:rPr lang="en-US" dirty="0"/>
              <a:t>    </a:t>
            </a:r>
            <a:r>
              <a:rPr dirty="0"/>
              <a:t>15</a:t>
            </a:r>
          </a:p>
          <a:p>
            <a:pPr marL="76200" indent="0">
              <a:buNone/>
              <a:defRPr sz="1400"/>
            </a:pPr>
            <a:r>
              <a:rPr dirty="0"/>
              <a:t>BRONX      </a:t>
            </a:r>
            <a:r>
              <a:rPr lang="en-US" dirty="0"/>
              <a:t>      </a:t>
            </a:r>
            <a:r>
              <a:rPr dirty="0"/>
              <a:t>Tue        </a:t>
            </a:r>
            <a:r>
              <a:rPr lang="en-US" dirty="0"/>
              <a:t>      </a:t>
            </a:r>
            <a:r>
              <a:rPr dirty="0"/>
              <a:t>20</a:t>
            </a:r>
          </a:p>
          <a:p>
            <a:pPr marL="76200" indent="0">
              <a:buNone/>
              <a:defRPr sz="1400"/>
            </a:pPr>
            <a:r>
              <a:rPr dirty="0"/>
              <a:t>BROOKLYN   Mon        </a:t>
            </a:r>
            <a:r>
              <a:rPr lang="en-US" dirty="0"/>
              <a:t>     </a:t>
            </a:r>
            <a:r>
              <a:rPr dirty="0"/>
              <a:t>25</a:t>
            </a:r>
          </a:p>
          <a:p>
            <a:pPr>
              <a:defRPr sz="1400"/>
            </a:pPr>
            <a:endParaRPr dirty="0"/>
          </a:p>
          <a:p>
            <a:pPr>
              <a:defRPr sz="1400"/>
            </a:pPr>
            <a:r>
              <a:rPr dirty="0" err="1"/>
              <a:t>df.groupby</a:t>
            </a:r>
            <a:r>
              <a:rPr dirty="0"/>
              <a:t>('borough')['complaints'].sum()</a:t>
            </a:r>
          </a:p>
          <a:p>
            <a:pPr>
              <a:defRPr sz="1400"/>
            </a:pPr>
            <a:endParaRPr dirty="0"/>
          </a:p>
          <a:p>
            <a:pPr>
              <a:defRPr sz="1400"/>
            </a:pPr>
            <a:r>
              <a:rPr dirty="0"/>
              <a:t>What if I changed .sum() to .count()?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/>
            </a:pPr>
            <a:r>
              <a:t>Exercise 2: Answer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/>
            </a:pPr>
            <a:r>
              <a:t>Original (.sum()):</a:t>
            </a:r>
          </a:p>
          <a:p>
            <a:pPr lvl="1">
              <a:defRPr sz="1400"/>
            </a:pPr>
            <a:r>
              <a:t>BRONX: 10+15+20 = 45, BROOKLYN: 25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Changed (.count()):</a:t>
            </a:r>
          </a:p>
          <a:p>
            <a:pPr lvl="1">
              <a:defRPr sz="1400"/>
            </a:pPr>
            <a:r>
              <a:t>BRONX: 3, BROOKLYN: 1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sum() adds the values, count() counts the rows.</a:t>
            </a:r>
          </a:p>
          <a:p>
            <a:pPr>
              <a:defRPr sz="1400"/>
            </a:pPr>
            <a:r>
              <a:t>Different questions about your data!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earlessly Forward / LIGHT">
  <a:themeElements>
    <a:clrScheme name="Simple Light">
      <a:dk1>
        <a:srgbClr val="000000"/>
      </a:dk1>
      <a:lt1>
        <a:srgbClr val="FFFFFF"/>
      </a:lt1>
      <a:dk2>
        <a:srgbClr val="636363"/>
      </a:dk2>
      <a:lt2>
        <a:srgbClr val="E6E6E6"/>
      </a:lt2>
      <a:accent1>
        <a:srgbClr val="E21833"/>
      </a:accent1>
      <a:accent2>
        <a:srgbClr val="A41124"/>
      </a:accent2>
      <a:accent3>
        <a:srgbClr val="820E1D"/>
      </a:accent3>
      <a:accent4>
        <a:srgbClr val="FFD200"/>
      </a:accent4>
      <a:accent5>
        <a:srgbClr val="CBA700"/>
      </a:accent5>
      <a:accent6>
        <a:srgbClr val="715D00"/>
      </a:accent6>
      <a:hlink>
        <a:srgbClr val="E218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2044</Words>
  <Application>Microsoft Office PowerPoint</Application>
  <PresentationFormat>On-screen Show (16:9)</PresentationFormat>
  <Paragraphs>389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Source Sans Pro</vt:lpstr>
      <vt:lpstr>Arial</vt:lpstr>
      <vt:lpstr>Lato</vt:lpstr>
      <vt:lpstr>Fearlessly Forward / LIGHT</vt:lpstr>
      <vt:lpstr>What If?</vt:lpstr>
      <vt:lpstr>Remember Week 1?</vt:lpstr>
      <vt:lpstr>Here's Another Way to See It</vt:lpstr>
      <vt:lpstr>The "What If" Skill</vt:lpstr>
      <vt:lpstr>Activity: Code Predictions</vt:lpstr>
      <vt:lpstr>Exercise 1: What does this return?</vt:lpstr>
      <vt:lpstr>Exercise 1: Answer</vt:lpstr>
      <vt:lpstr>Exercise 2: What does this return?</vt:lpstr>
      <vt:lpstr>Exercise 2: Answer</vt:lpstr>
      <vt:lpstr>Exercise 3: What does this return?</vt:lpstr>
      <vt:lpstr>Exercise 3: Answer</vt:lpstr>
      <vt:lpstr>Exercise 4: What does this return?</vt:lpstr>
      <vt:lpstr>Exercise 4: Answer</vt:lpstr>
      <vt:lpstr>What You Just Did</vt:lpstr>
      <vt:lpstr>From Code to the Real World</vt:lpstr>
      <vt:lpstr>The Same Mental Move</vt:lpstr>
      <vt:lpstr>Causal Thinking = "What If" About the World</vt:lpstr>
      <vt:lpstr>You Can't Run the World Twice</vt:lpstr>
      <vt:lpstr>Activity: Causal Predictions</vt:lpstr>
      <vt:lpstr>Exercise 1: Ice Cream and Drowning</vt:lpstr>
      <vt:lpstr>Exercise 1: The Diagram</vt:lpstr>
      <vt:lpstr>Exercise 2: Police and Crime</vt:lpstr>
      <vt:lpstr>Exercise 2: The Diagram</vt:lpstr>
      <vt:lpstr>Exercise 3: Hospitals and Death</vt:lpstr>
      <vt:lpstr>Exercise 3: The Diagram</vt:lpstr>
      <vt:lpstr>Exercise 4: Yankees and Noise</vt:lpstr>
      <vt:lpstr>Exercise 4: The Challenges</vt:lpstr>
      <vt:lpstr>What You Just Did</vt:lpstr>
      <vt:lpstr>Why This Matters</vt:lpstr>
      <vt:lpstr>This Is Why I Taught You Causality</vt:lpstr>
      <vt:lpstr>Your Final Projects</vt:lpstr>
      <vt:lpstr>Now Let's Talk About LLMs</vt:lpstr>
      <vt:lpstr>LLMs Are Amazing At...</vt:lpstr>
      <vt:lpstr>But LLMs Can't Reliably...</vt:lpstr>
      <vt:lpstr>Think of LLMs Like a Confident Classmate</vt:lpstr>
      <vt:lpstr>The Question to Ask Yourself</vt:lpstr>
      <vt:lpstr>Activity: LLM Prompts</vt:lpstr>
      <vt:lpstr>Three Levels of Trust</vt:lpstr>
      <vt:lpstr>Exercise 1: What level?</vt:lpstr>
      <vt:lpstr>Exercise 1: Verify by Running</vt:lpstr>
      <vt:lpstr>Exercise 2: What level?</vt:lpstr>
      <vt:lpstr>Exercise 2: Verify by Explaining</vt:lpstr>
      <vt:lpstr>Exercise 3: What level?</vt:lpstr>
      <vt:lpstr>Exercise 3: Hard to Verify</vt:lpstr>
      <vt:lpstr>The Verification Flowchart</vt:lpstr>
      <vt:lpstr>The Rule</vt:lpstr>
      <vt:lpstr>Use LLMs for HOW, Not WHAT or WHY</vt:lpstr>
      <vt:lpstr>Verify by Running</vt:lpstr>
      <vt:lpstr>Verify by Explaining</vt:lpstr>
      <vt:lpstr>Hard to Verify — Be Skeptical</vt:lpstr>
      <vt:lpstr>The Through-Line</vt:lpstr>
      <vt:lpstr>For Your Final Projects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If?</dc:title>
  <cp:lastModifiedBy>Zubin Jelveh</cp:lastModifiedBy>
  <cp:revision>2</cp:revision>
  <dcterms:modified xsi:type="dcterms:W3CDTF">2025-12-04T19:29:57Z</dcterms:modified>
</cp:coreProperties>
</file>